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0" r:id="rId5"/>
    <p:sldId id="261" r:id="rId6"/>
    <p:sldId id="263" r:id="rId7"/>
    <p:sldId id="264" r:id="rId8"/>
    <p:sldId id="265" r:id="rId9"/>
    <p:sldId id="285" r:id="rId10"/>
    <p:sldId id="286" r:id="rId11"/>
    <p:sldId id="266" r:id="rId12"/>
    <p:sldId id="267" r:id="rId13"/>
    <p:sldId id="268" r:id="rId14"/>
    <p:sldId id="270" r:id="rId15"/>
    <p:sldId id="271" r:id="rId16"/>
    <p:sldId id="272" r:id="rId17"/>
    <p:sldId id="273" r:id="rId18"/>
    <p:sldId id="274" r:id="rId19"/>
    <p:sldId id="295" r:id="rId20"/>
    <p:sldId id="275" r:id="rId21"/>
    <p:sldId id="276" r:id="rId22"/>
    <p:sldId id="277" r:id="rId23"/>
    <p:sldId id="300" r:id="rId24"/>
    <p:sldId id="297" r:id="rId25"/>
    <p:sldId id="298" r:id="rId26"/>
    <p:sldId id="279" r:id="rId27"/>
    <p:sldId id="280" r:id="rId28"/>
    <p:sldId id="281" r:id="rId29"/>
    <p:sldId id="301" r:id="rId30"/>
    <p:sldId id="302" r:id="rId31"/>
    <p:sldId id="282" r:id="rId32"/>
    <p:sldId id="283" r:id="rId33"/>
    <p:sldId id="284" r:id="rId34"/>
    <p:sldId id="296" r:id="rId35"/>
    <p:sldId id="287" r:id="rId36"/>
    <p:sldId id="288" r:id="rId37"/>
    <p:sldId id="289" r:id="rId38"/>
    <p:sldId id="290" r:id="rId39"/>
    <p:sldId id="291" r:id="rId40"/>
    <p:sldId id="292" r:id="rId41"/>
    <p:sldId id="293" r:id="rId42"/>
    <p:sldId id="29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744" autoAdjust="0"/>
  </p:normalViewPr>
  <p:slideViewPr>
    <p:cSldViewPr snapToGrid="0">
      <p:cViewPr varScale="1">
        <p:scale>
          <a:sx n="63" d="100"/>
          <a:sy n="63" d="100"/>
        </p:scale>
        <p:origin x="7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B16EB-58F2-41DB-BF01-3F20F8BA25BD}" type="datetimeFigureOut">
              <a:rPr lang="en-US" smtClean="0"/>
              <a:t>04-Oct-19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61B65-7DCC-480A-8D40-6E86F0CC4843}" type="slidenum">
              <a:rPr lang="en-US" smtClean="0"/>
              <a:t>‹#›</a:t>
            </a:fld>
            <a:endParaRPr lang="en-US"/>
          </a:p>
        </p:txBody>
      </p:sp>
    </p:spTree>
    <p:extLst>
      <p:ext uri="{BB962C8B-B14F-4D97-AF65-F5344CB8AC3E}">
        <p14:creationId xmlns:p14="http://schemas.microsoft.com/office/powerpoint/2010/main" val="107065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acquisition</a:t>
            </a:r>
            <a:r>
              <a:rPr lang="en-US" sz="1200" b="0" i="0" kern="1200" dirty="0" smtClean="0">
                <a:solidFill>
                  <a:schemeClr val="tx1"/>
                </a:solidFill>
                <a:effectLst/>
                <a:latin typeface="+mn-lt"/>
                <a:ea typeface="+mn-ea"/>
                <a:cs typeface="+mn-cs"/>
              </a:rPr>
              <a:t>/ˌ</a:t>
            </a:r>
            <a:r>
              <a:rPr lang="en-US" sz="1200" b="0" i="0" kern="1200" dirty="0" err="1" smtClean="0">
                <a:solidFill>
                  <a:schemeClr val="tx1"/>
                </a:solidFill>
                <a:effectLst/>
                <a:latin typeface="+mn-lt"/>
                <a:ea typeface="+mn-ea"/>
                <a:cs typeface="+mn-cs"/>
              </a:rPr>
              <a:t>akwɪˈzɪʃ</a:t>
            </a:r>
            <a:r>
              <a:rPr lang="en-US" sz="1200" b="0" i="0" kern="1200" dirty="0" smtClean="0">
                <a:solidFill>
                  <a:schemeClr val="tx1"/>
                </a:solidFill>
                <a:effectLst/>
                <a:latin typeface="+mn-lt"/>
                <a:ea typeface="+mn-ea"/>
                <a:cs typeface="+mn-cs"/>
              </a:rPr>
              <a:t>(ə)n/</a:t>
            </a:r>
            <a:endParaRPr lang="en-US" dirty="0"/>
          </a:p>
        </p:txBody>
      </p:sp>
      <p:sp>
        <p:nvSpPr>
          <p:cNvPr id="4" name="Slide Number Placeholder 3"/>
          <p:cNvSpPr>
            <a:spLocks noGrp="1"/>
          </p:cNvSpPr>
          <p:nvPr>
            <p:ph type="sldNum" sz="quarter" idx="10"/>
          </p:nvPr>
        </p:nvSpPr>
        <p:spPr/>
        <p:txBody>
          <a:bodyPr/>
          <a:lstStyle/>
          <a:p>
            <a:fld id="{D1B512A6-D307-41A4-90BC-57239B3598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839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10</a:t>
            </a:fld>
            <a:endParaRPr lang="en-US"/>
          </a:p>
        </p:txBody>
      </p:sp>
    </p:spTree>
    <p:extLst>
      <p:ext uri="{BB962C8B-B14F-4D97-AF65-F5344CB8AC3E}">
        <p14:creationId xmlns:p14="http://schemas.microsoft.com/office/powerpoint/2010/main" val="416869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Một liên minh chiến lược chủ yếu là hợp tác chính thức giữa hai tổ chức để đạt được lợi ích chung.</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11</a:t>
            </a:fld>
            <a:endParaRPr lang="en-US"/>
          </a:p>
        </p:txBody>
      </p:sp>
    </p:spTree>
    <p:extLst>
      <p:ext uri="{BB962C8B-B14F-4D97-AF65-F5344CB8AC3E}">
        <p14:creationId xmlns:p14="http://schemas.microsoft.com/office/powerpoint/2010/main" val="356626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12</a:t>
            </a:fld>
            <a:endParaRPr lang="en-US"/>
          </a:p>
        </p:txBody>
      </p:sp>
    </p:spTree>
    <p:extLst>
      <p:ext uri="{BB962C8B-B14F-4D97-AF65-F5344CB8AC3E}">
        <p14:creationId xmlns:p14="http://schemas.microsoft.com/office/powerpoint/2010/main" val="2626125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13</a:t>
            </a:fld>
            <a:endParaRPr lang="en-US"/>
          </a:p>
        </p:txBody>
      </p:sp>
    </p:spTree>
    <p:extLst>
      <p:ext uri="{BB962C8B-B14F-4D97-AF65-F5344CB8AC3E}">
        <p14:creationId xmlns:p14="http://schemas.microsoft.com/office/powerpoint/2010/main" val="107087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14</a:t>
            </a:fld>
            <a:endParaRPr lang="en-US"/>
          </a:p>
        </p:txBody>
      </p:sp>
    </p:spTree>
    <p:extLst>
      <p:ext uri="{BB962C8B-B14F-4D97-AF65-F5344CB8AC3E}">
        <p14:creationId xmlns:p14="http://schemas.microsoft.com/office/powerpoint/2010/main" val="398178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19</a:t>
            </a:fld>
            <a:endParaRPr lang="en-US"/>
          </a:p>
        </p:txBody>
      </p:sp>
    </p:spTree>
    <p:extLst>
      <p:ext uri="{BB962C8B-B14F-4D97-AF65-F5344CB8AC3E}">
        <p14:creationId xmlns:p14="http://schemas.microsoft.com/office/powerpoint/2010/main" val="252917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Mỗi hành động liên quan đến một mức độ đáng kể của sự thay đổi tổ chức. Phạm vi và thời gian thay đổi được xác định bởi mức độ tập trung được yêu cầu. Để xác định những biến số này, các nhà quản lý cấp cao thường: </a:t>
            </a:r>
          </a:p>
          <a:p>
            <a:r>
              <a:rPr lang="vi-VN" dirty="0" smtClean="0"/>
              <a:t>• Tiến hành phân tích kỹ lưỡng tổ chức hiện tại </a:t>
            </a:r>
          </a:p>
          <a:p>
            <a:r>
              <a:rPr lang="vi-VN" dirty="0" smtClean="0"/>
              <a:t>• Xem xét các điều kiện môi trường hiện tại và khả năng trong tương lai </a:t>
            </a:r>
          </a:p>
          <a:p>
            <a:r>
              <a:rPr lang="vi-VN" dirty="0" smtClean="0"/>
              <a:t>• Thực hiện đánh giá toàn diện về bất kỳ vấn đề nào </a:t>
            </a:r>
          </a:p>
          <a:p>
            <a:r>
              <a:rPr lang="vi-VN" dirty="0" smtClean="0"/>
              <a:t>• Làm rõ cốt lõi Năng lực và mục đích của tổ chức.</a:t>
            </a:r>
          </a:p>
        </p:txBody>
      </p:sp>
      <p:sp>
        <p:nvSpPr>
          <p:cNvPr id="4" name="Slide Number Placeholder 3"/>
          <p:cNvSpPr>
            <a:spLocks noGrp="1"/>
          </p:cNvSpPr>
          <p:nvPr>
            <p:ph type="sldNum" sz="quarter" idx="10"/>
          </p:nvPr>
        </p:nvSpPr>
        <p:spPr/>
        <p:txBody>
          <a:bodyPr/>
          <a:lstStyle/>
          <a:p>
            <a:fld id="{D3361B65-7DCC-480A-8D40-6E86F0CC4843}" type="slidenum">
              <a:rPr lang="en-US" smtClean="0"/>
              <a:t>20</a:t>
            </a:fld>
            <a:endParaRPr lang="en-US"/>
          </a:p>
        </p:txBody>
      </p:sp>
    </p:spTree>
    <p:extLst>
      <p:ext uri="{BB962C8B-B14F-4D97-AF65-F5344CB8AC3E}">
        <p14:creationId xmlns:p14="http://schemas.microsoft.com/office/powerpoint/2010/main" val="246905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Các nhà quản lý cấp cao sử dụng thông tin này để:</a:t>
            </a:r>
          </a:p>
          <a:p>
            <a:r>
              <a:rPr lang="vi-VN" dirty="0" smtClean="0"/>
              <a:t> - đánh giá các điều kiện hiện tại và dự kiến </a:t>
            </a:r>
          </a:p>
          <a:p>
            <a:r>
              <a:rPr lang="vi-VN" dirty="0" smtClean="0"/>
              <a:t>- làm rõ các năng lực cốt lõi của tổ chức </a:t>
            </a:r>
          </a:p>
          <a:p>
            <a:r>
              <a:rPr lang="vi-VN" dirty="0" smtClean="0"/>
              <a:t>- phát triển một tầm nhìn về nơi mà công ty nên đi </a:t>
            </a:r>
          </a:p>
          <a:p>
            <a:r>
              <a:rPr lang="vi-VN" dirty="0" smtClean="0"/>
              <a:t>-</a:t>
            </a:r>
            <a:endParaRPr lang="en-US" dirty="0" smtClean="0"/>
          </a:p>
          <a:p>
            <a:r>
              <a:rPr lang="vi-VN" dirty="0" smtClean="0"/>
              <a:t>Thay đổi chiến lược được thực hiện thông qua hai yếu tố chính của Chiến lược Focus Wheeler của Giáo sư Roberts. Đây là những chiến lược làm việc và quản lý dự án. Trong hầu hết các trường hợp, các chiến lược có thể được thực hiện chỉ bằng cách thay đổi mọi thứ và quản lý dự án cung cấp bộ công cụ lý tưởng để quản lý thay đổi chiến lược.</a:t>
            </a:r>
          </a:p>
          <a:p>
            <a:endParaRPr lang="en-US" dirty="0" smtClean="0"/>
          </a:p>
          <a:p>
            <a:r>
              <a:rPr lang="vi-VN" dirty="0" smtClean="0"/>
              <a:t>Thay đổi chiến lược cũng nên được coi như là một chức năng thác</a:t>
            </a:r>
            <a:r>
              <a:rPr lang="en-US" dirty="0" smtClean="0"/>
              <a:t> </a:t>
            </a:r>
            <a:r>
              <a:rPr lang="en-US" dirty="0" err="1" smtClean="0"/>
              <a:t>nước</a:t>
            </a:r>
            <a:r>
              <a:rPr lang="vi-VN" dirty="0" smtClean="0"/>
              <a:t>. Thành công thác xảy ra khi thay đổi chiến lược được chia nhỏ đến mức mà trách nhiệm có thể được thông qua cho các cá nhân quản lý chức năng và các mục tiêu chức năng tương thích với các mục tiêu riêng lẻ có thể được thiết lập. Thiết lập các mục tiêu chiến lược tập trung.</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21</a:t>
            </a:fld>
            <a:endParaRPr lang="en-US"/>
          </a:p>
        </p:txBody>
      </p:sp>
    </p:spTree>
    <p:extLst>
      <p:ext uri="{BB962C8B-B14F-4D97-AF65-F5344CB8AC3E}">
        <p14:creationId xmlns:p14="http://schemas.microsoft.com/office/powerpoint/2010/main" val="6079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Align: </a:t>
            </a:r>
            <a:r>
              <a:rPr lang="en-US" i="1" dirty="0" err="1" smtClean="0"/>
              <a:t>sắp</a:t>
            </a:r>
            <a:r>
              <a:rPr lang="en-US" i="1" baseline="0" dirty="0" smtClean="0"/>
              <a:t> </a:t>
            </a:r>
            <a:r>
              <a:rPr lang="en-US" i="1" baseline="0" dirty="0" err="1" smtClean="0"/>
              <a:t>xếp</a:t>
            </a:r>
            <a:r>
              <a:rPr lang="en-US" i="1" baseline="0" dirty="0" smtClean="0"/>
              <a:t>, </a:t>
            </a:r>
            <a:r>
              <a:rPr lang="en-US" i="1" baseline="0" dirty="0" err="1" smtClean="0"/>
              <a:t>liên</a:t>
            </a:r>
            <a:r>
              <a:rPr lang="en-US" i="1" baseline="0" dirty="0" smtClean="0"/>
              <a:t> </a:t>
            </a:r>
            <a:r>
              <a:rPr lang="en-US" i="1" baseline="0" dirty="0" err="1" smtClean="0"/>
              <a:t>kết</a:t>
            </a:r>
            <a:endParaRPr lang="en-US" dirty="0" smtClean="0"/>
          </a:p>
          <a:p>
            <a:endParaRPr lang="en-US" i="1" dirty="0" smtClean="0"/>
          </a:p>
          <a:p>
            <a:r>
              <a:rPr lang="vi-VN" i="1" dirty="0" smtClean="0"/>
              <a:t>Tầm quan trọng thực sự của quản lý chuỗi giá trị trở nên rõ ràng khi các công ty tích hợp qua các ranh giới tổ chức với nhau về: Quản lý chuỗi cung ứng, Quản lý quan hệ khách hàng, Quản lý quan hệ nhà cung cấp.</a:t>
            </a:r>
            <a:endParaRPr lang="en-US" i="1" dirty="0" smtClean="0"/>
          </a:p>
          <a:p>
            <a:endParaRPr lang="vi-VN" i="1" dirty="0" smtClean="0"/>
          </a:p>
          <a:p>
            <a:r>
              <a:rPr lang="vi-VN" i="1" dirty="0" smtClean="0"/>
              <a:t>Quản lý chuỗi cung ứng, quản lý quan hệ khách hàng và quản lý mối quan hệ nhà cung cấp là ba yếu tố tích hợp chủ chốt của chuỗi giá trị? Họ thực sự đại diện cho tầm nhìn.</a:t>
            </a:r>
          </a:p>
          <a:p>
            <a:endParaRPr lang="en-US" i="1" dirty="0" smtClean="0"/>
          </a:p>
          <a:p>
            <a:r>
              <a:rPr lang="en-US" i="1" dirty="0" err="1" smtClean="0"/>
              <a:t>Tầm</a:t>
            </a:r>
            <a:r>
              <a:rPr lang="en-US" i="1" baseline="0" dirty="0" smtClean="0"/>
              <a:t> </a:t>
            </a:r>
            <a:r>
              <a:rPr lang="en-US" i="1" baseline="0" dirty="0" err="1" smtClean="0"/>
              <a:t>nhìn</a:t>
            </a:r>
            <a:r>
              <a:rPr lang="en-US" i="1" baseline="0" dirty="0" smtClean="0"/>
              <a:t> </a:t>
            </a:r>
            <a:r>
              <a:rPr lang="vi-VN" i="1" dirty="0" smtClean="0"/>
              <a:t>này rất quan trọng khi các công ty tạo ra các sản phẩm ở những vị trí khác nhau, sử dụng nhiều nhà cung cấp bên ngoài để phục vụ các cơ sở khách hàng mạnh mẽ? Một khi đã được thiết lập, các yếu tố này cho phép chuỗi giá trị để được hoàn toàn linh hoạt và đáp ứng với những thay đổi trong môi trường bên ngoài.</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22</a:t>
            </a:fld>
            <a:endParaRPr lang="en-US"/>
          </a:p>
        </p:txBody>
      </p:sp>
    </p:spTree>
    <p:extLst>
      <p:ext uri="{BB962C8B-B14F-4D97-AF65-F5344CB8AC3E}">
        <p14:creationId xmlns:p14="http://schemas.microsoft.com/office/powerpoint/2010/main" val="216344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23</a:t>
            </a:fld>
            <a:endParaRPr lang="en-US"/>
          </a:p>
        </p:txBody>
      </p:sp>
    </p:spTree>
    <p:extLst>
      <p:ext uri="{BB962C8B-B14F-4D97-AF65-F5344CB8AC3E}">
        <p14:creationId xmlns:p14="http://schemas.microsoft.com/office/powerpoint/2010/main" val="198007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time that you have finished this module you should be familiar with</a:t>
            </a:r>
          </a:p>
          <a:p>
            <a:r>
              <a:rPr lang="en-US" dirty="0" smtClean="0"/>
              <a:t>some of the primary drivers behind merger failure, including the:</a:t>
            </a:r>
          </a:p>
          <a:p>
            <a:r>
              <a:rPr lang="en-US" sz="1200" b="1" i="0" kern="1200" dirty="0" smtClean="0">
                <a:solidFill>
                  <a:schemeClr val="tx1"/>
                </a:solidFill>
                <a:effectLst/>
                <a:latin typeface="+mn-lt"/>
                <a:ea typeface="+mn-ea"/>
                <a:cs typeface="+mn-cs"/>
              </a:rPr>
              <a:t>Reason</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riːz</a:t>
            </a:r>
            <a:r>
              <a:rPr lang="en-US" sz="1200" b="0" i="0" kern="1200" dirty="0" smtClean="0">
                <a:solidFill>
                  <a:schemeClr val="tx1"/>
                </a:solidFill>
                <a:effectLst/>
                <a:latin typeface="+mn-lt"/>
                <a:ea typeface="+mn-ea"/>
                <a:cs typeface="+mn-cs"/>
              </a:rPr>
              <a:t>(ə)n/</a:t>
            </a:r>
          </a:p>
          <a:p>
            <a:r>
              <a:rPr lang="en-US" sz="1200" b="1" i="0" kern="1200" dirty="0" smtClean="0">
                <a:solidFill>
                  <a:schemeClr val="tx1"/>
                </a:solidFill>
                <a:effectLst/>
                <a:latin typeface="+mn-lt"/>
                <a:ea typeface="+mn-ea"/>
                <a:cs typeface="+mn-cs"/>
              </a:rPr>
              <a:t>Strategic</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strəˈtiːdʒɪk</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rationale</a:t>
            </a:r>
            <a:r>
              <a:rPr lang="en-US" sz="1200" b="0" i="0" kern="1200" dirty="0" smtClean="0">
                <a:solidFill>
                  <a:schemeClr val="tx1"/>
                </a:solidFill>
                <a:effectLst/>
                <a:latin typeface="+mn-lt"/>
                <a:ea typeface="+mn-ea"/>
                <a:cs typeface="+mn-cs"/>
              </a:rPr>
              <a:t>/ˌ</a:t>
            </a:r>
            <a:r>
              <a:rPr lang="en-US" sz="1200" b="0" i="0" kern="1200" dirty="0" err="1" smtClean="0">
                <a:solidFill>
                  <a:schemeClr val="tx1"/>
                </a:solidFill>
                <a:effectLst/>
                <a:latin typeface="+mn-lt"/>
                <a:ea typeface="+mn-ea"/>
                <a:cs typeface="+mn-cs"/>
              </a:rPr>
              <a:t>raʃəˈnɑːl</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focus</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fəʊkəs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a:t>
            </a:fld>
            <a:endParaRPr lang="en-US"/>
          </a:p>
        </p:txBody>
      </p:sp>
    </p:spTree>
    <p:extLst>
      <p:ext uri="{BB962C8B-B14F-4D97-AF65-F5344CB8AC3E}">
        <p14:creationId xmlns:p14="http://schemas.microsoft.com/office/powerpoint/2010/main" val="3892499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Chuỗi</a:t>
            </a:r>
            <a:r>
              <a:rPr lang="en-US" baseline="0" dirty="0" smtClean="0"/>
              <a:t> </a:t>
            </a:r>
            <a:r>
              <a:rPr lang="en-US" baseline="0" dirty="0" err="1" smtClean="0"/>
              <a:t>cung</a:t>
            </a:r>
            <a:r>
              <a:rPr lang="en-US" baseline="0" dirty="0" smtClean="0"/>
              <a:t> </a:t>
            </a:r>
            <a:r>
              <a:rPr lang="en-US" baseline="0" dirty="0" err="1" smtClean="0"/>
              <a:t>ứng</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24</a:t>
            </a:fld>
            <a:endParaRPr lang="en-US"/>
          </a:p>
        </p:txBody>
      </p:sp>
    </p:spTree>
    <p:extLst>
      <p:ext uri="{BB962C8B-B14F-4D97-AF65-F5344CB8AC3E}">
        <p14:creationId xmlns:p14="http://schemas.microsoft.com/office/powerpoint/2010/main" val="1217022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25</a:t>
            </a:fld>
            <a:endParaRPr lang="en-US"/>
          </a:p>
        </p:txBody>
      </p:sp>
    </p:spTree>
    <p:extLst>
      <p:ext uri="{BB962C8B-B14F-4D97-AF65-F5344CB8AC3E}">
        <p14:creationId xmlns:p14="http://schemas.microsoft.com/office/powerpoint/2010/main" val="2339155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26</a:t>
            </a:fld>
            <a:endParaRPr lang="en-US"/>
          </a:p>
        </p:txBody>
      </p:sp>
    </p:spTree>
    <p:extLst>
      <p:ext uri="{BB962C8B-B14F-4D97-AF65-F5344CB8AC3E}">
        <p14:creationId xmlns:p14="http://schemas.microsoft.com/office/powerpoint/2010/main" val="376482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smtClean="0"/>
              <a:t>Thay đổi và trôi dạt chiến lược </a:t>
            </a:r>
            <a:r>
              <a:rPr lang="vi-VN" dirty="0" smtClean="0"/>
              <a:t>là vô cùng quan trọng trong việc xem xét khả năng tồn tại lâu dài của M &amp; A. Mức độ trôi dạt tương đối nhỏ có thể không có tác động ở mức chiến lược. Tuy nhiên, một loạt các thay đổi nhỏ có thể có tác động lâu dài đáng kể hơn.</a:t>
            </a:r>
            <a:endParaRPr lang="en-US" dirty="0" smtClean="0"/>
          </a:p>
          <a:p>
            <a:endParaRPr lang="vi-VN" dirty="0" smtClean="0"/>
          </a:p>
          <a:p>
            <a:r>
              <a:rPr lang="vi-VN" dirty="0" smtClean="0"/>
              <a:t>Các mục tiêu ban đầu có thể đã được đánh giá không chính xác? Các mục tiêu ban đầu có thể đã thay đổi. Các sự kiện không lường trước có thể ảnh hưởng đến việc thực hiện Chiến lược. Các chiến lược mới có thể đã phát triển.</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27</a:t>
            </a:fld>
            <a:endParaRPr lang="en-US"/>
          </a:p>
        </p:txBody>
      </p:sp>
    </p:spTree>
    <p:extLst>
      <p:ext uri="{BB962C8B-B14F-4D97-AF65-F5344CB8AC3E}">
        <p14:creationId xmlns:p14="http://schemas.microsoft.com/office/powerpoint/2010/main" val="178846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28</a:t>
            </a:fld>
            <a:endParaRPr lang="en-US"/>
          </a:p>
        </p:txBody>
      </p:sp>
    </p:spTree>
    <p:extLst>
      <p:ext uri="{BB962C8B-B14F-4D97-AF65-F5344CB8AC3E}">
        <p14:creationId xmlns:p14="http://schemas.microsoft.com/office/powerpoint/2010/main" val="375419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29</a:t>
            </a:fld>
            <a:endParaRPr lang="en-US"/>
          </a:p>
        </p:txBody>
      </p:sp>
    </p:spTree>
    <p:extLst>
      <p:ext uri="{BB962C8B-B14F-4D97-AF65-F5344CB8AC3E}">
        <p14:creationId xmlns:p14="http://schemas.microsoft.com/office/powerpoint/2010/main" val="2824341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30</a:t>
            </a:fld>
            <a:endParaRPr lang="en-US"/>
          </a:p>
        </p:txBody>
      </p:sp>
    </p:spTree>
    <p:extLst>
      <p:ext uri="{BB962C8B-B14F-4D97-AF65-F5344CB8AC3E}">
        <p14:creationId xmlns:p14="http://schemas.microsoft.com/office/powerpoint/2010/main" val="2067191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Nói chung, có thể nói rằng các ảnh hưởng của môi trường bên ngoài là: - nằm ngoài sự kiểm soát của tổ chức ;; - có khả năng tác động lớn; - có khả năng phức tạp - phụ thuộc lẫn nhau vào các trình điều khiển trôi giạt nội bộ.</a:t>
            </a:r>
          </a:p>
          <a:p>
            <a:endParaRPr lang="en-US" dirty="0" smtClean="0"/>
          </a:p>
          <a:p>
            <a:r>
              <a:rPr lang="vi-VN" dirty="0" smtClean="0"/>
              <a:t>Lập kế hoạch kịch bản về cơ bản là một phương pháp để xem xét các mục tiêu chiến lược trong bối cảnh có thể thay đổi môi trường bên ngoài.</a:t>
            </a:r>
          </a:p>
          <a:p>
            <a:endParaRPr lang="en-US" dirty="0" smtClean="0"/>
          </a:p>
          <a:p>
            <a:r>
              <a:rPr lang="vi-VN" dirty="0" smtClean="0"/>
              <a:t>Các kịch bản riêng lẻ thường được coi là một phần của một loạt các kịch bản có thể bao gồm: - kịch bản trường hợp tốt nhất - kịch bản giữa các trường hợp - kịch bản trường hợp xấu nhất?</a:t>
            </a:r>
          </a:p>
          <a:p>
            <a:endParaRPr lang="en-US" dirty="0" smtClean="0"/>
          </a:p>
          <a:p>
            <a:r>
              <a:rPr lang="vi-VN" dirty="0" smtClean="0"/>
              <a:t>Lập kế hoạch kịch bản là một cách tiếp cận đặc biệt hữu ích trong việc sáp nhập và mua lại vì sự thành công của việc sáp nhập phụ thuộc vào các điều kiện môi trường nhất định trong tương lai.</a:t>
            </a:r>
          </a:p>
          <a:p>
            <a:endParaRPr lang="en-US" dirty="0" smtClean="0"/>
          </a:p>
          <a:p>
            <a:r>
              <a:rPr lang="vi-VN" dirty="0" smtClean="0"/>
              <a:t>Sự hấp dẫn của một mục tiêu tiềm năng được điều chỉnh bởi một loạt các trình điều khiển môi trường.</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31</a:t>
            </a:fld>
            <a:endParaRPr lang="en-US"/>
          </a:p>
        </p:txBody>
      </p:sp>
    </p:spTree>
    <p:extLst>
      <p:ext uri="{BB962C8B-B14F-4D97-AF65-F5344CB8AC3E}">
        <p14:creationId xmlns:p14="http://schemas.microsoft.com/office/powerpoint/2010/main" val="2707268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Các bản đồ đặc điểm thường sử dụng một định dạng bảng biểu cho thấy các đặc tính của công ty đối với các trình điều khiển phù hợp với chiến lược. Đặc điểm của công ty điển hình có liên quan đến chức năng hoặc hoạt động của công ty.</a:t>
            </a:r>
            <a:endParaRPr lang="en-US" dirty="0" smtClean="0"/>
          </a:p>
          <a:p>
            <a:endParaRPr lang="en-US" dirty="0" smtClean="0"/>
          </a:p>
          <a:p>
            <a:r>
              <a:rPr lang="vi-VN" dirty="0" smtClean="0"/>
              <a:t>Các trình điều khiển phù hợp với chiến lược điển hình bao gồm: - mức độ khác biệt, - mức độ thay đổi được yêu cầu, - khả năng đạt được sự thay đổi, - mức độ thay đổi là điều cần thiết.</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32</a:t>
            </a:fld>
            <a:endParaRPr lang="en-US"/>
          </a:p>
        </p:txBody>
      </p:sp>
    </p:spTree>
    <p:extLst>
      <p:ext uri="{BB962C8B-B14F-4D97-AF65-F5344CB8AC3E}">
        <p14:creationId xmlns:p14="http://schemas.microsoft.com/office/powerpoint/2010/main" val="2420635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34</a:t>
            </a:fld>
            <a:endParaRPr lang="en-US"/>
          </a:p>
        </p:txBody>
      </p:sp>
    </p:spTree>
    <p:extLst>
      <p:ext uri="{BB962C8B-B14F-4D97-AF65-F5344CB8AC3E}">
        <p14:creationId xmlns:p14="http://schemas.microsoft.com/office/powerpoint/2010/main" val="238550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Mutually</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mjuːtʃ</a:t>
            </a:r>
            <a:r>
              <a:rPr lang="en-US" sz="1200" b="0" i="0" kern="1200" dirty="0" smtClean="0">
                <a:solidFill>
                  <a:schemeClr val="tx1"/>
                </a:solidFill>
                <a:effectLst/>
                <a:latin typeface="+mn-lt"/>
                <a:ea typeface="+mn-ea"/>
                <a:cs typeface="+mn-cs"/>
              </a:rPr>
              <a:t>(ʊ)</a:t>
            </a:r>
            <a:r>
              <a:rPr lang="en-US" sz="1200" b="0" i="0" kern="1200" dirty="0" err="1" smtClean="0">
                <a:solidFill>
                  <a:schemeClr val="tx1"/>
                </a:solidFill>
                <a:effectLst/>
                <a:latin typeface="+mn-lt"/>
                <a:ea typeface="+mn-ea"/>
                <a:cs typeface="+mn-cs"/>
              </a:rPr>
              <a:t>əli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tương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hỗ</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hỗ</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trợ</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3</a:t>
            </a:fld>
            <a:endParaRPr lang="en-US"/>
          </a:p>
        </p:txBody>
      </p:sp>
    </p:spTree>
    <p:extLst>
      <p:ext uri="{BB962C8B-B14F-4D97-AF65-F5344CB8AC3E}">
        <p14:creationId xmlns:p14="http://schemas.microsoft.com/office/powerpoint/2010/main" val="2091411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35</a:t>
            </a:fld>
            <a:endParaRPr lang="en-US"/>
          </a:p>
        </p:txBody>
      </p:sp>
    </p:spTree>
    <p:extLst>
      <p:ext uri="{BB962C8B-B14F-4D97-AF65-F5344CB8AC3E}">
        <p14:creationId xmlns:p14="http://schemas.microsoft.com/office/powerpoint/2010/main" val="1013571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39</a:t>
            </a:fld>
            <a:endParaRPr lang="en-US"/>
          </a:p>
        </p:txBody>
      </p:sp>
    </p:spTree>
    <p:extLst>
      <p:ext uri="{BB962C8B-B14F-4D97-AF65-F5344CB8AC3E}">
        <p14:creationId xmlns:p14="http://schemas.microsoft.com/office/powerpoint/2010/main" val="17571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Render</a:t>
            </a:r>
            <a:r>
              <a:rPr lang="en-US" baseline="0" dirty="0" smtClean="0"/>
              <a:t> (n/v) </a:t>
            </a:r>
            <a:r>
              <a:rPr lang="en-US" sz="1200" b="0" i="0" kern="1200" dirty="0" smtClean="0">
                <a:solidFill>
                  <a:schemeClr val="tx1"/>
                </a:solidFill>
                <a:effectLst/>
                <a:latin typeface="+mn-lt"/>
                <a:ea typeface="+mn-ea"/>
                <a:cs typeface="+mn-cs"/>
              </a:rPr>
              <a:t>cause to be or become; make.</a:t>
            </a:r>
          </a:p>
          <a:p>
            <a:r>
              <a:rPr lang="vi-VN" sz="1200" b="0" i="0" kern="1200" dirty="0" smtClean="0">
                <a:solidFill>
                  <a:schemeClr val="tx1"/>
                </a:solidFill>
                <a:effectLst/>
                <a:latin typeface="+mn-lt"/>
                <a:ea typeface="+mn-ea"/>
                <a:cs typeface="+mn-cs"/>
              </a:rPr>
              <a:t>Sự trôi dạt theo chiến lược là xu hướng các công ty trôi dạt quá trình cần thiết để đạt được các mục tiêu chiến lược của mình. Nó cũng xảy ra khi môi trường bên ngoài thay đổi, làm cho mục tiêu chiến lược lỗi thời, nhưng công ty tiếp tục theo đuổi các mục tiêu chiến lược giống nhau.</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Obsolete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ɒbsəliːt</a:t>
            </a:r>
            <a:r>
              <a:rPr lang="en-US" sz="1200" b="0" i="0" kern="1200" dirty="0" smtClean="0">
                <a:solidFill>
                  <a:schemeClr val="tx1"/>
                </a:solidFill>
                <a:effectLst/>
                <a:latin typeface="+mn-lt"/>
                <a:ea typeface="+mn-ea"/>
                <a:cs typeface="+mn-cs"/>
              </a:rPr>
              <a:t>/ No longer produced or used; out of date.</a:t>
            </a:r>
          </a:p>
          <a:p>
            <a:r>
              <a:rPr lang="vi-VN" dirty="0" smtClean="0"/>
              <a:t>Trong một liên minh chiến lược, hai hoặc nhiều công ty làm việc cùng nhau và chia sẻ kỹ năng và nguồn lực vì lợi ích chung của cả hai công ty.</a:t>
            </a:r>
          </a:p>
          <a:p>
            <a:r>
              <a:rPr lang="vi-VN" dirty="0" smtClean="0"/>
              <a:t>Các liên minh chiến lược đôi khi được sử dụng như là một hình thức 'tán tỉnh' như là một bước mở đầu cho đề xuất 'hôn nhân đầy đủ' ngụ ý bằng cách sáp nhập hoặc mua lại toàn bộ</a:t>
            </a:r>
            <a:endParaRPr lang="en-US" dirty="0" smtClean="0"/>
          </a:p>
          <a:p>
            <a:r>
              <a:rPr lang="en-US" sz="1200" b="1" i="0" kern="1200" dirty="0" smtClean="0">
                <a:solidFill>
                  <a:schemeClr val="tx1"/>
                </a:solidFill>
                <a:effectLst/>
                <a:latin typeface="+mn-lt"/>
                <a:ea typeface="+mn-ea"/>
                <a:cs typeface="+mn-cs"/>
              </a:rPr>
              <a:t>Alliance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əˈlʌɪəns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liên</a:t>
            </a:r>
            <a:r>
              <a:rPr lang="en-US" sz="1200" b="0" i="0" kern="1200" baseline="0" dirty="0" smtClean="0">
                <a:solidFill>
                  <a:schemeClr val="tx1"/>
                </a:solidFill>
                <a:effectLst/>
                <a:latin typeface="+mn-lt"/>
                <a:ea typeface="+mn-ea"/>
                <a:cs typeface="+mn-cs"/>
              </a:rPr>
              <a:t> minh</a:t>
            </a:r>
          </a:p>
          <a:p>
            <a:r>
              <a:rPr lang="en-US" sz="1200" b="1" i="0" kern="1200" dirty="0" smtClean="0">
                <a:solidFill>
                  <a:schemeClr val="tx1"/>
                </a:solidFill>
                <a:effectLst/>
                <a:latin typeface="+mn-lt"/>
                <a:ea typeface="+mn-ea"/>
                <a:cs typeface="+mn-cs"/>
              </a:rPr>
              <a:t>Prelude</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prɛljuːd</a:t>
            </a:r>
            <a:r>
              <a:rPr lang="en-US" sz="1200" b="0" i="0" kern="1200" dirty="0" smtClean="0">
                <a:solidFill>
                  <a:schemeClr val="tx1"/>
                </a:solidFill>
                <a:effectLst/>
                <a:latin typeface="+mn-lt"/>
                <a:ea typeface="+mn-ea"/>
                <a:cs typeface="+mn-cs"/>
              </a:rPr>
              <a:t>/ an action or event serving as an introduction to something more important.</a:t>
            </a:r>
          </a:p>
          <a:p>
            <a:r>
              <a:rPr lang="en-US" sz="1200" b="0" i="0" kern="1200" dirty="0" smtClean="0">
                <a:solidFill>
                  <a:schemeClr val="tx1"/>
                </a:solidFill>
                <a:effectLst/>
                <a:latin typeface="+mn-lt"/>
                <a:ea typeface="+mn-ea"/>
                <a:cs typeface="+mn-cs"/>
              </a:rPr>
              <a:t>Core competencies: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Năng</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lực</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cốt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lõi</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4</a:t>
            </a:fld>
            <a:endParaRPr lang="en-US"/>
          </a:p>
        </p:txBody>
      </p:sp>
    </p:spTree>
    <p:extLst>
      <p:ext uri="{BB962C8B-B14F-4D97-AF65-F5344CB8AC3E}">
        <p14:creationId xmlns:p14="http://schemas.microsoft.com/office/powerpoint/2010/main" val="209357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Các cơ quan quản lý thường được các chính phủ thành lập</a:t>
            </a:r>
            <a:endParaRPr lang="en-US" dirty="0" smtClean="0"/>
          </a:p>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5</a:t>
            </a:fld>
            <a:endParaRPr lang="en-US"/>
          </a:p>
        </p:txBody>
      </p:sp>
    </p:spTree>
    <p:extLst>
      <p:ext uri="{BB962C8B-B14F-4D97-AF65-F5344CB8AC3E}">
        <p14:creationId xmlns:p14="http://schemas.microsoft.com/office/powerpoint/2010/main" val="187451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6</a:t>
            </a:fld>
            <a:endParaRPr lang="en-US"/>
          </a:p>
        </p:txBody>
      </p:sp>
    </p:spTree>
    <p:extLst>
      <p:ext uri="{BB962C8B-B14F-4D97-AF65-F5344CB8AC3E}">
        <p14:creationId xmlns:p14="http://schemas.microsoft.com/office/powerpoint/2010/main" val="117252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dirty="0" smtClean="0"/>
              <a:t>Divested companies  </a:t>
            </a:r>
            <a:r>
              <a:rPr lang="en-US" sz="1200" b="0" i="0" kern="1200" dirty="0" err="1" smtClean="0">
                <a:solidFill>
                  <a:schemeClr val="tx1"/>
                </a:solidFill>
                <a:effectLst/>
                <a:latin typeface="+mn-lt"/>
                <a:ea typeface="+mn-ea"/>
                <a:cs typeface="+mn-cs"/>
              </a:rPr>
              <a:t>công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thoái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vốn</a:t>
            </a:r>
            <a:endParaRPr lang="en-US" sz="1200" b="0" i="0" kern="1200" dirty="0" smtClean="0">
              <a:solidFill>
                <a:schemeClr val="tx1"/>
              </a:solidFill>
              <a:effectLst/>
              <a:latin typeface="+mn-lt"/>
              <a:ea typeface="+mn-ea"/>
              <a:cs typeface="+mn-cs"/>
            </a:endParaRPr>
          </a:p>
          <a:p>
            <a:r>
              <a:rPr lang="vi-VN" dirty="0" smtClean="0"/>
              <a:t>Sự hấp thụ của một công ty mua lại có thể phức tạp và mất thời gian. Trong một số trường hợp, mức độ hấp thụ mong muốn có thể là "không thực tế".</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7</a:t>
            </a:fld>
            <a:endParaRPr lang="en-US"/>
          </a:p>
        </p:txBody>
      </p:sp>
    </p:spTree>
    <p:extLst>
      <p:ext uri="{BB962C8B-B14F-4D97-AF65-F5344CB8AC3E}">
        <p14:creationId xmlns:p14="http://schemas.microsoft.com/office/powerpoint/2010/main" val="225495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Strategy</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stratɪdʒi</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rationale</a:t>
            </a:r>
            <a:r>
              <a:rPr lang="en-US" sz="1200" b="0" i="0" kern="1200" dirty="0" smtClean="0">
                <a:solidFill>
                  <a:schemeClr val="tx1"/>
                </a:solidFill>
                <a:effectLst/>
                <a:latin typeface="+mn-lt"/>
                <a:ea typeface="+mn-ea"/>
                <a:cs typeface="+mn-cs"/>
              </a:rPr>
              <a:t>/ˌ</a:t>
            </a:r>
            <a:r>
              <a:rPr lang="en-US" sz="1200" b="0" i="0" kern="1200" dirty="0" err="1" smtClean="0">
                <a:solidFill>
                  <a:schemeClr val="tx1"/>
                </a:solidFill>
                <a:effectLst/>
                <a:latin typeface="+mn-lt"/>
                <a:ea typeface="+mn-ea"/>
                <a:cs typeface="+mn-cs"/>
              </a:rPr>
              <a:t>raʃəˈnɑːl</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8</a:t>
            </a:fld>
            <a:endParaRPr lang="en-US"/>
          </a:p>
        </p:txBody>
      </p:sp>
    </p:spTree>
    <p:extLst>
      <p:ext uri="{BB962C8B-B14F-4D97-AF65-F5344CB8AC3E}">
        <p14:creationId xmlns:p14="http://schemas.microsoft.com/office/powerpoint/2010/main" val="192723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Tactic</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/ˈ</a:t>
            </a:r>
            <a:r>
              <a:rPr lang="en-US" sz="1200" b="0" i="0" kern="1200" dirty="0" err="1" smtClean="0">
                <a:solidFill>
                  <a:schemeClr val="tx1"/>
                </a:solidFill>
                <a:effectLst/>
                <a:latin typeface="+mn-lt"/>
                <a:ea typeface="+mn-ea"/>
                <a:cs typeface="+mn-cs"/>
              </a:rPr>
              <a:t>taktɪk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chiến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lược</a:t>
            </a:r>
            <a:endParaRPr lang="en-US" dirty="0"/>
          </a:p>
        </p:txBody>
      </p:sp>
      <p:sp>
        <p:nvSpPr>
          <p:cNvPr id="4" name="Slide Number Placeholder 3"/>
          <p:cNvSpPr>
            <a:spLocks noGrp="1"/>
          </p:cNvSpPr>
          <p:nvPr>
            <p:ph type="sldNum" sz="quarter" idx="10"/>
          </p:nvPr>
        </p:nvSpPr>
        <p:spPr/>
        <p:txBody>
          <a:bodyPr/>
          <a:lstStyle/>
          <a:p>
            <a:fld id="{D3361B65-7DCC-480A-8D40-6E86F0CC4843}" type="slidenum">
              <a:rPr lang="en-US" smtClean="0"/>
              <a:t>9</a:t>
            </a:fld>
            <a:endParaRPr lang="en-US"/>
          </a:p>
        </p:txBody>
      </p:sp>
    </p:spTree>
    <p:extLst>
      <p:ext uri="{BB962C8B-B14F-4D97-AF65-F5344CB8AC3E}">
        <p14:creationId xmlns:p14="http://schemas.microsoft.com/office/powerpoint/2010/main" val="382056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88676-C62C-475C-9C91-C48FE0B3805F}" type="datetime1">
              <a:rPr lang="en-US" smtClean="0">
                <a:solidFill>
                  <a:prstClr val="black">
                    <a:tint val="75000"/>
                  </a:prstClr>
                </a:solidFill>
              </a:rPr>
              <a:pPr/>
              <a:t>04-Oct-19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81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1F16B-A6B3-436B-95A1-19FDFABDDEB2}" type="datetime1">
              <a:rPr lang="en-US" smtClean="0">
                <a:solidFill>
                  <a:prstClr val="black">
                    <a:tint val="75000"/>
                  </a:prstClr>
                </a:solidFill>
              </a:rPr>
              <a:pPr/>
              <a:t>04-Oct-19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14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D1597-6B7B-4429-8EAB-BC7AF9620D08}" type="datetime1">
              <a:rPr lang="en-US" smtClean="0">
                <a:solidFill>
                  <a:prstClr val="black">
                    <a:tint val="75000"/>
                  </a:prstClr>
                </a:solidFill>
              </a:rPr>
              <a:pPr/>
              <a:t>04-Oct-19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568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19F81-0D7B-443D-A7AE-2C19298DDA80}" type="datetime1">
              <a:rPr lang="en-US" smtClean="0">
                <a:solidFill>
                  <a:prstClr val="black">
                    <a:tint val="75000"/>
                  </a:prstClr>
                </a:solidFill>
              </a:rPr>
              <a:pPr/>
              <a:t>04-Oct-19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5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F387B-27BD-4C8A-8CA2-7CCB14F6852C}" type="datetime1">
              <a:rPr lang="en-US" smtClean="0">
                <a:solidFill>
                  <a:prstClr val="black">
                    <a:tint val="75000"/>
                  </a:prstClr>
                </a:solidFill>
              </a:rPr>
              <a:pPr/>
              <a:t>04-Oct-19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996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502682-EA0C-42C6-82BF-602207E01084}" type="datetime1">
              <a:rPr lang="en-US" smtClean="0">
                <a:solidFill>
                  <a:prstClr val="black">
                    <a:tint val="75000"/>
                  </a:prstClr>
                </a:solidFill>
              </a:rPr>
              <a:pPr/>
              <a:t>04-Oct-19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30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1DDDFC-F549-4D88-8175-46AEF8792B48}" type="datetime1">
              <a:rPr lang="en-US" smtClean="0">
                <a:solidFill>
                  <a:prstClr val="black">
                    <a:tint val="75000"/>
                  </a:prstClr>
                </a:solidFill>
              </a:rPr>
              <a:pPr/>
              <a:t>04-Oct-19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167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AFD31-BE11-421C-8D4B-C6354957D590}" type="datetime1">
              <a:rPr lang="en-US" smtClean="0">
                <a:solidFill>
                  <a:prstClr val="black">
                    <a:tint val="75000"/>
                  </a:prstClr>
                </a:solidFill>
              </a:rPr>
              <a:pPr/>
              <a:t>04-Oct-19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52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B7A6D-8CF2-4415-92CF-FB2E9E915EC9}" type="datetime1">
              <a:rPr lang="en-US" smtClean="0">
                <a:solidFill>
                  <a:prstClr val="black">
                    <a:tint val="75000"/>
                  </a:prstClr>
                </a:solidFill>
              </a:rPr>
              <a:pPr/>
              <a:t>04-Oct-19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531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65857-AB76-4316-B3CE-2C9459142124}" type="datetime1">
              <a:rPr lang="en-US" smtClean="0">
                <a:solidFill>
                  <a:prstClr val="black">
                    <a:tint val="75000"/>
                  </a:prstClr>
                </a:solidFill>
              </a:rPr>
              <a:pPr/>
              <a:t>04-Oct-19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55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6DBB-7535-408B-8B3F-166A8805A0ED}" type="datetime1">
              <a:rPr lang="en-US" smtClean="0">
                <a:solidFill>
                  <a:prstClr val="black">
                    <a:tint val="75000"/>
                  </a:prstClr>
                </a:solidFill>
              </a:rPr>
              <a:pPr/>
              <a:t>04-Oct-19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874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BE3DA31-4FDF-4362-B7C2-F76EEF970B8B}" type="datetime1">
              <a:rPr lang="en-US">
                <a:solidFill>
                  <a:prstClr val="black">
                    <a:tint val="75000"/>
                  </a:prstClr>
                </a:solidFill>
              </a:rPr>
              <a:pPr defTabSz="457200"/>
              <a:t>04-Oct-19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Quyen Pham/2017</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613226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oj.gov.vn/vbpq/lists/vn%20bn%20php%20lut/view_detail.aspx?itemid=16744#Dieu_152" TargetMode="External"/><Relationship Id="rId2" Type="http://schemas.openxmlformats.org/officeDocument/2006/relationships/hyperlink" Target="http://www.moj.gov.vn/vbpq/lists/vn%20bn%20php%20lut/view_detail.aspx?itemid=16744" TargetMode="External"/><Relationship Id="rId1" Type="http://schemas.openxmlformats.org/officeDocument/2006/relationships/slideLayout" Target="../slideLayouts/slideLayout2.xml"/><Relationship Id="rId5" Type="http://schemas.openxmlformats.org/officeDocument/2006/relationships/hyperlink" Target="http://moj.gov.vn/vbpq/lists/vn%20bn%20php%20lut/view_detail.aspx?itemid=17492#Dieu_34" TargetMode="External"/><Relationship Id="rId4" Type="http://schemas.openxmlformats.org/officeDocument/2006/relationships/hyperlink" Target="http://www.moj.gov.vn/vbpq/lists/vn%20bn%20php%20lut/view_detail.aspx?itemid=16744#Dieu_15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29635"/>
          </a:xfrm>
        </p:spPr>
        <p:txBody>
          <a:bodyPr>
            <a:normAutofit/>
          </a:bodyPr>
          <a:lstStyle/>
          <a:p>
            <a:r>
              <a:rPr lang="en-US" sz="6000" i="1" dirty="0" smtClean="0"/>
              <a:t>Mergers</a:t>
            </a:r>
            <a:r>
              <a:rPr lang="en-US" sz="6000" dirty="0"/>
              <a:t> </a:t>
            </a:r>
            <a:r>
              <a:rPr lang="en-US" sz="6000" i="1" dirty="0" smtClean="0"/>
              <a:t>and</a:t>
            </a:r>
            <a:r>
              <a:rPr lang="en-US" sz="6000" dirty="0"/>
              <a:t> </a:t>
            </a:r>
            <a:r>
              <a:rPr lang="en-US" sz="6000" i="1" dirty="0" smtClean="0"/>
              <a:t>Acquisitions</a:t>
            </a:r>
            <a:br>
              <a:rPr lang="en-US" sz="6000" i="1" dirty="0" smtClean="0"/>
            </a:br>
            <a:r>
              <a:rPr lang="en-US" i="1" dirty="0"/>
              <a:t>Stra</a:t>
            </a:r>
            <a:r>
              <a:rPr lang="en-US" b="1" dirty="0"/>
              <a:t>te</a:t>
            </a:r>
            <a:r>
              <a:rPr lang="en-US" i="1" dirty="0"/>
              <a:t>gic Focus</a:t>
            </a:r>
            <a:r>
              <a:rPr lang="en-US" dirty="0"/>
              <a:t/>
            </a:r>
            <a:br>
              <a:rPr lang="en-US" dirty="0"/>
            </a:br>
            <a:endParaRPr lang="en-US" dirty="0"/>
          </a:p>
        </p:txBody>
      </p:sp>
      <p:sp>
        <p:nvSpPr>
          <p:cNvPr id="3" name="Content Placeholder 2"/>
          <p:cNvSpPr>
            <a:spLocks noGrp="1"/>
          </p:cNvSpPr>
          <p:nvPr>
            <p:ph idx="1"/>
          </p:nvPr>
        </p:nvSpPr>
        <p:spPr>
          <a:xfrm>
            <a:off x="838200" y="4175759"/>
            <a:ext cx="10515600" cy="2001203"/>
          </a:xfrm>
        </p:spPr>
        <p:txBody>
          <a:bodyPr>
            <a:normAutofit fontScale="92500" lnSpcReduction="10000"/>
          </a:bodyPr>
          <a:lstStyle/>
          <a:p>
            <a:r>
              <a:rPr lang="en-US" i="1" dirty="0"/>
              <a:t>Professor Alexander Roberts</a:t>
            </a:r>
            <a:r>
              <a:rPr lang="en-US" dirty="0"/>
              <a:t/>
            </a:r>
            <a:br>
              <a:rPr lang="en-US" dirty="0"/>
            </a:br>
            <a:r>
              <a:rPr lang="en-US" i="1" dirty="0" err="1"/>
              <a:t>Dr</a:t>
            </a:r>
            <a:r>
              <a:rPr lang="en-US" i="1" dirty="0"/>
              <a:t> William Wallace</a:t>
            </a:r>
            <a:r>
              <a:rPr lang="en-US" dirty="0"/>
              <a:t/>
            </a:r>
            <a:br>
              <a:rPr lang="en-US" dirty="0"/>
            </a:br>
            <a:r>
              <a:rPr lang="en-US" i="1" dirty="0" err="1"/>
              <a:t>Dr</a:t>
            </a:r>
            <a:r>
              <a:rPr lang="en-US" i="1" dirty="0"/>
              <a:t> Peter </a:t>
            </a:r>
            <a:r>
              <a:rPr lang="en-US" i="1" dirty="0" smtClean="0"/>
              <a:t>Moles</a:t>
            </a:r>
          </a:p>
          <a:p>
            <a:r>
              <a:rPr lang="en-US" dirty="0" smtClean="0"/>
              <a:t>Edinburgh Business School, Watt University, United Kingdom </a:t>
            </a:r>
            <a:r>
              <a:rPr lang="en-US" dirty="0"/>
              <a:t/>
            </a:r>
            <a:br>
              <a:rPr lang="en-US" dirty="0"/>
            </a:br>
            <a:endParaRPr lang="en-US" dirty="0"/>
          </a:p>
        </p:txBody>
      </p:sp>
      <p:sp>
        <p:nvSpPr>
          <p:cNvPr id="4" name="Footer Placeholder 3"/>
          <p:cNvSpPr>
            <a:spLocks noGrp="1"/>
          </p:cNvSpPr>
          <p:nvPr>
            <p:ph type="ftr" sz="quarter" idx="11"/>
          </p:nvPr>
        </p:nvSpPr>
        <p:spPr>
          <a:xfrm>
            <a:off x="4038600" y="6368073"/>
            <a:ext cx="4114800" cy="365125"/>
          </a:xfrm>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040419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8933" y="1690688"/>
            <a:ext cx="7907900" cy="4665661"/>
          </a:xfrm>
        </p:spPr>
      </p:pic>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477025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Companies sometimes </a:t>
            </a:r>
            <a:r>
              <a:rPr lang="en-US" b="1" dirty="0"/>
              <a:t>make unrelated acquisitions </a:t>
            </a:r>
            <a:r>
              <a:rPr lang="en-US" dirty="0"/>
              <a:t>as a means of </a:t>
            </a:r>
            <a:r>
              <a:rPr lang="en-US" dirty="0">
                <a:solidFill>
                  <a:srgbClr val="FF0000"/>
                </a:solidFill>
              </a:rPr>
              <a:t>distributing market risk</a:t>
            </a:r>
            <a:r>
              <a:rPr lang="en-US" dirty="0"/>
              <a:t> across a range of industries and </a:t>
            </a:r>
            <a:r>
              <a:rPr lang="en-US" dirty="0" smtClean="0"/>
              <a:t>sectors.</a:t>
            </a:r>
            <a:endParaRPr lang="en-US" dirty="0"/>
          </a:p>
          <a:p>
            <a:r>
              <a:rPr lang="en-US" dirty="0" smtClean="0"/>
              <a:t>Business M&amp;A are </a:t>
            </a:r>
            <a:r>
              <a:rPr lang="en-US" dirty="0"/>
              <a:t>sometimes made with the </a:t>
            </a:r>
            <a:r>
              <a:rPr lang="en-US" dirty="0" smtClean="0">
                <a:solidFill>
                  <a:srgbClr val="FF0000"/>
                </a:solidFill>
              </a:rPr>
              <a:t>objective of </a:t>
            </a:r>
            <a:r>
              <a:rPr lang="en-US" dirty="0">
                <a:solidFill>
                  <a:srgbClr val="FF0000"/>
                </a:solidFill>
              </a:rPr>
              <a:t>attracting </a:t>
            </a:r>
            <a:r>
              <a:rPr lang="en-US" dirty="0" smtClean="0">
                <a:solidFill>
                  <a:srgbClr val="FF0000"/>
                </a:solidFill>
              </a:rPr>
              <a:t>shareholders</a:t>
            </a:r>
            <a:r>
              <a:rPr lang="en-US" dirty="0" smtClean="0"/>
              <a:t>.</a:t>
            </a:r>
            <a:endParaRPr lang="en-US" dirty="0"/>
          </a:p>
          <a:p>
            <a:r>
              <a:rPr lang="en-US" dirty="0" smtClean="0"/>
              <a:t>In </a:t>
            </a:r>
            <a:r>
              <a:rPr lang="en-US" dirty="0"/>
              <a:t>order to justify a strategic merger the company must be sure that the</a:t>
            </a:r>
            <a:br>
              <a:rPr lang="en-US" dirty="0"/>
            </a:br>
            <a:r>
              <a:rPr lang="en-US" dirty="0"/>
              <a:t>merger or acquisition represents </a:t>
            </a:r>
            <a:r>
              <a:rPr lang="en-US" dirty="0">
                <a:solidFill>
                  <a:srgbClr val="FF0000"/>
                </a:solidFill>
              </a:rPr>
              <a:t>the best use of any or all capital </a:t>
            </a:r>
            <a:r>
              <a:rPr lang="en-US" dirty="0"/>
              <a:t>in order</a:t>
            </a:r>
            <a:br>
              <a:rPr lang="en-US" dirty="0"/>
            </a:br>
            <a:r>
              <a:rPr lang="en-US" dirty="0"/>
              <a:t>to promote its strategic </a:t>
            </a:r>
            <a:r>
              <a:rPr lang="en-US" dirty="0" smtClean="0"/>
              <a:t>objectives.</a:t>
            </a:r>
            <a:endParaRPr lang="en-US" dirty="0"/>
          </a:p>
          <a:p>
            <a:r>
              <a:rPr lang="en-US" dirty="0" smtClean="0"/>
              <a:t>In </a:t>
            </a:r>
            <a:r>
              <a:rPr lang="en-US" dirty="0"/>
              <a:t>most cases, </a:t>
            </a:r>
            <a:r>
              <a:rPr lang="en-US" dirty="0">
                <a:solidFill>
                  <a:srgbClr val="FF0000"/>
                </a:solidFill>
              </a:rPr>
              <a:t>acquisitions provide better options for growth than mergers</a:t>
            </a:r>
            <a:r>
              <a:rPr lang="en-US" dirty="0"/>
              <a:t>.</a:t>
            </a:r>
            <a:br>
              <a:rPr lang="en-US" dirty="0"/>
            </a:br>
            <a:r>
              <a:rPr lang="en-US" dirty="0"/>
              <a:t>It is generally easier to buy a company and take it over than it is to merge</a:t>
            </a:r>
            <a:br>
              <a:rPr lang="en-US" dirty="0"/>
            </a:br>
            <a:r>
              <a:rPr lang="en-US" dirty="0"/>
              <a:t>with </a:t>
            </a:r>
            <a:r>
              <a:rPr lang="en-US" dirty="0" smtClean="0"/>
              <a:t>it.</a:t>
            </a:r>
            <a:endParaRPr lang="en-US" dirty="0"/>
          </a:p>
          <a:p>
            <a:r>
              <a:rPr lang="en-US" dirty="0" smtClean="0"/>
              <a:t>A </a:t>
            </a:r>
            <a:r>
              <a:rPr lang="en-US" dirty="0">
                <a:solidFill>
                  <a:srgbClr val="FF0000"/>
                </a:solidFill>
              </a:rPr>
              <a:t>strategic alliance </a:t>
            </a:r>
            <a:r>
              <a:rPr lang="en-US" dirty="0"/>
              <a:t>is essentially the </a:t>
            </a:r>
            <a:r>
              <a:rPr lang="en-US" dirty="0" err="1"/>
              <a:t>formalised</a:t>
            </a:r>
            <a:r>
              <a:rPr lang="en-US" dirty="0"/>
              <a:t> </a:t>
            </a:r>
            <a:r>
              <a:rPr lang="en-US" dirty="0">
                <a:solidFill>
                  <a:srgbClr val="FF0000"/>
                </a:solidFill>
              </a:rPr>
              <a:t>cooperation</a:t>
            </a:r>
            <a:r>
              <a:rPr lang="en-US" dirty="0"/>
              <a:t> between two</a:t>
            </a:r>
            <a:br>
              <a:rPr lang="en-US" dirty="0"/>
            </a:br>
            <a:r>
              <a:rPr lang="en-US" dirty="0" err="1"/>
              <a:t>organisations</a:t>
            </a:r>
            <a:r>
              <a:rPr lang="en-US" dirty="0"/>
              <a:t> </a:t>
            </a:r>
            <a:r>
              <a:rPr lang="en-US" dirty="0">
                <a:solidFill>
                  <a:srgbClr val="FF0000"/>
                </a:solidFill>
              </a:rPr>
              <a:t>in order to achieve common benefit</a:t>
            </a:r>
            <a:r>
              <a:rPr lang="en-US" dirty="0" smtClean="0">
                <a:solidFill>
                  <a:srgbClr val="FF0000"/>
                </a:solidFill>
              </a:rPr>
              <a: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965420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strategic alliance is not a loose agreement. In most cases there is a need</a:t>
            </a:r>
            <a:br>
              <a:rPr lang="en-US" dirty="0"/>
            </a:br>
            <a:r>
              <a:rPr lang="en-US" dirty="0"/>
              <a:t>for the companies to be bound together in a substantive </a:t>
            </a:r>
            <a:r>
              <a:rPr lang="en-US" dirty="0" smtClean="0"/>
              <a:t>manner.</a:t>
            </a:r>
            <a:endParaRPr lang="en-US" dirty="0"/>
          </a:p>
          <a:p>
            <a:r>
              <a:rPr lang="en-US" dirty="0" smtClean="0"/>
              <a:t>The </a:t>
            </a:r>
            <a:r>
              <a:rPr lang="en-US" dirty="0"/>
              <a:t>literature on strategic alliances and partnerships suggests two main</a:t>
            </a:r>
            <a:br>
              <a:rPr lang="en-US" dirty="0"/>
            </a:br>
            <a:r>
              <a:rPr lang="en-US" dirty="0"/>
              <a:t>views. These are the </a:t>
            </a:r>
            <a:r>
              <a:rPr lang="en-US" b="1" dirty="0"/>
              <a:t>resource-based view </a:t>
            </a:r>
            <a:r>
              <a:rPr lang="en-US" dirty="0"/>
              <a:t>and the </a:t>
            </a:r>
            <a:r>
              <a:rPr lang="en-US" b="1" dirty="0"/>
              <a:t>risk-based </a:t>
            </a:r>
            <a:r>
              <a:rPr lang="en-US" b="1" dirty="0" smtClean="0"/>
              <a:t>view</a:t>
            </a:r>
            <a:r>
              <a:rPr lang="en-US" dirty="0" smtClean="0"/>
              <a:t>.</a:t>
            </a:r>
            <a:endParaRPr lang="en-US" dirty="0"/>
          </a:p>
          <a:p>
            <a:r>
              <a:rPr lang="en-US" dirty="0" smtClean="0"/>
              <a:t>The </a:t>
            </a:r>
            <a:r>
              <a:rPr lang="en-US" b="1" dirty="0"/>
              <a:t>resource-based vi</a:t>
            </a:r>
            <a:r>
              <a:rPr lang="en-US" dirty="0"/>
              <a:t>ew assumes that strategic alliances rely on the fact</a:t>
            </a:r>
            <a:br>
              <a:rPr lang="en-US" dirty="0"/>
            </a:br>
            <a:r>
              <a:rPr lang="en-US" dirty="0"/>
              <a:t>that a company’s core competencies are usually based on that company’s</a:t>
            </a:r>
            <a:br>
              <a:rPr lang="en-US" dirty="0"/>
            </a:br>
            <a:r>
              <a:rPr lang="en-US" dirty="0"/>
              <a:t>unique resources. In this respect a strategic alliance is one way of pooling</a:t>
            </a:r>
            <a:br>
              <a:rPr lang="en-US" dirty="0"/>
            </a:br>
            <a:r>
              <a:rPr lang="en-US" dirty="0"/>
              <a:t>the core competencies of the various alliance partners for the common </a:t>
            </a:r>
            <a:r>
              <a:rPr lang="en-US" dirty="0" smtClean="0"/>
              <a:t>good.</a:t>
            </a:r>
            <a:endParaRPr lang="en-US" dirty="0"/>
          </a:p>
          <a:p>
            <a:r>
              <a:rPr lang="en-US" dirty="0" smtClean="0"/>
              <a:t>The </a:t>
            </a:r>
            <a:r>
              <a:rPr lang="en-US" b="1" dirty="0"/>
              <a:t>risk-based view </a:t>
            </a:r>
            <a:r>
              <a:rPr lang="en-US" dirty="0" err="1"/>
              <a:t>recognises</a:t>
            </a:r>
            <a:r>
              <a:rPr lang="en-US" dirty="0"/>
              <a:t> that mergers, acquisitions and strategic</a:t>
            </a:r>
            <a:br>
              <a:rPr lang="en-US" dirty="0"/>
            </a:br>
            <a:r>
              <a:rPr lang="en-US" dirty="0"/>
              <a:t>partnerships are risky. In general terms, however, the risk is less in a</a:t>
            </a:r>
            <a:br>
              <a:rPr lang="en-US" dirty="0"/>
            </a:br>
            <a:r>
              <a:rPr lang="en-US" dirty="0"/>
              <a:t>strategic alliance because the two companies are less rigidly tied together</a:t>
            </a:r>
            <a:br>
              <a:rPr lang="en-US" dirty="0"/>
            </a:br>
            <a:r>
              <a:rPr lang="en-US" dirty="0"/>
              <a:t>and there is often a time limit to the alliance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882201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One of the primary risks associated with a strategic alliance is that of the</a:t>
            </a:r>
            <a:br>
              <a:rPr lang="en-US" dirty="0"/>
            </a:br>
            <a:r>
              <a:rPr lang="en-US" dirty="0"/>
              <a:t>hidden agenda. One or more partners to the alliance may in fact join the</a:t>
            </a:r>
            <a:br>
              <a:rPr lang="en-US" dirty="0"/>
            </a:br>
            <a:r>
              <a:rPr lang="en-US" dirty="0"/>
              <a:t>alliance with a hidden agenda. This agenda could include anything from</a:t>
            </a:r>
            <a:br>
              <a:rPr lang="en-US" dirty="0"/>
            </a:br>
            <a:r>
              <a:rPr lang="en-US" dirty="0"/>
              <a:t>the exploitation of a successful brand to the acquisition of </a:t>
            </a:r>
            <a:r>
              <a:rPr lang="en-US" dirty="0" smtClean="0"/>
              <a:t>technology.</a:t>
            </a:r>
            <a:endParaRPr lang="en-US" dirty="0"/>
          </a:p>
          <a:p>
            <a:r>
              <a:rPr lang="en-US" dirty="0" smtClean="0"/>
              <a:t>Partner </a:t>
            </a:r>
            <a:r>
              <a:rPr lang="en-US" dirty="0"/>
              <a:t>risk relates to the risk of there being problems in the degree of</a:t>
            </a:r>
            <a:br>
              <a:rPr lang="en-US" dirty="0"/>
            </a:br>
            <a:r>
              <a:rPr lang="en-US" dirty="0"/>
              <a:t>cooperation that develops between the various members of the strategic</a:t>
            </a:r>
            <a:br>
              <a:rPr lang="en-US" dirty="0"/>
            </a:br>
            <a:r>
              <a:rPr lang="en-US" dirty="0" smtClean="0"/>
              <a:t>alliance.</a:t>
            </a:r>
            <a:endParaRPr lang="en-US" dirty="0"/>
          </a:p>
          <a:p>
            <a:r>
              <a:rPr lang="en-US" b="1" dirty="0" smtClean="0"/>
              <a:t>Outcome </a:t>
            </a:r>
            <a:r>
              <a:rPr lang="en-US" b="1" dirty="0"/>
              <a:t>risk </a:t>
            </a:r>
            <a:r>
              <a:rPr lang="en-US" dirty="0"/>
              <a:t>relates to the likelihood of a given strategic objective or set</a:t>
            </a:r>
            <a:br>
              <a:rPr lang="en-US" dirty="0"/>
            </a:br>
            <a:r>
              <a:rPr lang="en-US" dirty="0"/>
              <a:t>of </a:t>
            </a:r>
            <a:r>
              <a:rPr lang="en-US" b="1" dirty="0"/>
              <a:t>objectives not being achieved </a:t>
            </a:r>
            <a:r>
              <a:rPr lang="en-US" dirty="0"/>
              <a:t>or, if they are achieved, of the </a:t>
            </a:r>
            <a:r>
              <a:rPr lang="en-US" b="1" dirty="0"/>
              <a:t>outcome</a:t>
            </a:r>
            <a:r>
              <a:rPr lang="en-US" dirty="0"/>
              <a:t/>
            </a:r>
            <a:br>
              <a:rPr lang="en-US" dirty="0"/>
            </a:br>
            <a:r>
              <a:rPr lang="en-US" dirty="0"/>
              <a:t>turning out to be </a:t>
            </a:r>
            <a:r>
              <a:rPr lang="en-US" b="1" dirty="0"/>
              <a:t>less than or different from </a:t>
            </a:r>
            <a:r>
              <a:rPr lang="en-US" b="1" dirty="0" smtClean="0"/>
              <a:t>expectations</a:t>
            </a:r>
            <a:r>
              <a:rPr lang="en-US" dirty="0" smtClean="0"/>
              <a:t>.</a:t>
            </a:r>
            <a:endParaRPr lang="en-US" dirty="0"/>
          </a:p>
          <a:p>
            <a:r>
              <a:rPr lang="en-US" dirty="0" smtClean="0"/>
              <a:t>Strategic </a:t>
            </a:r>
            <a:r>
              <a:rPr lang="en-US" dirty="0"/>
              <a:t>mergers and acquisitions should generate a new </a:t>
            </a:r>
            <a:r>
              <a:rPr lang="en-US" dirty="0" err="1"/>
              <a:t>organisation</a:t>
            </a:r>
            <a:r>
              <a:rPr lang="en-US" dirty="0"/>
              <a:t> that</a:t>
            </a:r>
            <a:br>
              <a:rPr lang="en-US" dirty="0"/>
            </a:br>
            <a:r>
              <a:rPr lang="en-US" dirty="0"/>
              <a:t>has a good strategic fit.</a:t>
            </a:r>
            <a:br>
              <a:rPr lang="en-US" dirty="0"/>
            </a:b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95137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Obvious </a:t>
            </a:r>
            <a:r>
              <a:rPr lang="en-US" b="1" dirty="0"/>
              <a:t>targets for unrelated acquisition </a:t>
            </a:r>
            <a:r>
              <a:rPr lang="en-US" dirty="0"/>
              <a:t>include companies with </a:t>
            </a:r>
            <a:r>
              <a:rPr lang="en-US" b="1" dirty="0"/>
              <a:t>undervalued asset</a:t>
            </a:r>
            <a:r>
              <a:rPr lang="en-US" dirty="0"/>
              <a:t>s or companies in </a:t>
            </a:r>
            <a:r>
              <a:rPr lang="en-US" b="1" dirty="0"/>
              <a:t>financial difficulties</a:t>
            </a:r>
            <a:r>
              <a:rPr lang="en-US" dirty="0"/>
              <a:t>. In the former </a:t>
            </a:r>
            <a:r>
              <a:rPr lang="en-US" dirty="0" smtClean="0"/>
              <a:t>there is </a:t>
            </a:r>
            <a:r>
              <a:rPr lang="en-US" dirty="0"/>
              <a:t>potential for significant capital gains whereas in the latter there is </a:t>
            </a:r>
            <a:r>
              <a:rPr lang="en-US" dirty="0" smtClean="0"/>
              <a:t>the potential </a:t>
            </a:r>
            <a:r>
              <a:rPr lang="en-US" dirty="0"/>
              <a:t>to acquire the target at a bargain </a:t>
            </a:r>
            <a:r>
              <a:rPr lang="en-US" dirty="0" smtClean="0"/>
              <a:t>price.</a:t>
            </a:r>
            <a:endParaRPr lang="en-US" dirty="0"/>
          </a:p>
          <a:p>
            <a:r>
              <a:rPr lang="en-US" dirty="0" smtClean="0"/>
              <a:t>In </a:t>
            </a:r>
            <a:r>
              <a:rPr lang="en-US" dirty="0"/>
              <a:t>recent years there has been a trend towards narrow diversification </a:t>
            </a:r>
            <a:r>
              <a:rPr lang="en-US" dirty="0" smtClean="0"/>
              <a:t>with the </a:t>
            </a:r>
            <a:r>
              <a:rPr lang="en-US" dirty="0"/>
              <a:t>emphasis on the creation of value and competitive advantage in a </a:t>
            </a:r>
            <a:r>
              <a:rPr lang="en-US" dirty="0" smtClean="0"/>
              <a:t>smaller number </a:t>
            </a:r>
            <a:r>
              <a:rPr lang="en-US" dirty="0"/>
              <a:t>of carefully selected industries or sectors, rather than </a:t>
            </a:r>
            <a:r>
              <a:rPr lang="en-US" dirty="0" smtClean="0"/>
              <a:t>spreading corporate </a:t>
            </a:r>
            <a:r>
              <a:rPr lang="en-US" dirty="0"/>
              <a:t>investments more or less indiscriminately across a wide range </a:t>
            </a:r>
            <a:r>
              <a:rPr lang="en-US" dirty="0" smtClean="0"/>
              <a:t>of different </a:t>
            </a:r>
            <a:r>
              <a:rPr lang="en-US" dirty="0"/>
              <a:t>sectors and </a:t>
            </a:r>
            <a:r>
              <a:rPr lang="en-US" dirty="0" smtClean="0"/>
              <a:t>industries.</a:t>
            </a:r>
            <a:endParaRPr lang="en-US" dirty="0"/>
          </a:p>
          <a:p>
            <a:r>
              <a:rPr lang="en-US" dirty="0" smtClean="0"/>
              <a:t>In </a:t>
            </a:r>
            <a:r>
              <a:rPr lang="en-US" dirty="0"/>
              <a:t>both related and unrelated diversification, there is always the </a:t>
            </a:r>
            <a:r>
              <a:rPr lang="en-US" dirty="0" smtClean="0"/>
              <a:t>possibility that </a:t>
            </a:r>
            <a:r>
              <a:rPr lang="en-US" dirty="0"/>
              <a:t>an acquired company </a:t>
            </a:r>
            <a:r>
              <a:rPr lang="en-US" b="1" dirty="0"/>
              <a:t>does not fulfil the purpose </a:t>
            </a:r>
            <a:r>
              <a:rPr lang="en-US" dirty="0"/>
              <a:t>for which it </a:t>
            </a:r>
            <a:r>
              <a:rPr lang="en-US" dirty="0" smtClean="0"/>
              <a:t>was acquired</a:t>
            </a:r>
            <a:r>
              <a:rPr lang="en-US" dirty="0"/>
              <a:t>. If this occurs, and depending on the degree to which the </a:t>
            </a:r>
            <a:r>
              <a:rPr lang="en-US" dirty="0" smtClean="0"/>
              <a:t>acquired company </a:t>
            </a:r>
            <a:r>
              <a:rPr lang="en-US" dirty="0"/>
              <a:t>does not perform, it may become necessary for the company </a:t>
            </a:r>
            <a:r>
              <a:rPr lang="en-US" dirty="0" smtClean="0"/>
              <a:t>to be </a:t>
            </a:r>
            <a:r>
              <a:rPr lang="en-US" b="1" dirty="0"/>
              <a:t>divested or de-merged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02462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There are numerous reasons why this situation could arise. Some examples</a:t>
            </a:r>
            <a:br>
              <a:rPr lang="en-US" dirty="0"/>
            </a:br>
            <a:r>
              <a:rPr lang="en-US" dirty="0"/>
              <a:t>are listed below.</a:t>
            </a:r>
            <a:br>
              <a:rPr lang="en-US" dirty="0"/>
            </a:br>
            <a:r>
              <a:rPr lang="en-US" dirty="0"/>
              <a:t>– The acquired company may simply not perform as well as expected.</a:t>
            </a:r>
            <a:br>
              <a:rPr lang="en-US" dirty="0"/>
            </a:br>
            <a:r>
              <a:rPr lang="en-US" dirty="0"/>
              <a:t>– Key staff may leave during or immediately after the acquisition.</a:t>
            </a:r>
            <a:br>
              <a:rPr lang="en-US" dirty="0"/>
            </a:br>
            <a:r>
              <a:rPr lang="en-US" dirty="0"/>
              <a:t>– It may not be possible to incorporate the culture of the acquired company.</a:t>
            </a:r>
            <a:br>
              <a:rPr lang="en-US" dirty="0"/>
            </a:br>
            <a:r>
              <a:rPr lang="en-US" dirty="0"/>
              <a:t>– Cultural resistance may create insurmountable integration problems.</a:t>
            </a:r>
            <a:br>
              <a:rPr lang="en-US" dirty="0"/>
            </a:br>
            <a:r>
              <a:rPr lang="en-US" dirty="0"/>
              <a:t>– The attractiveness of the particular sector or industry may change </a:t>
            </a:r>
            <a:r>
              <a:rPr lang="en-US" dirty="0" smtClean="0"/>
              <a:t>over time.</a:t>
            </a:r>
          </a:p>
          <a:p>
            <a:r>
              <a:rPr lang="en-US" dirty="0" smtClean="0"/>
              <a:t>There </a:t>
            </a:r>
            <a:r>
              <a:rPr lang="en-US" dirty="0"/>
              <a:t>are three primary approaches to divestiture: </a:t>
            </a:r>
            <a:endParaRPr lang="en-US" dirty="0" smtClean="0"/>
          </a:p>
          <a:p>
            <a:pPr marL="971550" lvl="1" indent="-514350">
              <a:buAutoNum type="arabicParenBoth"/>
            </a:pPr>
            <a:r>
              <a:rPr lang="en-US" dirty="0" smtClean="0"/>
              <a:t>sell </a:t>
            </a:r>
            <a:r>
              <a:rPr lang="en-US" dirty="0"/>
              <a:t>the company; </a:t>
            </a:r>
            <a:endParaRPr lang="en-US" dirty="0" smtClean="0"/>
          </a:p>
          <a:p>
            <a:pPr marL="971550" lvl="1" indent="-514350">
              <a:buAutoNum type="arabicParenBoth"/>
            </a:pPr>
            <a:r>
              <a:rPr lang="en-US" dirty="0" smtClean="0"/>
              <a:t>set </a:t>
            </a:r>
            <a:r>
              <a:rPr lang="en-US" dirty="0"/>
              <a:t>the company up as an independent trading entity and spin it off; </a:t>
            </a:r>
            <a:r>
              <a:rPr lang="en-US" dirty="0" smtClean="0"/>
              <a:t>and  </a:t>
            </a:r>
          </a:p>
          <a:p>
            <a:pPr marL="971550" lvl="1" indent="-514350">
              <a:buAutoNum type="arabicParenBoth"/>
            </a:pPr>
            <a:r>
              <a:rPr lang="en-US" dirty="0" smtClean="0"/>
              <a:t>put </a:t>
            </a:r>
            <a:r>
              <a:rPr lang="en-US" dirty="0"/>
              <a:t>the company into liquidation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902779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sp>
        <p:nvSpPr>
          <p:cNvPr id="3" name="Content Placeholder 2"/>
          <p:cNvSpPr>
            <a:spLocks noGrp="1"/>
          </p:cNvSpPr>
          <p:nvPr>
            <p:ph idx="1"/>
          </p:nvPr>
        </p:nvSpPr>
        <p:spPr/>
        <p:txBody>
          <a:bodyPr>
            <a:normAutofit/>
          </a:bodyPr>
          <a:lstStyle/>
          <a:p>
            <a:r>
              <a:rPr lang="en-US" dirty="0"/>
              <a:t>There are numerous reasons why turnaround might be preferable to divestiture.</a:t>
            </a:r>
            <a:br>
              <a:rPr lang="en-US" dirty="0"/>
            </a:br>
            <a:r>
              <a:rPr lang="en-US" dirty="0"/>
              <a:t>– Playing the long game.</a:t>
            </a:r>
            <a:br>
              <a:rPr lang="en-US" dirty="0"/>
            </a:br>
            <a:r>
              <a:rPr lang="en-US" dirty="0"/>
              <a:t>– Restoring the subsidiary company to profitability.</a:t>
            </a:r>
            <a:br>
              <a:rPr lang="en-US" dirty="0"/>
            </a:br>
            <a:r>
              <a:rPr lang="en-US" dirty="0"/>
              <a:t>– Balancing the portfolio.</a:t>
            </a:r>
            <a:br>
              <a:rPr lang="en-US" dirty="0"/>
            </a:br>
            <a:r>
              <a:rPr lang="en-US" dirty="0"/>
              <a:t>– Restructuring the </a:t>
            </a:r>
            <a:r>
              <a:rPr lang="en-US" dirty="0" smtClean="0"/>
              <a:t>portfolio.</a:t>
            </a:r>
            <a:endParaRPr lang="en-US" dirty="0"/>
          </a:p>
          <a:p>
            <a:r>
              <a:rPr lang="en-US" dirty="0" smtClean="0"/>
              <a:t>Multinational </a:t>
            </a:r>
            <a:r>
              <a:rPr lang="en-US" dirty="0"/>
              <a:t>diversification raises a different set of strategic issues. Strategic planners have to develop a range of strategies in order to achieve </a:t>
            </a:r>
            <a:r>
              <a:rPr lang="en-US" dirty="0" smtClean="0"/>
              <a:t>a range </a:t>
            </a:r>
            <a:r>
              <a:rPr lang="en-US" dirty="0"/>
              <a:t>of strategic objectives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127011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National and International </a:t>
            </a:r>
            <a:r>
              <a:rPr lang="en-US" i="1" dirty="0" smtClean="0"/>
              <a:t>Regulators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D</a:t>
            </a:r>
            <a:r>
              <a:rPr lang="en-US" dirty="0" smtClean="0"/>
              <a:t>ifferent </a:t>
            </a:r>
            <a:r>
              <a:rPr lang="en-US" dirty="0"/>
              <a:t>overall regulatory </a:t>
            </a:r>
            <a:r>
              <a:rPr lang="en-US" dirty="0" smtClean="0"/>
              <a:t>bodies</a:t>
            </a:r>
          </a:p>
          <a:p>
            <a:r>
              <a:rPr lang="en-US" dirty="0" smtClean="0"/>
              <a:t>Vietnam</a:t>
            </a:r>
          </a:p>
          <a:p>
            <a:r>
              <a:rPr lang="en-US" dirty="0">
                <a:hlinkClick r:id="rId2"/>
              </a:rPr>
              <a:t>http://</a:t>
            </a:r>
            <a:r>
              <a:rPr lang="en-US" dirty="0" smtClean="0">
                <a:hlinkClick r:id="rId2"/>
              </a:rPr>
              <a:t>www.moj.gov.vn/vbpq/lists/vn%20bn%20php%20lut/view_detail.aspx?itemid=16744</a:t>
            </a:r>
            <a:endParaRPr lang="en-US" dirty="0" smtClean="0"/>
          </a:p>
          <a:p>
            <a:endParaRPr lang="en-US" dirty="0" smtClean="0"/>
          </a:p>
          <a:p>
            <a:r>
              <a:rPr lang="en-US" dirty="0">
                <a:hlinkClick r:id="rId3"/>
              </a:rPr>
              <a:t>http://</a:t>
            </a:r>
            <a:r>
              <a:rPr lang="en-US" dirty="0" smtClean="0">
                <a:hlinkClick r:id="rId3"/>
              </a:rPr>
              <a:t>www.moj.gov.vn/vbpq/lists/vn%20bn%20php%20lut/view_detail.aspx?itemid=16744#Dieu_152</a:t>
            </a:r>
            <a:endParaRPr lang="en-US" dirty="0" smtClean="0"/>
          </a:p>
          <a:p>
            <a:pPr marL="0" indent="0">
              <a:buNone/>
            </a:pPr>
            <a:endParaRPr lang="en-US" dirty="0" smtClean="0"/>
          </a:p>
          <a:p>
            <a:r>
              <a:rPr lang="en-US" dirty="0">
                <a:hlinkClick r:id="rId4"/>
              </a:rPr>
              <a:t>http://</a:t>
            </a:r>
            <a:r>
              <a:rPr lang="en-US" dirty="0" smtClean="0">
                <a:hlinkClick r:id="rId4"/>
              </a:rPr>
              <a:t>www.moj.gov.vn/vbpq/lists/vn%20bn%20php%20lut/view_detail.aspx?itemid=16744#Dieu_153</a:t>
            </a:r>
            <a:endParaRPr lang="en-US" dirty="0" smtClean="0"/>
          </a:p>
          <a:p>
            <a:r>
              <a:rPr lang="en-US" dirty="0">
                <a:hlinkClick r:id="rId5"/>
              </a:rPr>
              <a:t>http://</a:t>
            </a:r>
            <a:r>
              <a:rPr lang="en-US" dirty="0" smtClean="0">
                <a:hlinkClick r:id="rId5"/>
              </a:rPr>
              <a:t>moj.gov.vn/vbpq/lists/vn%20bn%20php%20lut/view_detail.aspx?itemid=17492#Dieu_34</a:t>
            </a:r>
            <a:r>
              <a:rPr lang="en-US" dirty="0"/>
              <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4061233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The Concept of Strategic </a:t>
            </a:r>
            <a:r>
              <a:rPr lang="en-US" i="1" dirty="0" smtClean="0"/>
              <a:t>Focus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Professor Robert’s process model </a:t>
            </a:r>
            <a:r>
              <a:rPr lang="en-US" dirty="0"/>
              <a:t>for </a:t>
            </a:r>
            <a:r>
              <a:rPr lang="en-US" b="1" dirty="0"/>
              <a:t>strategic focus </a:t>
            </a:r>
            <a:r>
              <a:rPr lang="en-US" dirty="0"/>
              <a:t>comprises </a:t>
            </a:r>
            <a:r>
              <a:rPr lang="en-US" b="1" dirty="0"/>
              <a:t>four stages</a:t>
            </a:r>
            <a:r>
              <a:rPr lang="en-US" dirty="0"/>
              <a:t>.</a:t>
            </a:r>
            <a:br>
              <a:rPr lang="en-US" dirty="0"/>
            </a:br>
            <a:r>
              <a:rPr lang="en-US" dirty="0"/>
              <a:t>– </a:t>
            </a:r>
            <a:r>
              <a:rPr lang="en-US" dirty="0">
                <a:solidFill>
                  <a:srgbClr val="FF0000"/>
                </a:solidFill>
              </a:rPr>
              <a:t>Strategic planning.</a:t>
            </a:r>
            <a:br>
              <a:rPr lang="en-US" dirty="0">
                <a:solidFill>
                  <a:srgbClr val="FF0000"/>
                </a:solidFill>
              </a:rPr>
            </a:br>
            <a:r>
              <a:rPr lang="en-US" dirty="0">
                <a:solidFill>
                  <a:srgbClr val="FF0000"/>
                </a:solidFill>
              </a:rPr>
              <a:t>– Making strategies work.</a:t>
            </a:r>
            <a:br>
              <a:rPr lang="en-US" dirty="0">
                <a:solidFill>
                  <a:srgbClr val="FF0000"/>
                </a:solidFill>
              </a:rPr>
            </a:br>
            <a:r>
              <a:rPr lang="en-US" dirty="0">
                <a:solidFill>
                  <a:srgbClr val="FF0000"/>
                </a:solidFill>
              </a:rPr>
              <a:t>– Project management.</a:t>
            </a:r>
            <a:br>
              <a:rPr lang="en-US" dirty="0">
                <a:solidFill>
                  <a:srgbClr val="FF0000"/>
                </a:solidFill>
              </a:rPr>
            </a:br>
            <a:r>
              <a:rPr lang="en-US" dirty="0">
                <a:solidFill>
                  <a:srgbClr val="FF0000"/>
                </a:solidFill>
              </a:rPr>
              <a:t>– Strategic risk </a:t>
            </a:r>
            <a:r>
              <a:rPr lang="en-US" dirty="0" smtClean="0">
                <a:solidFill>
                  <a:srgbClr val="FF0000"/>
                </a:solidFill>
              </a:rPr>
              <a:t>management</a:t>
            </a:r>
            <a:endParaRPr lang="en-US" dirty="0">
              <a:solidFill>
                <a:srgbClr val="FF0000"/>
              </a:solidFill>
            </a:endParaRPr>
          </a:p>
          <a:p>
            <a:r>
              <a:rPr lang="en-US" dirty="0" smtClean="0"/>
              <a:t>Companies </a:t>
            </a:r>
            <a:r>
              <a:rPr lang="en-US" dirty="0"/>
              <a:t>can choose to adopt a focused strategy or they can chose </a:t>
            </a:r>
            <a:r>
              <a:rPr lang="en-US" dirty="0" smtClean="0"/>
              <a:t>to diversify </a:t>
            </a:r>
            <a:r>
              <a:rPr lang="en-US" dirty="0"/>
              <a:t>their interest areas. </a:t>
            </a:r>
            <a:r>
              <a:rPr lang="en-US" dirty="0">
                <a:solidFill>
                  <a:srgbClr val="FF0000"/>
                </a:solidFill>
              </a:rPr>
              <a:t>A focused strategy is one that concentrates </a:t>
            </a:r>
            <a:r>
              <a:rPr lang="en-US" dirty="0" smtClean="0">
                <a:solidFill>
                  <a:srgbClr val="FF0000"/>
                </a:solidFill>
              </a:rPr>
              <a:t>on the </a:t>
            </a:r>
            <a:r>
              <a:rPr lang="en-US" dirty="0">
                <a:solidFill>
                  <a:srgbClr val="FF0000"/>
                </a:solidFill>
              </a:rPr>
              <a:t>key competencies of the </a:t>
            </a:r>
            <a:r>
              <a:rPr lang="en-US" dirty="0" err="1">
                <a:solidFill>
                  <a:srgbClr val="FF0000"/>
                </a:solidFill>
              </a:rPr>
              <a:t>organisation</a:t>
            </a:r>
            <a:r>
              <a:rPr lang="en-US" dirty="0">
                <a:solidFill>
                  <a:srgbClr val="FF0000"/>
                </a:solidFill>
              </a:rPr>
              <a:t> rather than on a range of </a:t>
            </a:r>
            <a:r>
              <a:rPr lang="en-US" dirty="0" smtClean="0">
                <a:solidFill>
                  <a:srgbClr val="FF0000"/>
                </a:solidFill>
              </a:rPr>
              <a:t>different interest areas.</a:t>
            </a:r>
            <a:endParaRPr lang="en-US" dirty="0">
              <a:solidFill>
                <a:srgbClr val="FF0000"/>
              </a:solidFill>
            </a:endParaRPr>
          </a:p>
          <a:p>
            <a:r>
              <a:rPr lang="en-US" dirty="0" smtClean="0"/>
              <a:t>In </a:t>
            </a:r>
            <a:r>
              <a:rPr lang="en-US" dirty="0"/>
              <a:t>moving towards strategic focus a company may:</a:t>
            </a:r>
            <a:br>
              <a:rPr lang="en-US" dirty="0"/>
            </a:br>
            <a:r>
              <a:rPr lang="en-US" dirty="0"/>
              <a:t>– divest non-core productive companies;</a:t>
            </a:r>
            <a:br>
              <a:rPr lang="en-US" dirty="0"/>
            </a:br>
            <a:r>
              <a:rPr lang="en-US" dirty="0"/>
              <a:t>– liquidate non-core unproductive companies;</a:t>
            </a:r>
            <a:br>
              <a:rPr lang="en-US" dirty="0"/>
            </a:br>
            <a:r>
              <a:rPr lang="en-US" dirty="0"/>
              <a:t>– outsource non-core activities;</a:t>
            </a:r>
            <a:br>
              <a:rPr lang="en-US" dirty="0"/>
            </a:br>
            <a:r>
              <a:rPr lang="en-US" dirty="0"/>
              <a:t>– realign strategic objectives;</a:t>
            </a:r>
            <a:br>
              <a:rPr lang="en-US" dirty="0"/>
            </a:br>
            <a:r>
              <a:rPr lang="en-US" dirty="0"/>
              <a:t>– invest in order to realign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704880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963332" y="328317"/>
            <a:ext cx="5909735" cy="6210595"/>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302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Learning Objectives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i="1" dirty="0"/>
              <a:t>• </a:t>
            </a:r>
            <a:r>
              <a:rPr lang="en-US" dirty="0"/>
              <a:t>basic reasons why companies merge and/or acquire;</a:t>
            </a:r>
            <a:br>
              <a:rPr lang="en-US" dirty="0"/>
            </a:br>
            <a:r>
              <a:rPr lang="en-US" i="1" dirty="0"/>
              <a:t>• </a:t>
            </a:r>
            <a:r>
              <a:rPr lang="en-US" dirty="0"/>
              <a:t>underlying logic behind the strategic rationale;</a:t>
            </a:r>
            <a:br>
              <a:rPr lang="en-US" dirty="0"/>
            </a:br>
            <a:r>
              <a:rPr lang="en-US" i="1" dirty="0"/>
              <a:t>• </a:t>
            </a:r>
            <a:r>
              <a:rPr lang="en-US" dirty="0"/>
              <a:t>concept of strategic alternatives;</a:t>
            </a:r>
            <a:br>
              <a:rPr lang="en-US" dirty="0"/>
            </a:br>
            <a:r>
              <a:rPr lang="en-US" i="1" dirty="0"/>
              <a:t>• </a:t>
            </a:r>
            <a:r>
              <a:rPr lang="en-US" dirty="0"/>
              <a:t>concept of national and international regulation;</a:t>
            </a:r>
            <a:br>
              <a:rPr lang="en-US" dirty="0"/>
            </a:br>
            <a:r>
              <a:rPr lang="en-US" i="1" dirty="0"/>
              <a:t>• </a:t>
            </a:r>
            <a:r>
              <a:rPr lang="en-US" dirty="0"/>
              <a:t>concept of strategic focus;</a:t>
            </a:r>
            <a:br>
              <a:rPr lang="en-US" dirty="0"/>
            </a:br>
            <a:r>
              <a:rPr lang="en-US" i="1" dirty="0"/>
              <a:t>• </a:t>
            </a:r>
            <a:r>
              <a:rPr lang="en-US" dirty="0"/>
              <a:t>idea of aligning focus with performance;</a:t>
            </a:r>
            <a:br>
              <a:rPr lang="en-US" dirty="0"/>
            </a:br>
            <a:r>
              <a:rPr lang="en-US" i="1" dirty="0"/>
              <a:t>• </a:t>
            </a:r>
            <a:r>
              <a:rPr lang="en-US" dirty="0"/>
              <a:t>concept and operation of the value chain;</a:t>
            </a:r>
            <a:br>
              <a:rPr lang="en-US" dirty="0"/>
            </a:br>
            <a:r>
              <a:rPr lang="en-US" i="1" dirty="0"/>
              <a:t>• </a:t>
            </a:r>
            <a:r>
              <a:rPr lang="en-US" dirty="0"/>
              <a:t>rationale behind the objective of stra</a:t>
            </a:r>
            <a:r>
              <a:rPr lang="en-US" b="1" dirty="0"/>
              <a:t>te</a:t>
            </a:r>
            <a:r>
              <a:rPr lang="en-US" dirty="0"/>
              <a:t>gic fit;</a:t>
            </a:r>
            <a:br>
              <a:rPr lang="en-US" dirty="0"/>
            </a:br>
            <a:r>
              <a:rPr lang="en-US" i="1" dirty="0"/>
              <a:t>• </a:t>
            </a:r>
            <a:r>
              <a:rPr lang="en-US" dirty="0"/>
              <a:t>effects of change and strategic drift;</a:t>
            </a:r>
            <a:br>
              <a:rPr lang="en-US" dirty="0"/>
            </a:br>
            <a:r>
              <a:rPr lang="en-US" i="1" dirty="0"/>
              <a:t>• </a:t>
            </a:r>
            <a:r>
              <a:rPr lang="en-US" dirty="0"/>
              <a:t>concept and process of characteristics mapping</a:t>
            </a:r>
            <a:r>
              <a:rPr lang="en-US" dirty="0" smtClean="0"/>
              <a:t>.</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4013865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Concept of Strategic Focus</a:t>
            </a:r>
            <a:endParaRPr lang="en-US" dirty="0"/>
          </a:p>
        </p:txBody>
      </p:sp>
      <p:sp>
        <p:nvSpPr>
          <p:cNvPr id="3" name="Content Placeholder 2"/>
          <p:cNvSpPr>
            <a:spLocks noGrp="1"/>
          </p:cNvSpPr>
          <p:nvPr>
            <p:ph idx="1"/>
          </p:nvPr>
        </p:nvSpPr>
        <p:spPr/>
        <p:txBody>
          <a:bodyPr>
            <a:normAutofit/>
          </a:bodyPr>
          <a:lstStyle/>
          <a:p>
            <a:r>
              <a:rPr lang="en-US" dirty="0"/>
              <a:t>Each action involves a considerable degree of </a:t>
            </a:r>
            <a:r>
              <a:rPr lang="en-US" dirty="0" err="1"/>
              <a:t>organisational</a:t>
            </a:r>
            <a:r>
              <a:rPr lang="en-US" dirty="0"/>
              <a:t> change. </a:t>
            </a:r>
            <a:r>
              <a:rPr lang="en-US" dirty="0" smtClean="0"/>
              <a:t>The scope </a:t>
            </a:r>
            <a:r>
              <a:rPr lang="en-US" dirty="0"/>
              <a:t>and timescales for the change are set by the degree of focusing that </a:t>
            </a:r>
            <a:r>
              <a:rPr lang="en-US" dirty="0" smtClean="0"/>
              <a:t>is required</a:t>
            </a:r>
            <a:r>
              <a:rPr lang="en-US" dirty="0"/>
              <a:t>. In order to determine these variables the senior managers usually:</a:t>
            </a:r>
            <a:br>
              <a:rPr lang="en-US" dirty="0"/>
            </a:br>
            <a:r>
              <a:rPr lang="en-US" dirty="0"/>
              <a:t>– conduct a thorough analysis of the existing </a:t>
            </a:r>
            <a:r>
              <a:rPr lang="en-US" dirty="0" err="1"/>
              <a:t>organisation</a:t>
            </a:r>
            <a:r>
              <a:rPr lang="en-US" dirty="0"/>
              <a:t>;</a:t>
            </a:r>
            <a:br>
              <a:rPr lang="en-US" dirty="0"/>
            </a:br>
            <a:r>
              <a:rPr lang="en-US" dirty="0"/>
              <a:t>– consider existing and likely future environmental conditions;</a:t>
            </a:r>
            <a:br>
              <a:rPr lang="en-US" dirty="0"/>
            </a:br>
            <a:r>
              <a:rPr lang="en-US" dirty="0"/>
              <a:t>– carry out a thorough diagnostic evaluation of any problem areas;</a:t>
            </a:r>
            <a:br>
              <a:rPr lang="en-US" dirty="0"/>
            </a:br>
            <a:r>
              <a:rPr lang="en-US" dirty="0"/>
              <a:t>– clarify the core competencies and purpose of the </a:t>
            </a:r>
            <a:r>
              <a:rPr lang="en-US" dirty="0" err="1"/>
              <a:t>organisation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913528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Concept of Strategic Focus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Senior managers use this information to:</a:t>
            </a:r>
            <a:br>
              <a:rPr lang="en-US" dirty="0"/>
            </a:br>
            <a:r>
              <a:rPr lang="en-US" dirty="0"/>
              <a:t>– evaluate current and expected conditions;</a:t>
            </a:r>
            <a:br>
              <a:rPr lang="en-US" dirty="0"/>
            </a:br>
            <a:r>
              <a:rPr lang="en-US" dirty="0"/>
              <a:t>– clarify the core competencies of the </a:t>
            </a:r>
            <a:r>
              <a:rPr lang="en-US" dirty="0" err="1"/>
              <a:t>organisation</a:t>
            </a:r>
            <a:r>
              <a:rPr lang="en-US" dirty="0"/>
              <a:t>;</a:t>
            </a:r>
            <a:br>
              <a:rPr lang="en-US" dirty="0"/>
            </a:br>
            <a:r>
              <a:rPr lang="en-US" dirty="0"/>
              <a:t>– develop a vision of where the company should be going;</a:t>
            </a:r>
            <a:br>
              <a:rPr lang="en-US" dirty="0"/>
            </a:br>
            <a:r>
              <a:rPr lang="en-US" dirty="0"/>
              <a:t>– establish focused strategic </a:t>
            </a:r>
            <a:r>
              <a:rPr lang="en-US" dirty="0" smtClean="0"/>
              <a:t>objectives.</a:t>
            </a:r>
            <a:endParaRPr lang="en-US" dirty="0"/>
          </a:p>
          <a:p>
            <a:r>
              <a:rPr lang="en-US" dirty="0" smtClean="0"/>
              <a:t>Strategic </a:t>
            </a:r>
            <a:r>
              <a:rPr lang="en-US" dirty="0"/>
              <a:t>change is achieved through two primary elements of </a:t>
            </a:r>
            <a:r>
              <a:rPr lang="en-US" dirty="0" smtClean="0"/>
              <a:t>Professor Roberts</a:t>
            </a:r>
            <a:r>
              <a:rPr lang="en-US" dirty="0"/>
              <a:t>’ Strategic Focus Wheel. These are </a:t>
            </a:r>
            <a:r>
              <a:rPr lang="en-US" i="1" dirty="0"/>
              <a:t>making strategies work </a:t>
            </a:r>
            <a:r>
              <a:rPr lang="en-US" dirty="0"/>
              <a:t>and </a:t>
            </a:r>
            <a:r>
              <a:rPr lang="en-US" i="1" dirty="0" smtClean="0"/>
              <a:t>project</a:t>
            </a:r>
            <a:r>
              <a:rPr lang="en-US" dirty="0"/>
              <a:t> </a:t>
            </a:r>
            <a:r>
              <a:rPr lang="en-US" i="1" dirty="0" smtClean="0"/>
              <a:t>management</a:t>
            </a:r>
            <a:r>
              <a:rPr lang="en-US" dirty="0"/>
              <a:t>. In most cases strategies can be made to work only by </a:t>
            </a:r>
            <a:r>
              <a:rPr lang="en-US" dirty="0" smtClean="0"/>
              <a:t>changing things</a:t>
            </a:r>
            <a:r>
              <a:rPr lang="en-US" dirty="0"/>
              <a:t>, and project management offers the ideal set of tools for </a:t>
            </a:r>
            <a:r>
              <a:rPr lang="en-US" dirty="0" smtClean="0"/>
              <a:t>managing strategic change.</a:t>
            </a:r>
            <a:endParaRPr lang="en-US" dirty="0"/>
          </a:p>
          <a:p>
            <a:r>
              <a:rPr lang="en-US" dirty="0" smtClean="0"/>
              <a:t>Strategic </a:t>
            </a:r>
            <a:r>
              <a:rPr lang="en-US" dirty="0"/>
              <a:t>change should also be regarded as a </a:t>
            </a:r>
            <a:r>
              <a:rPr lang="en-US" i="1" dirty="0"/>
              <a:t>cascade </a:t>
            </a:r>
            <a:r>
              <a:rPr lang="en-US" dirty="0"/>
              <a:t>function. </a:t>
            </a:r>
            <a:r>
              <a:rPr lang="en-US" dirty="0" smtClean="0"/>
              <a:t>Successful cascade </a:t>
            </a:r>
            <a:r>
              <a:rPr lang="en-US" dirty="0"/>
              <a:t>occurs when the strategic change is broken down to a </a:t>
            </a:r>
            <a:r>
              <a:rPr lang="en-US" dirty="0" smtClean="0"/>
              <a:t>level where responsibility </a:t>
            </a:r>
            <a:r>
              <a:rPr lang="en-US" dirty="0"/>
              <a:t>can be passed to individual functional managers </a:t>
            </a:r>
            <a:r>
              <a:rPr lang="en-US" dirty="0" smtClean="0"/>
              <a:t>and individual </a:t>
            </a:r>
            <a:r>
              <a:rPr lang="en-US" dirty="0"/>
              <a:t>strategy-compatible functional objectives can be established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24335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Aligning Focus with </a:t>
            </a:r>
            <a:r>
              <a:rPr lang="en-US" i="1" dirty="0" smtClean="0"/>
              <a:t>Performance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real significance of </a:t>
            </a:r>
            <a:r>
              <a:rPr lang="en-US" dirty="0">
                <a:solidFill>
                  <a:srgbClr val="FF0000"/>
                </a:solidFill>
              </a:rPr>
              <a:t>value chain management </a:t>
            </a:r>
            <a:r>
              <a:rPr lang="en-US" dirty="0"/>
              <a:t>becomes clear when companies integrate across </a:t>
            </a:r>
            <a:r>
              <a:rPr lang="en-US" dirty="0" err="1"/>
              <a:t>organisational</a:t>
            </a:r>
            <a:r>
              <a:rPr lang="en-US" dirty="0"/>
              <a:t> boundaries with each other in </a:t>
            </a:r>
            <a:r>
              <a:rPr lang="en-US" dirty="0" smtClean="0"/>
              <a:t>terms of</a:t>
            </a:r>
            <a:r>
              <a:rPr lang="en-US" dirty="0"/>
              <a:t>:</a:t>
            </a:r>
            <a:br>
              <a:rPr lang="en-US" dirty="0"/>
            </a:br>
            <a:r>
              <a:rPr lang="en-US" dirty="0"/>
              <a:t>– supply-chain management</a:t>
            </a:r>
            <a:r>
              <a:rPr lang="en-US" dirty="0" smtClean="0"/>
              <a:t>; (SCM)</a:t>
            </a:r>
            <a:r>
              <a:rPr lang="en-US" dirty="0"/>
              <a:t/>
            </a:r>
            <a:br>
              <a:rPr lang="en-US" dirty="0"/>
            </a:br>
            <a:r>
              <a:rPr lang="en-US" dirty="0"/>
              <a:t>– customer relationship management</a:t>
            </a:r>
            <a:r>
              <a:rPr lang="en-US" dirty="0" smtClean="0"/>
              <a:t>; (CRM)</a:t>
            </a:r>
            <a:r>
              <a:rPr lang="en-US" dirty="0"/>
              <a:t/>
            </a:r>
            <a:br>
              <a:rPr lang="en-US" dirty="0"/>
            </a:br>
            <a:r>
              <a:rPr lang="en-US" dirty="0"/>
              <a:t>– supplier relationship </a:t>
            </a:r>
            <a:r>
              <a:rPr lang="en-US" dirty="0" smtClean="0"/>
              <a:t>management. (SRM)</a:t>
            </a:r>
            <a:endParaRPr lang="en-US" dirty="0"/>
          </a:p>
          <a:p>
            <a:r>
              <a:rPr lang="en-US" dirty="0" smtClean="0"/>
              <a:t>SCM, CRM, SRM are </a:t>
            </a:r>
            <a:r>
              <a:rPr lang="en-US" dirty="0"/>
              <a:t>the three key integrative elements of the value</a:t>
            </a:r>
            <a:br>
              <a:rPr lang="en-US" dirty="0"/>
            </a:br>
            <a:r>
              <a:rPr lang="en-US" dirty="0"/>
              <a:t>chain. They really represent </a:t>
            </a:r>
            <a:r>
              <a:rPr lang="en-US" i="1" dirty="0" smtClean="0"/>
              <a:t>visibility</a:t>
            </a:r>
            <a:r>
              <a:rPr lang="en-US" dirty="0" smtClean="0"/>
              <a:t>.</a:t>
            </a:r>
            <a:endParaRPr lang="en-US" dirty="0"/>
          </a:p>
          <a:p>
            <a:r>
              <a:rPr lang="en-US" dirty="0" smtClean="0"/>
              <a:t>This </a:t>
            </a:r>
            <a:r>
              <a:rPr lang="en-US" dirty="0"/>
              <a:t>visibility is essential where companies generate products in different</a:t>
            </a:r>
            <a:br>
              <a:rPr lang="en-US" dirty="0"/>
            </a:br>
            <a:r>
              <a:rPr lang="en-US" dirty="0"/>
              <a:t>locations, using a range of outsourced suppliers in order to service </a:t>
            </a:r>
            <a:r>
              <a:rPr lang="en-US" dirty="0" smtClean="0"/>
              <a:t>powerful customer </a:t>
            </a:r>
            <a:r>
              <a:rPr lang="en-US" dirty="0"/>
              <a:t>bases. Once established, these elements allow the value chain </a:t>
            </a:r>
            <a:r>
              <a:rPr lang="en-US" dirty="0" smtClean="0"/>
              <a:t>to be </a:t>
            </a:r>
            <a:r>
              <a:rPr lang="en-US" dirty="0"/>
              <a:t>fully flexible and responsive to changes in the external environment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689022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pic>
        <p:nvPicPr>
          <p:cNvPr id="2050" name="Picture 2" descr="Image result for quản trị chuỗi cung ứ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7350" y="99564"/>
            <a:ext cx="47625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781326" y="2909439"/>
            <a:ext cx="3835703" cy="3862242"/>
          </a:xfrm>
          <a:prstGeom prst="rect">
            <a:avLst/>
          </a:prstGeom>
        </p:spPr>
      </p:pic>
      <p:pic>
        <p:nvPicPr>
          <p:cNvPr id="7" name="Picture 6"/>
          <p:cNvPicPr>
            <a:picLocks noChangeAspect="1"/>
          </p:cNvPicPr>
          <p:nvPr/>
        </p:nvPicPr>
        <p:blipFill>
          <a:blip r:embed="rId5"/>
          <a:stretch>
            <a:fillRect/>
          </a:stretch>
        </p:blipFill>
        <p:spPr>
          <a:xfrm>
            <a:off x="6667499" y="777595"/>
            <a:ext cx="4695825" cy="4495800"/>
          </a:xfrm>
          <a:prstGeom prst="rect">
            <a:avLst/>
          </a:prstGeom>
        </p:spPr>
      </p:pic>
    </p:spTree>
    <p:extLst>
      <p:ext uri="{BB962C8B-B14F-4D97-AF65-F5344CB8AC3E}">
        <p14:creationId xmlns:p14="http://schemas.microsoft.com/office/powerpoint/2010/main" val="287358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Aligning Focus with </a:t>
            </a:r>
            <a:r>
              <a:rPr lang="en-US" i="1" dirty="0" smtClean="0"/>
              <a:t>Performance</a:t>
            </a:r>
            <a:br>
              <a:rPr lang="en-US" i="1" dirty="0" smtClean="0"/>
            </a:br>
            <a:r>
              <a:rPr lang="en-US" dirty="0" smtClean="0"/>
              <a:t>Porter’s </a:t>
            </a:r>
            <a:r>
              <a:rPr lang="en-US" dirty="0"/>
              <a:t>supply </a:t>
            </a:r>
            <a:r>
              <a:rPr lang="en-US" dirty="0" smtClean="0"/>
              <a:t>chain:</a:t>
            </a:r>
            <a:r>
              <a:rPr lang="en-US" dirty="0"/>
              <a:t/>
            </a:r>
            <a:br>
              <a:rPr lang="en-US" dirty="0"/>
            </a:br>
            <a:endParaRPr lang="en-US" dirty="0"/>
          </a:p>
        </p:txBody>
      </p:sp>
      <p:pic>
        <p:nvPicPr>
          <p:cNvPr id="5" name="Content Placeholder 4"/>
          <p:cNvPicPr>
            <a:picLocks noGrp="1" noChangeAspect="1"/>
          </p:cNvPicPr>
          <p:nvPr>
            <p:ph idx="1"/>
          </p:nvPr>
        </p:nvPicPr>
        <p:blipFill>
          <a:blip r:embed="rId3"/>
          <a:stretch>
            <a:fillRect/>
          </a:stretch>
        </p:blipFill>
        <p:spPr>
          <a:xfrm>
            <a:off x="1059361" y="1338943"/>
            <a:ext cx="7943125" cy="5017407"/>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83818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Aligning Focus with </a:t>
            </a:r>
            <a:r>
              <a:rPr lang="en-US" i="1" dirty="0" smtClean="0"/>
              <a:t>Performance</a:t>
            </a:r>
            <a:br>
              <a:rPr lang="en-US" i="1" dirty="0" smtClean="0"/>
            </a:br>
            <a:r>
              <a:rPr lang="en-US" dirty="0"/>
              <a:t>The Balanced Scorecard (BSC)</a:t>
            </a:r>
            <a:r>
              <a:rPr lang="en-US" i="1" dirty="0"/>
              <a:t/>
            </a:r>
            <a:br>
              <a:rPr lang="en-US" i="1"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5589380" y="1491500"/>
            <a:ext cx="6320025" cy="4864850"/>
          </a:xfrm>
          <a:prstGeom prst="rect">
            <a:avLst/>
          </a:prstGeom>
        </p:spPr>
      </p:pic>
      <p:pic>
        <p:nvPicPr>
          <p:cNvPr id="7" name="Picture 6"/>
          <p:cNvPicPr>
            <a:picLocks noChangeAspect="1"/>
          </p:cNvPicPr>
          <p:nvPr/>
        </p:nvPicPr>
        <p:blipFill>
          <a:blip r:embed="rId4"/>
          <a:stretch>
            <a:fillRect/>
          </a:stretch>
        </p:blipFill>
        <p:spPr>
          <a:xfrm>
            <a:off x="332014" y="2178390"/>
            <a:ext cx="4920343" cy="3690257"/>
          </a:xfrm>
          <a:prstGeom prst="rect">
            <a:avLst/>
          </a:prstGeom>
        </p:spPr>
      </p:pic>
    </p:spTree>
    <p:extLst>
      <p:ext uri="{BB962C8B-B14F-4D97-AF65-F5344CB8AC3E}">
        <p14:creationId xmlns:p14="http://schemas.microsoft.com/office/powerpoint/2010/main" val="3835937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Aligning Focus with Performance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the BSC, in most cases, the </a:t>
            </a:r>
            <a:r>
              <a:rPr lang="en-US" dirty="0">
                <a:solidFill>
                  <a:srgbClr val="FF0000"/>
                </a:solidFill>
              </a:rPr>
              <a:t>financial imperative </a:t>
            </a:r>
            <a:r>
              <a:rPr lang="en-US" dirty="0"/>
              <a:t>will have a number of</a:t>
            </a:r>
            <a:br>
              <a:rPr lang="en-US" dirty="0"/>
            </a:br>
            <a:r>
              <a:rPr lang="en-US" dirty="0"/>
              <a:t>drivers. The imperative of increasing shareholder value might be driven by:</a:t>
            </a:r>
            <a:br>
              <a:rPr lang="en-US" dirty="0"/>
            </a:br>
            <a:r>
              <a:rPr lang="en-US" dirty="0"/>
              <a:t>– revenue strategy.</a:t>
            </a:r>
            <a:br>
              <a:rPr lang="en-US" dirty="0"/>
            </a:br>
            <a:r>
              <a:rPr lang="en-US" dirty="0"/>
              <a:t>– productivity </a:t>
            </a:r>
            <a:r>
              <a:rPr lang="en-US" dirty="0" smtClean="0"/>
              <a:t>strategy.</a:t>
            </a:r>
            <a:endParaRPr lang="en-US" dirty="0"/>
          </a:p>
          <a:p>
            <a:r>
              <a:rPr lang="en-US" dirty="0" smtClean="0"/>
              <a:t>In </a:t>
            </a:r>
            <a:r>
              <a:rPr lang="en-US" dirty="0"/>
              <a:t>most cases there are a number of options for revenue </a:t>
            </a:r>
            <a:r>
              <a:rPr lang="en-US" dirty="0">
                <a:solidFill>
                  <a:srgbClr val="FF0000"/>
                </a:solidFill>
              </a:rPr>
              <a:t>growth</a:t>
            </a:r>
            <a:r>
              <a:rPr lang="en-US" dirty="0"/>
              <a:t>. </a:t>
            </a:r>
            <a:r>
              <a:rPr lang="en-US" dirty="0" smtClean="0"/>
              <a:t>These include</a:t>
            </a:r>
            <a:r>
              <a:rPr lang="en-US" dirty="0"/>
              <a:t>:</a:t>
            </a:r>
            <a:br>
              <a:rPr lang="en-US" dirty="0"/>
            </a:br>
            <a:r>
              <a:rPr lang="en-US" dirty="0"/>
              <a:t>– the introduction of new products;</a:t>
            </a:r>
            <a:br>
              <a:rPr lang="en-US" dirty="0"/>
            </a:br>
            <a:r>
              <a:rPr lang="en-US" dirty="0"/>
              <a:t>– the introduction of new outlets;</a:t>
            </a:r>
            <a:br>
              <a:rPr lang="en-US" dirty="0"/>
            </a:br>
            <a:r>
              <a:rPr lang="en-US" dirty="0"/>
              <a:t>– increasing </a:t>
            </a:r>
            <a:r>
              <a:rPr lang="en-US" dirty="0" smtClean="0"/>
              <a:t>prices.</a:t>
            </a:r>
            <a:endParaRPr lang="en-US" dirty="0"/>
          </a:p>
          <a:p>
            <a:r>
              <a:rPr lang="en-US" dirty="0" smtClean="0"/>
              <a:t>In </a:t>
            </a:r>
            <a:r>
              <a:rPr lang="en-US" dirty="0"/>
              <a:t>most cases the options for increasing productivity include:</a:t>
            </a:r>
            <a:br>
              <a:rPr lang="en-US" dirty="0"/>
            </a:br>
            <a:r>
              <a:rPr lang="en-US" dirty="0"/>
              <a:t>– reducing costs;</a:t>
            </a:r>
            <a:br>
              <a:rPr lang="en-US" dirty="0"/>
            </a:br>
            <a:r>
              <a:rPr lang="en-US" dirty="0"/>
              <a:t>– reducing risk;</a:t>
            </a:r>
            <a:br>
              <a:rPr lang="en-US" dirty="0"/>
            </a:br>
            <a:r>
              <a:rPr lang="en-US" dirty="0"/>
              <a:t>– increasing efficiency</a:t>
            </a:r>
            <a:r>
              <a:rPr lang="en-US" dirty="0" smtClean="0"/>
              <a:t>.</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4129359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Change and Strategic </a:t>
            </a:r>
            <a:r>
              <a:rPr lang="en-US" i="1" dirty="0" smtClean="0"/>
              <a:t>Drift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impact of </a:t>
            </a:r>
            <a:r>
              <a:rPr lang="en-US" dirty="0">
                <a:solidFill>
                  <a:srgbClr val="FF0000"/>
                </a:solidFill>
              </a:rPr>
              <a:t>unexpected change </a:t>
            </a:r>
            <a:r>
              <a:rPr lang="en-US" dirty="0"/>
              <a:t>tends to be most pronounced where </a:t>
            </a:r>
            <a:r>
              <a:rPr lang="en-US" dirty="0" smtClean="0"/>
              <a:t>the M/A takes </a:t>
            </a:r>
            <a:r>
              <a:rPr lang="en-US" dirty="0"/>
              <a:t>place over a considerable period of </a:t>
            </a:r>
            <a:r>
              <a:rPr lang="en-US" dirty="0" smtClean="0"/>
              <a:t>time.</a:t>
            </a:r>
            <a:endParaRPr lang="en-US" dirty="0"/>
          </a:p>
          <a:p>
            <a:r>
              <a:rPr lang="en-US" dirty="0" smtClean="0"/>
              <a:t>Where </a:t>
            </a:r>
            <a:r>
              <a:rPr lang="en-US" dirty="0"/>
              <a:t>a </a:t>
            </a:r>
            <a:r>
              <a:rPr lang="en-US" dirty="0" smtClean="0"/>
              <a:t>M/A integration </a:t>
            </a:r>
            <a:r>
              <a:rPr lang="en-US" dirty="0"/>
              <a:t>takes months or years to </a:t>
            </a:r>
            <a:r>
              <a:rPr lang="en-US" dirty="0" smtClean="0"/>
              <a:t>complete, there </a:t>
            </a:r>
            <a:r>
              <a:rPr lang="en-US" dirty="0"/>
              <a:t>is an increasing likelihood of some unexpected element making </a:t>
            </a:r>
            <a:r>
              <a:rPr lang="en-US" dirty="0" smtClean="0"/>
              <a:t>an impact </a:t>
            </a:r>
            <a:r>
              <a:rPr lang="en-US" dirty="0"/>
              <a:t>on the integration </a:t>
            </a:r>
            <a:r>
              <a:rPr lang="en-US" dirty="0" smtClean="0"/>
              <a:t>process.</a:t>
            </a:r>
            <a:endParaRPr lang="en-US" dirty="0"/>
          </a:p>
          <a:p>
            <a:r>
              <a:rPr lang="en-US" dirty="0" smtClean="0"/>
              <a:t>Change </a:t>
            </a:r>
            <a:r>
              <a:rPr lang="en-US" dirty="0"/>
              <a:t>and strategic drift are extremely important in the consideration </a:t>
            </a:r>
            <a:r>
              <a:rPr lang="en-US" dirty="0" smtClean="0"/>
              <a:t>of the </a:t>
            </a:r>
            <a:r>
              <a:rPr lang="en-US" dirty="0"/>
              <a:t>long-term viability of </a:t>
            </a:r>
            <a:r>
              <a:rPr lang="en-US" dirty="0" smtClean="0"/>
              <a:t>M&amp;A. </a:t>
            </a:r>
            <a:r>
              <a:rPr lang="en-US" dirty="0"/>
              <a:t>Relatively small </a:t>
            </a:r>
            <a:r>
              <a:rPr lang="en-US" dirty="0" smtClean="0"/>
              <a:t>degrees of drift </a:t>
            </a:r>
            <a:r>
              <a:rPr lang="en-US" dirty="0"/>
              <a:t>may not have a strategic level impact. </a:t>
            </a:r>
            <a:r>
              <a:rPr lang="en-US" dirty="0">
                <a:solidFill>
                  <a:srgbClr val="FF0000"/>
                </a:solidFill>
              </a:rPr>
              <a:t>A series of minor shifts </a:t>
            </a:r>
            <a:r>
              <a:rPr lang="en-US" dirty="0" smtClean="0"/>
              <a:t>may, however</a:t>
            </a:r>
            <a:r>
              <a:rPr lang="en-US" dirty="0"/>
              <a:t>, have a much more </a:t>
            </a:r>
            <a:r>
              <a:rPr lang="en-US" dirty="0">
                <a:solidFill>
                  <a:srgbClr val="FF0000"/>
                </a:solidFill>
              </a:rPr>
              <a:t>significant long-term </a:t>
            </a:r>
            <a:r>
              <a:rPr lang="en-US" dirty="0" smtClean="0">
                <a:solidFill>
                  <a:srgbClr val="FF0000"/>
                </a:solidFill>
              </a:rPr>
              <a:t>impact</a:t>
            </a:r>
            <a:r>
              <a:rPr lang="en-US" dirty="0" smtClean="0"/>
              <a:t>.</a:t>
            </a:r>
            <a:endParaRPr lang="en-US" dirty="0"/>
          </a:p>
          <a:p>
            <a:r>
              <a:rPr lang="en-US" dirty="0" smtClean="0"/>
              <a:t>Examples </a:t>
            </a:r>
            <a:r>
              <a:rPr lang="en-US" dirty="0"/>
              <a:t>of causes of strategic drift include the following</a:t>
            </a:r>
            <a:r>
              <a:rPr lang="en-US" dirty="0" smtClean="0"/>
              <a:t>:</a:t>
            </a:r>
          </a:p>
          <a:p>
            <a:pPr marL="457200" lvl="1" indent="0">
              <a:buNone/>
            </a:pPr>
            <a:r>
              <a:rPr lang="en-US" dirty="0" smtClean="0"/>
              <a:t>– </a:t>
            </a:r>
            <a:r>
              <a:rPr lang="en-US" dirty="0"/>
              <a:t>The strategy may have been </a:t>
            </a:r>
            <a:r>
              <a:rPr lang="en-US" dirty="0">
                <a:solidFill>
                  <a:srgbClr val="FF0000"/>
                </a:solidFill>
              </a:rPr>
              <a:t>incorrectly planned.</a:t>
            </a:r>
            <a:br>
              <a:rPr lang="en-US" dirty="0">
                <a:solidFill>
                  <a:srgbClr val="FF0000"/>
                </a:solidFill>
              </a:rPr>
            </a:br>
            <a:r>
              <a:rPr lang="en-US" dirty="0"/>
              <a:t>– The original objectives may have been </a:t>
            </a:r>
            <a:r>
              <a:rPr lang="en-US" dirty="0">
                <a:solidFill>
                  <a:srgbClr val="FF0000"/>
                </a:solidFill>
              </a:rPr>
              <a:t>incorrectly assessed</a:t>
            </a:r>
            <a:r>
              <a:rPr lang="en-US" dirty="0"/>
              <a:t>.</a:t>
            </a:r>
            <a:br>
              <a:rPr lang="en-US" dirty="0"/>
            </a:br>
            <a:r>
              <a:rPr lang="en-US" dirty="0"/>
              <a:t>– The original objectives may have now </a:t>
            </a:r>
            <a:r>
              <a:rPr lang="en-US" dirty="0">
                <a:solidFill>
                  <a:srgbClr val="FF0000"/>
                </a:solidFill>
              </a:rPr>
              <a:t>changed</a:t>
            </a:r>
            <a:r>
              <a:rPr lang="en-US" dirty="0"/>
              <a:t>.</a:t>
            </a:r>
            <a:br>
              <a:rPr lang="en-US" dirty="0"/>
            </a:br>
            <a:r>
              <a:rPr lang="en-US" dirty="0"/>
              <a:t>– </a:t>
            </a:r>
            <a:r>
              <a:rPr lang="en-US" dirty="0">
                <a:solidFill>
                  <a:srgbClr val="FF0000"/>
                </a:solidFill>
              </a:rPr>
              <a:t>Unforeseen events </a:t>
            </a:r>
            <a:r>
              <a:rPr lang="en-US" dirty="0"/>
              <a:t>may impact on the implementation of the strategy.</a:t>
            </a:r>
            <a:br>
              <a:rPr lang="en-US" dirty="0"/>
            </a:br>
            <a:r>
              <a:rPr lang="en-US" dirty="0">
                <a:solidFill>
                  <a:srgbClr val="FF0000"/>
                </a:solidFill>
              </a:rPr>
              <a:t>– New strategies </a:t>
            </a:r>
            <a:r>
              <a:rPr lang="en-US" dirty="0"/>
              <a:t>may have </a:t>
            </a:r>
            <a:r>
              <a:rPr lang="en-US" dirty="0" smtClean="0"/>
              <a:t>evolved</a:t>
            </a:r>
            <a:r>
              <a:rPr lang="en-US" dirty="0"/>
              <a: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518641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75"/>
            <a:ext cx="10515600" cy="1325563"/>
          </a:xfrm>
        </p:spPr>
        <p:txBody>
          <a:bodyPr/>
          <a:lstStyle/>
          <a:p>
            <a:r>
              <a:rPr lang="en-US" i="1" dirty="0"/>
              <a:t>Change and Strategic Drift</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Critical success factors (CSFs) </a:t>
            </a:r>
            <a:r>
              <a:rPr lang="en-US" dirty="0"/>
              <a:t>are those elements of the performance of </a:t>
            </a:r>
            <a:r>
              <a:rPr lang="en-US" dirty="0" smtClean="0"/>
              <a:t>the </a:t>
            </a:r>
            <a:r>
              <a:rPr lang="en-US" dirty="0" err="1" smtClean="0"/>
              <a:t>organisation</a:t>
            </a:r>
            <a:r>
              <a:rPr lang="en-US" dirty="0" smtClean="0"/>
              <a:t> </a:t>
            </a:r>
            <a:r>
              <a:rPr lang="en-US" dirty="0"/>
              <a:t>critical to its </a:t>
            </a:r>
            <a:r>
              <a:rPr lang="en-US" dirty="0" smtClean="0"/>
              <a:t>success.</a:t>
            </a:r>
            <a:endParaRPr lang="en-US" dirty="0"/>
          </a:p>
          <a:p>
            <a:r>
              <a:rPr lang="en-US" dirty="0" smtClean="0">
                <a:solidFill>
                  <a:srgbClr val="FF0000"/>
                </a:solidFill>
              </a:rPr>
              <a:t>Key </a:t>
            </a:r>
            <a:r>
              <a:rPr lang="en-US" dirty="0">
                <a:solidFill>
                  <a:srgbClr val="FF0000"/>
                </a:solidFill>
              </a:rPr>
              <a:t>performance indicators (KPIs) </a:t>
            </a:r>
            <a:r>
              <a:rPr lang="en-US" dirty="0"/>
              <a:t>are generally taken as measures of </a:t>
            </a:r>
            <a:r>
              <a:rPr lang="en-US" dirty="0" smtClean="0"/>
              <a:t>the effectiveness </a:t>
            </a:r>
            <a:r>
              <a:rPr lang="en-US" dirty="0"/>
              <a:t>of the </a:t>
            </a:r>
            <a:r>
              <a:rPr lang="en-US" dirty="0" err="1"/>
              <a:t>organisation</a:t>
            </a:r>
            <a:r>
              <a:rPr lang="en-US" dirty="0"/>
              <a:t> in achieving its </a:t>
            </a:r>
            <a:r>
              <a:rPr lang="en-US" dirty="0" smtClean="0"/>
              <a:t>CSFs.</a:t>
            </a:r>
            <a:endParaRPr lang="en-US" dirty="0"/>
          </a:p>
          <a:p>
            <a:r>
              <a:rPr lang="en-US" dirty="0" smtClean="0">
                <a:solidFill>
                  <a:srgbClr val="FF0000"/>
                </a:solidFill>
              </a:rPr>
              <a:t>Critical </a:t>
            </a:r>
            <a:r>
              <a:rPr lang="en-US" dirty="0">
                <a:solidFill>
                  <a:srgbClr val="FF0000"/>
                </a:solidFill>
              </a:rPr>
              <a:t>business activities (CBAs) </a:t>
            </a:r>
            <a:r>
              <a:rPr lang="en-US" dirty="0"/>
              <a:t>can be used to evaluate the </a:t>
            </a:r>
            <a:r>
              <a:rPr lang="en-US" dirty="0" smtClean="0"/>
              <a:t>contributions of </a:t>
            </a:r>
            <a:r>
              <a:rPr lang="en-US" dirty="0"/>
              <a:t>specific activities towards achieving </a:t>
            </a:r>
            <a:r>
              <a:rPr lang="en-US" dirty="0" smtClean="0"/>
              <a:t>CSFs.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511493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pic>
        <p:nvPicPr>
          <p:cNvPr id="3074" name="Picture 2" descr="Image result for Critical success factors (CSF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0286" y="1474592"/>
            <a:ext cx="8800771" cy="47377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5"/>
            <a:ext cx="10515600" cy="1325563"/>
          </a:xfrm>
        </p:spPr>
        <p:txBody>
          <a:bodyPr/>
          <a:lstStyle/>
          <a:p>
            <a:r>
              <a:rPr lang="en-US" i="1" dirty="0"/>
              <a:t>Change and Strategic Drift</a:t>
            </a:r>
            <a:endParaRPr lang="en-US" dirty="0"/>
          </a:p>
        </p:txBody>
      </p:sp>
    </p:spTree>
    <p:extLst>
      <p:ext uri="{BB962C8B-B14F-4D97-AF65-F5344CB8AC3E}">
        <p14:creationId xmlns:p14="http://schemas.microsoft.com/office/powerpoint/2010/main" val="648953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Some Common Questions about </a:t>
            </a:r>
            <a:r>
              <a:rPr lang="en-US" i="1" dirty="0" smtClean="0"/>
              <a:t>M&amp;A</a:t>
            </a:r>
            <a:endParaRPr lang="en-US" dirty="0"/>
          </a:p>
        </p:txBody>
      </p:sp>
      <p:sp>
        <p:nvSpPr>
          <p:cNvPr id="3" name="Content Placeholder 2"/>
          <p:cNvSpPr>
            <a:spLocks noGrp="1"/>
          </p:cNvSpPr>
          <p:nvPr>
            <p:ph idx="1"/>
          </p:nvPr>
        </p:nvSpPr>
        <p:spPr/>
        <p:txBody>
          <a:bodyPr>
            <a:normAutofit fontScale="92500"/>
          </a:bodyPr>
          <a:lstStyle/>
          <a:p>
            <a:r>
              <a:rPr lang="en-US" dirty="0" smtClean="0"/>
              <a:t>M&amp;A are </a:t>
            </a:r>
            <a:r>
              <a:rPr lang="en-US" dirty="0"/>
              <a:t>carried out primarily for </a:t>
            </a:r>
            <a:r>
              <a:rPr lang="en-US" b="1" dirty="0"/>
              <a:t>either strategic </a:t>
            </a:r>
            <a:r>
              <a:rPr lang="en-US" b="1" dirty="0" smtClean="0"/>
              <a:t>or financial </a:t>
            </a:r>
            <a:r>
              <a:rPr lang="en-US" b="1" dirty="0"/>
              <a:t>reasons</a:t>
            </a:r>
            <a:r>
              <a:rPr lang="en-US" dirty="0" smtClean="0"/>
              <a:t>.</a:t>
            </a:r>
          </a:p>
          <a:p>
            <a:r>
              <a:rPr lang="en-US" dirty="0" smtClean="0"/>
              <a:t>In </a:t>
            </a:r>
            <a:r>
              <a:rPr lang="en-US" dirty="0"/>
              <a:t>a strategic acquisition the acquirer is generally seeking to increase its</a:t>
            </a:r>
            <a:br>
              <a:rPr lang="en-US" dirty="0"/>
            </a:br>
            <a:r>
              <a:rPr lang="en-US" b="1" dirty="0"/>
              <a:t>long-term competitive advantage</a:t>
            </a:r>
            <a:r>
              <a:rPr lang="en-US" dirty="0" smtClean="0"/>
              <a:t>.</a:t>
            </a:r>
          </a:p>
          <a:p>
            <a:r>
              <a:rPr lang="en-US" dirty="0" smtClean="0"/>
              <a:t>In </a:t>
            </a:r>
            <a:r>
              <a:rPr lang="en-US" dirty="0"/>
              <a:t>a financial acquisition </a:t>
            </a:r>
            <a:r>
              <a:rPr lang="en-US" b="1" dirty="0"/>
              <a:t>the acquirer </a:t>
            </a:r>
            <a:r>
              <a:rPr lang="en-US" dirty="0"/>
              <a:t>is generally seeking to </a:t>
            </a:r>
            <a:r>
              <a:rPr lang="en-US" b="1" dirty="0"/>
              <a:t>sell the </a:t>
            </a:r>
            <a:r>
              <a:rPr lang="en-US" b="1" dirty="0" smtClean="0"/>
              <a:t>target </a:t>
            </a:r>
            <a:r>
              <a:rPr lang="en-US" dirty="0" smtClean="0"/>
              <a:t>on at some point in the future </a:t>
            </a:r>
            <a:r>
              <a:rPr lang="en-US" b="1" dirty="0" smtClean="0"/>
              <a:t>for profit</a:t>
            </a:r>
            <a:r>
              <a:rPr lang="en-US" dirty="0" smtClean="0"/>
              <a:t>.</a:t>
            </a:r>
          </a:p>
          <a:p>
            <a:r>
              <a:rPr lang="en-US" dirty="0" smtClean="0"/>
              <a:t>The </a:t>
            </a:r>
            <a:r>
              <a:rPr lang="en-US" b="1" dirty="0"/>
              <a:t>primary difference </a:t>
            </a:r>
            <a:r>
              <a:rPr lang="en-US" dirty="0"/>
              <a:t>between a merger and an acquisition is that </a:t>
            </a:r>
            <a:r>
              <a:rPr lang="en-US" b="1" dirty="0"/>
              <a:t>in a</a:t>
            </a:r>
            <a:br>
              <a:rPr lang="en-US" b="1" dirty="0"/>
            </a:br>
            <a:r>
              <a:rPr lang="en-US" b="1" dirty="0"/>
              <a:t>merger both companies agree to merge </a:t>
            </a:r>
            <a:r>
              <a:rPr lang="en-US" dirty="0"/>
              <a:t>and agree on mutually acceptable</a:t>
            </a:r>
            <a:br>
              <a:rPr lang="en-US" dirty="0"/>
            </a:br>
            <a:r>
              <a:rPr lang="en-US" dirty="0" smtClean="0"/>
              <a:t>conditions </a:t>
            </a:r>
            <a:r>
              <a:rPr lang="en-US" dirty="0"/>
              <a:t>through negotiation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350135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Change and Strategic Drift</a:t>
            </a:r>
            <a:endParaRPr lang="en-US" dirty="0"/>
          </a:p>
        </p:txBody>
      </p:sp>
      <p:pic>
        <p:nvPicPr>
          <p:cNvPr id="5" name="Content Placeholder 4"/>
          <p:cNvPicPr>
            <a:picLocks noGrp="1" noChangeAspect="1"/>
          </p:cNvPicPr>
          <p:nvPr>
            <p:ph idx="1"/>
          </p:nvPr>
        </p:nvPicPr>
        <p:blipFill>
          <a:blip r:embed="rId3"/>
          <a:stretch>
            <a:fillRect/>
          </a:stretch>
        </p:blipFill>
        <p:spPr>
          <a:xfrm>
            <a:off x="4954830" y="1980924"/>
            <a:ext cx="6524155" cy="4166303"/>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6" name="Rectangle 5"/>
          <p:cNvSpPr/>
          <p:nvPr/>
        </p:nvSpPr>
        <p:spPr>
          <a:xfrm>
            <a:off x="990600" y="1980924"/>
            <a:ext cx="3761014" cy="4154984"/>
          </a:xfrm>
          <a:prstGeom prst="rect">
            <a:avLst/>
          </a:prstGeom>
        </p:spPr>
        <p:txBody>
          <a:bodyPr wrap="square">
            <a:spAutoFit/>
          </a:bodyPr>
          <a:lstStyle/>
          <a:p>
            <a:r>
              <a:rPr lang="en-US" sz="2400" dirty="0"/>
              <a:t>Important external influences that can change and cause drift are</a:t>
            </a:r>
            <a:r>
              <a:rPr lang="en-US" sz="2400" dirty="0" smtClean="0"/>
              <a:t>:</a:t>
            </a:r>
          </a:p>
          <a:p>
            <a:r>
              <a:rPr lang="en-US" sz="2400" dirty="0"/>
              <a:t/>
            </a:r>
            <a:br>
              <a:rPr lang="en-US" sz="2400" dirty="0"/>
            </a:br>
            <a:r>
              <a:rPr lang="en-US" sz="2400" dirty="0"/>
              <a:t>– customer demand;</a:t>
            </a:r>
            <a:br>
              <a:rPr lang="en-US" sz="2400" dirty="0"/>
            </a:br>
            <a:r>
              <a:rPr lang="en-US" sz="2400" dirty="0"/>
              <a:t>– competitor </a:t>
            </a:r>
            <a:r>
              <a:rPr lang="en-US" sz="2400" dirty="0" err="1"/>
              <a:t>behaviour</a:t>
            </a:r>
            <a:r>
              <a:rPr lang="en-US" sz="2400" dirty="0"/>
              <a:t>;</a:t>
            </a:r>
            <a:br>
              <a:rPr lang="en-US" sz="2400" dirty="0"/>
            </a:br>
            <a:r>
              <a:rPr lang="en-US" sz="2400" dirty="0"/>
              <a:t>– interest rates;</a:t>
            </a:r>
            <a:br>
              <a:rPr lang="en-US" sz="2400" dirty="0"/>
            </a:br>
            <a:r>
              <a:rPr lang="en-US" sz="2400" dirty="0"/>
              <a:t>– exchange rates,</a:t>
            </a:r>
            <a:br>
              <a:rPr lang="en-US" sz="2400" dirty="0"/>
            </a:br>
            <a:r>
              <a:rPr lang="en-US" sz="2400" dirty="0"/>
              <a:t>– innovation and new technologies;</a:t>
            </a:r>
            <a:br>
              <a:rPr lang="en-US" sz="2400" dirty="0"/>
            </a:br>
            <a:r>
              <a:rPr lang="en-US" sz="2400" dirty="0"/>
              <a:t>– statutory regulation.</a:t>
            </a:r>
          </a:p>
        </p:txBody>
      </p:sp>
    </p:spTree>
    <p:extLst>
      <p:ext uri="{BB962C8B-B14F-4D97-AF65-F5344CB8AC3E}">
        <p14:creationId xmlns:p14="http://schemas.microsoft.com/office/powerpoint/2010/main" val="408214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Change and Strategic Drift</a:t>
            </a:r>
            <a:endParaRPr lang="en-US" dirty="0"/>
          </a:p>
        </p:txBody>
      </p:sp>
      <p:sp>
        <p:nvSpPr>
          <p:cNvPr id="3" name="Content Placeholder 2"/>
          <p:cNvSpPr>
            <a:spLocks noGrp="1"/>
          </p:cNvSpPr>
          <p:nvPr>
            <p:ph idx="1"/>
          </p:nvPr>
        </p:nvSpPr>
        <p:spPr>
          <a:xfrm>
            <a:off x="838200" y="1537759"/>
            <a:ext cx="10515600" cy="4351338"/>
          </a:xfrm>
        </p:spPr>
        <p:txBody>
          <a:bodyPr>
            <a:noAutofit/>
          </a:bodyPr>
          <a:lstStyle/>
          <a:p>
            <a:r>
              <a:rPr lang="en-US" sz="2100" dirty="0"/>
              <a:t>In general terms it is possible to say that external environmental </a:t>
            </a:r>
            <a:r>
              <a:rPr lang="en-US" sz="2100" dirty="0" smtClean="0"/>
              <a:t>influences are</a:t>
            </a:r>
            <a:r>
              <a:rPr lang="en-US" sz="2100" dirty="0"/>
              <a:t>:</a:t>
            </a:r>
            <a:br>
              <a:rPr lang="en-US" sz="2100" dirty="0"/>
            </a:br>
            <a:r>
              <a:rPr lang="en-US" sz="2100" dirty="0"/>
              <a:t>– outside the control of the </a:t>
            </a:r>
            <a:r>
              <a:rPr lang="en-US" sz="2100" dirty="0" err="1"/>
              <a:t>organisation</a:t>
            </a:r>
            <a:r>
              <a:rPr lang="en-US" sz="2100" dirty="0"/>
              <a:t>;</a:t>
            </a:r>
            <a:br>
              <a:rPr lang="en-US" sz="2100" dirty="0"/>
            </a:br>
            <a:r>
              <a:rPr lang="en-US" sz="2100" dirty="0"/>
              <a:t>– potentially large impact;</a:t>
            </a:r>
            <a:br>
              <a:rPr lang="en-US" sz="2100" dirty="0"/>
            </a:br>
            <a:r>
              <a:rPr lang="en-US" sz="2100" dirty="0"/>
              <a:t>– potentially complex;</a:t>
            </a:r>
            <a:br>
              <a:rPr lang="en-US" sz="2100" dirty="0"/>
            </a:br>
            <a:r>
              <a:rPr lang="en-US" sz="2100" dirty="0"/>
              <a:t>– interdependent of internal drift </a:t>
            </a:r>
            <a:r>
              <a:rPr lang="en-US" sz="2100" dirty="0" smtClean="0"/>
              <a:t>drivers.</a:t>
            </a:r>
            <a:endParaRPr lang="en-US" sz="2100" dirty="0"/>
          </a:p>
          <a:p>
            <a:r>
              <a:rPr lang="en-US" sz="2100" dirty="0" smtClean="0"/>
              <a:t>Scenario </a:t>
            </a:r>
            <a:r>
              <a:rPr lang="en-US" sz="2100" dirty="0"/>
              <a:t>planning is basically a method for considering strategic </a:t>
            </a:r>
            <a:r>
              <a:rPr lang="en-US" sz="2100" dirty="0" smtClean="0"/>
              <a:t>objectives in </a:t>
            </a:r>
            <a:r>
              <a:rPr lang="en-US" sz="2100" dirty="0"/>
              <a:t>the context of possible changes in the external </a:t>
            </a:r>
            <a:r>
              <a:rPr lang="en-US" sz="2100" dirty="0" smtClean="0"/>
              <a:t>environment.</a:t>
            </a:r>
            <a:endParaRPr lang="en-US" sz="2100" dirty="0"/>
          </a:p>
          <a:p>
            <a:r>
              <a:rPr lang="en-US" sz="2100" dirty="0" smtClean="0"/>
              <a:t>Individual </a:t>
            </a:r>
            <a:r>
              <a:rPr lang="en-US" sz="2100" dirty="0"/>
              <a:t>scenarios are generally considered as part of a range of </a:t>
            </a:r>
            <a:r>
              <a:rPr lang="en-US" sz="2100" dirty="0" smtClean="0"/>
              <a:t>possible scenarios </a:t>
            </a:r>
            <a:r>
              <a:rPr lang="en-US" sz="2100" dirty="0"/>
              <a:t>including:</a:t>
            </a:r>
            <a:br>
              <a:rPr lang="en-US" sz="2100" dirty="0"/>
            </a:br>
            <a:r>
              <a:rPr lang="en-US" sz="2100" dirty="0"/>
              <a:t>– the best-case scenario;</a:t>
            </a:r>
            <a:br>
              <a:rPr lang="en-US" sz="2100" dirty="0"/>
            </a:br>
            <a:r>
              <a:rPr lang="en-US" sz="2100" dirty="0"/>
              <a:t>– the mid-case scenario;</a:t>
            </a:r>
            <a:br>
              <a:rPr lang="en-US" sz="2100" dirty="0"/>
            </a:br>
            <a:r>
              <a:rPr lang="en-US" sz="2100" dirty="0"/>
              <a:t>– the worst-case </a:t>
            </a:r>
            <a:r>
              <a:rPr lang="en-US" sz="2100" dirty="0" smtClean="0"/>
              <a:t>scenario.</a:t>
            </a:r>
            <a:endParaRPr lang="en-US" sz="2100" dirty="0"/>
          </a:p>
          <a:p>
            <a:r>
              <a:rPr lang="en-US" sz="2100" dirty="0" smtClean="0"/>
              <a:t>Scenario </a:t>
            </a:r>
            <a:r>
              <a:rPr lang="en-US" sz="2100" dirty="0"/>
              <a:t>planning is a particularly useful approach in mergers and acquisitions because </a:t>
            </a:r>
            <a:r>
              <a:rPr lang="en-US" sz="2100" dirty="0" smtClean="0"/>
              <a:t>the success </a:t>
            </a:r>
            <a:r>
              <a:rPr lang="en-US" sz="2100" dirty="0"/>
              <a:t>of the merger depends on certain future environmental conditions being </a:t>
            </a:r>
            <a:r>
              <a:rPr lang="en-US" sz="2100" dirty="0" smtClean="0"/>
              <a:t>met.</a:t>
            </a:r>
            <a:endParaRPr lang="en-US" sz="2100" dirty="0"/>
          </a:p>
          <a:p>
            <a:r>
              <a:rPr lang="en-US" sz="2100" dirty="0" smtClean="0"/>
              <a:t>The </a:t>
            </a:r>
            <a:r>
              <a:rPr lang="en-US" sz="2100" dirty="0"/>
              <a:t>attractiveness of a potential target is regulated by a series of environmental drivers</a:t>
            </a:r>
            <a:r>
              <a:rPr lang="en-US" sz="2100" dirty="0" smtClean="0"/>
              <a:t>.</a:t>
            </a:r>
            <a:endParaRPr lang="en-US" sz="21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929287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65570" y="3658393"/>
            <a:ext cx="2982687" cy="2237015"/>
          </a:xfrm>
          <a:prstGeom prst="rect">
            <a:avLst/>
          </a:prstGeom>
        </p:spPr>
      </p:pic>
      <p:sp>
        <p:nvSpPr>
          <p:cNvPr id="2" name="Title 1"/>
          <p:cNvSpPr>
            <a:spLocks noGrp="1"/>
          </p:cNvSpPr>
          <p:nvPr>
            <p:ph type="title"/>
          </p:nvPr>
        </p:nvSpPr>
        <p:spPr/>
        <p:txBody>
          <a:bodyPr>
            <a:normAutofit/>
          </a:bodyPr>
          <a:lstStyle/>
          <a:p>
            <a:r>
              <a:rPr lang="en-US" i="1" dirty="0"/>
              <a:t>Characteristics </a:t>
            </a:r>
            <a:r>
              <a:rPr lang="en-US" i="1" dirty="0" smtClean="0"/>
              <a:t>Mapping</a:t>
            </a:r>
            <a:endParaRPr lang="en-US" dirty="0"/>
          </a:p>
        </p:txBody>
      </p:sp>
      <p:sp>
        <p:nvSpPr>
          <p:cNvPr id="3" name="Content Placeholder 2"/>
          <p:cNvSpPr>
            <a:spLocks noGrp="1"/>
          </p:cNvSpPr>
          <p:nvPr>
            <p:ph idx="1"/>
          </p:nvPr>
        </p:nvSpPr>
        <p:spPr/>
        <p:txBody>
          <a:bodyPr>
            <a:normAutofit fontScale="92500"/>
          </a:bodyPr>
          <a:lstStyle/>
          <a:p>
            <a:r>
              <a:rPr lang="en-US" dirty="0">
                <a:solidFill>
                  <a:srgbClr val="FF0000"/>
                </a:solidFill>
              </a:rPr>
              <a:t>Characteristics mapping </a:t>
            </a:r>
            <a:r>
              <a:rPr lang="en-US" dirty="0" smtClean="0"/>
              <a:t>is </a:t>
            </a:r>
            <a:r>
              <a:rPr lang="en-US" dirty="0"/>
              <a:t>a tool </a:t>
            </a:r>
            <a:r>
              <a:rPr lang="en-US" dirty="0" smtClean="0"/>
              <a:t>for evaluating how </a:t>
            </a:r>
            <a:r>
              <a:rPr lang="en-US" dirty="0"/>
              <a:t>well two companies fit together in a strategic </a:t>
            </a:r>
            <a:r>
              <a:rPr lang="en-US" dirty="0" smtClean="0"/>
              <a:t>sense.</a:t>
            </a:r>
            <a:endParaRPr lang="en-US" dirty="0"/>
          </a:p>
          <a:p>
            <a:r>
              <a:rPr lang="en-US" dirty="0" smtClean="0"/>
              <a:t>Characteristics </a:t>
            </a:r>
            <a:r>
              <a:rPr lang="en-US" dirty="0"/>
              <a:t>mapping typically uses a tabular format showing company</a:t>
            </a:r>
            <a:br>
              <a:rPr lang="en-US" dirty="0"/>
            </a:br>
            <a:r>
              <a:rPr lang="en-US" dirty="0"/>
              <a:t>characteristics against strategic fit drivers. Typical company characteristics</a:t>
            </a:r>
            <a:br>
              <a:rPr lang="en-US" dirty="0"/>
            </a:br>
            <a:r>
              <a:rPr lang="en-US" dirty="0"/>
              <a:t>are related to the company’s functions or </a:t>
            </a:r>
            <a:r>
              <a:rPr lang="en-US" dirty="0" smtClean="0"/>
              <a:t>activities.</a:t>
            </a:r>
            <a:endParaRPr lang="en-US" dirty="0"/>
          </a:p>
          <a:p>
            <a:r>
              <a:rPr lang="en-US" dirty="0" smtClean="0"/>
              <a:t>Typical </a:t>
            </a:r>
            <a:r>
              <a:rPr lang="en-US" dirty="0"/>
              <a:t>strategic fit drivers include:</a:t>
            </a:r>
            <a:br>
              <a:rPr lang="en-US" dirty="0"/>
            </a:br>
            <a:r>
              <a:rPr lang="en-US" dirty="0"/>
              <a:t>– degree of difference;</a:t>
            </a:r>
            <a:br>
              <a:rPr lang="en-US" dirty="0"/>
            </a:br>
            <a:r>
              <a:rPr lang="en-US" dirty="0"/>
              <a:t>– extent of change required;</a:t>
            </a:r>
            <a:br>
              <a:rPr lang="en-US" dirty="0"/>
            </a:br>
            <a:r>
              <a:rPr lang="en-US" dirty="0"/>
              <a:t>– likelihood of achieving change;</a:t>
            </a:r>
            <a:br>
              <a:rPr lang="en-US" dirty="0"/>
            </a:br>
            <a:r>
              <a:rPr lang="en-US" dirty="0"/>
              <a:t>– extent to which the change is essential</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21395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Characteristics Mapping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final characteristics map gives an indication of the </a:t>
            </a:r>
            <a:r>
              <a:rPr lang="en-US" dirty="0">
                <a:solidFill>
                  <a:srgbClr val="FF0000"/>
                </a:solidFill>
              </a:rPr>
              <a:t>degree of change</a:t>
            </a:r>
            <a:r>
              <a:rPr lang="en-US" dirty="0"/>
              <a:t/>
            </a:r>
            <a:br>
              <a:rPr lang="en-US" dirty="0"/>
            </a:br>
            <a:r>
              <a:rPr lang="en-US" dirty="0"/>
              <a:t>necessary to achieve a successful merger or acquisition </a:t>
            </a:r>
            <a:r>
              <a:rPr lang="en-US" dirty="0" smtClean="0"/>
              <a:t>integration.</a:t>
            </a:r>
            <a:endParaRPr lang="en-US" dirty="0"/>
          </a:p>
          <a:p>
            <a:r>
              <a:rPr lang="en-US" b="1" dirty="0" smtClean="0"/>
              <a:t>The </a:t>
            </a:r>
            <a:r>
              <a:rPr lang="en-US" b="1" dirty="0"/>
              <a:t>degree of change indicator </a:t>
            </a:r>
            <a:r>
              <a:rPr lang="en-US" dirty="0"/>
              <a:t>is also representative of the </a:t>
            </a:r>
            <a:r>
              <a:rPr lang="en-US" dirty="0">
                <a:solidFill>
                  <a:srgbClr val="FF0000"/>
                </a:solidFill>
              </a:rPr>
              <a:t>level of risk</a:t>
            </a:r>
            <a:br>
              <a:rPr lang="en-US" dirty="0">
                <a:solidFill>
                  <a:srgbClr val="FF0000"/>
                </a:solidFill>
              </a:rPr>
            </a:br>
            <a:r>
              <a:rPr lang="en-US" dirty="0"/>
              <a:t>likely to be involved in proceeding with the </a:t>
            </a:r>
            <a:r>
              <a:rPr lang="en-US" dirty="0" smtClean="0"/>
              <a:t>M/A.</a:t>
            </a:r>
            <a:endParaRPr lang="en-US" dirty="0"/>
          </a:p>
          <a:p>
            <a:r>
              <a:rPr lang="en-US" dirty="0" smtClean="0"/>
              <a:t>High-risk </a:t>
            </a:r>
            <a:r>
              <a:rPr lang="en-US" dirty="0"/>
              <a:t>aspects can be identified by the use of a risk map. Aspects with</a:t>
            </a:r>
            <a:br>
              <a:rPr lang="en-US" dirty="0"/>
            </a:br>
            <a:r>
              <a:rPr lang="en-US" dirty="0"/>
              <a:t>a high likelihood and high impact should be approached with great care,</a:t>
            </a:r>
            <a:br>
              <a:rPr lang="en-US" dirty="0"/>
            </a:br>
            <a:r>
              <a:rPr lang="en-US" dirty="0"/>
              <a:t>usually controlled by the use of some form of specific risk management</a:t>
            </a:r>
            <a:br>
              <a:rPr lang="en-US" dirty="0"/>
            </a:br>
            <a:r>
              <a:rPr lang="en-US" dirty="0" smtClean="0"/>
              <a:t>plan.</a:t>
            </a:r>
            <a:endParaRPr lang="en-US" dirty="0"/>
          </a:p>
          <a:p>
            <a:r>
              <a:rPr lang="en-US" dirty="0" smtClean="0"/>
              <a:t>All </a:t>
            </a:r>
            <a:r>
              <a:rPr lang="en-US" dirty="0"/>
              <a:t>individual characteristics mapping risks should be included within individual risk management action plans which, in turn, should </a:t>
            </a:r>
            <a:r>
              <a:rPr lang="en-US" dirty="0" smtClean="0"/>
              <a:t>be frequently reviewed </a:t>
            </a:r>
            <a:r>
              <a:rPr lang="en-US" dirty="0"/>
              <a:t>and monitored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460372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237015" y="694081"/>
            <a:ext cx="7752480" cy="5426737"/>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
        <p:nvSpPr>
          <p:cNvPr id="2" name="Rectangle 1"/>
          <p:cNvSpPr/>
          <p:nvPr/>
        </p:nvSpPr>
        <p:spPr>
          <a:xfrm>
            <a:off x="972264" y="669925"/>
            <a:ext cx="2460482" cy="769441"/>
          </a:xfrm>
          <a:prstGeom prst="rect">
            <a:avLst/>
          </a:prstGeom>
        </p:spPr>
        <p:txBody>
          <a:bodyPr wrap="none">
            <a:spAutoFit/>
          </a:bodyPr>
          <a:lstStyle/>
          <a:p>
            <a:r>
              <a:rPr lang="en-US" sz="4400" dirty="0">
                <a:solidFill>
                  <a:prstClr val="black"/>
                </a:solidFill>
                <a:latin typeface="Calibri Light" panose="020F0302020204030204"/>
                <a:ea typeface="+mj-ea"/>
                <a:cs typeface="+mj-cs"/>
              </a:rPr>
              <a:t>Questions</a:t>
            </a:r>
            <a:endParaRPr lang="en-US" dirty="0"/>
          </a:p>
        </p:txBody>
      </p:sp>
    </p:spTree>
    <p:extLst>
      <p:ext uri="{BB962C8B-B14F-4D97-AF65-F5344CB8AC3E}">
        <p14:creationId xmlns:p14="http://schemas.microsoft.com/office/powerpoint/2010/main" val="4008573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a:t>
            </a:r>
            <a:r>
              <a:rPr lang="en-US" i="1" dirty="0"/>
              <a:t>Some Common Questions about </a:t>
            </a:r>
            <a:r>
              <a:rPr lang="en-US" i="1" dirty="0" smtClean="0"/>
              <a:t>M&amp;A</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b="1" dirty="0"/>
              <a:t>2.1 </a:t>
            </a:r>
            <a:r>
              <a:rPr lang="en-US" dirty="0"/>
              <a:t>Mergers and acquisitions are always carried out for strategic reasons. T or F?</a:t>
            </a:r>
            <a:br>
              <a:rPr lang="en-US" dirty="0"/>
            </a:br>
            <a:r>
              <a:rPr lang="en-US" b="1" dirty="0"/>
              <a:t>2.2 </a:t>
            </a:r>
            <a:r>
              <a:rPr lang="en-US" dirty="0"/>
              <a:t>A speculative acquisition cannot be regarded as offering any long-term </a:t>
            </a:r>
            <a:r>
              <a:rPr lang="en-US" dirty="0" smtClean="0"/>
              <a:t>competitive </a:t>
            </a:r>
            <a:r>
              <a:rPr lang="en-US" dirty="0"/>
              <a:t>advantage. T or F?</a:t>
            </a:r>
            <a:br>
              <a:rPr lang="en-US" dirty="0"/>
            </a:br>
            <a:r>
              <a:rPr lang="en-US" b="1" dirty="0"/>
              <a:t>2.3 </a:t>
            </a:r>
            <a:r>
              <a:rPr lang="en-US" dirty="0"/>
              <a:t>Acquisitions are nearly all paid for in cash. T or F?</a:t>
            </a:r>
            <a:br>
              <a:rPr lang="en-US" dirty="0"/>
            </a:br>
            <a:r>
              <a:rPr lang="en-US" b="1" dirty="0"/>
              <a:t>2.4 </a:t>
            </a:r>
            <a:r>
              <a:rPr lang="en-US" dirty="0"/>
              <a:t>Irrespective of the measurement system used, mergers and acquisitions </a:t>
            </a:r>
            <a:r>
              <a:rPr lang="en-US" dirty="0" smtClean="0"/>
              <a:t>hardly ever </a:t>
            </a:r>
            <a:r>
              <a:rPr lang="en-US" dirty="0"/>
              <a:t>add long-term competitive advantage. T or F?</a:t>
            </a:r>
            <a:br>
              <a:rPr lang="en-US" dirty="0"/>
            </a:br>
            <a:r>
              <a:rPr lang="en-US" b="1" dirty="0"/>
              <a:t>2.5 </a:t>
            </a:r>
            <a:r>
              <a:rPr lang="en-US" dirty="0"/>
              <a:t>The primary difference between a merger and an acquisition is that in a </a:t>
            </a:r>
            <a:r>
              <a:rPr lang="en-US" dirty="0" smtClean="0"/>
              <a:t>merger both </a:t>
            </a:r>
            <a:r>
              <a:rPr lang="en-US" dirty="0"/>
              <a:t>companies agree to merge, usually after a process of negotiation. T or F?</a:t>
            </a:r>
            <a:br>
              <a:rPr lang="en-US" dirty="0"/>
            </a:br>
            <a:r>
              <a:rPr lang="en-US" b="1" dirty="0"/>
              <a:t>2.6 </a:t>
            </a:r>
            <a:r>
              <a:rPr lang="en-US" dirty="0"/>
              <a:t>Mergers appear to take place in definable waves. T or F?</a:t>
            </a:r>
            <a:br>
              <a:rPr lang="en-US" dirty="0"/>
            </a:br>
            <a:r>
              <a:rPr lang="en-US" b="1" dirty="0"/>
              <a:t>2.7 </a:t>
            </a:r>
            <a:r>
              <a:rPr lang="en-US" dirty="0"/>
              <a:t>A related acquisition may be made in an effort to increase the degree of</a:t>
            </a:r>
            <a:br>
              <a:rPr lang="en-US" dirty="0"/>
            </a:br>
            <a:r>
              <a:rPr lang="en-US" dirty="0"/>
              <a:t>strategic focus. T or F?</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648790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r>
              <a:rPr lang="en-US" i="1" dirty="0"/>
              <a:t>Some Common Misconceptions about </a:t>
            </a:r>
            <a:r>
              <a:rPr lang="en-US" i="1" dirty="0" smtClean="0"/>
              <a:t>M&amp;A</a:t>
            </a:r>
            <a:endParaRPr lang="en-US" dirty="0"/>
          </a:p>
        </p:txBody>
      </p:sp>
      <p:sp>
        <p:nvSpPr>
          <p:cNvPr id="3" name="Content Placeholder 2"/>
          <p:cNvSpPr>
            <a:spLocks noGrp="1"/>
          </p:cNvSpPr>
          <p:nvPr>
            <p:ph idx="1"/>
          </p:nvPr>
        </p:nvSpPr>
        <p:spPr/>
        <p:txBody>
          <a:bodyPr/>
          <a:lstStyle/>
          <a:p>
            <a:r>
              <a:rPr lang="en-US" b="1" dirty="0"/>
              <a:t>2.8 </a:t>
            </a:r>
            <a:r>
              <a:rPr lang="en-US" dirty="0"/>
              <a:t>Most companies have extensive mergers and acquisitions experience. T or F?</a:t>
            </a:r>
            <a:br>
              <a:rPr lang="en-US" dirty="0"/>
            </a:br>
            <a:r>
              <a:rPr lang="en-US" b="1" dirty="0"/>
              <a:t>2.9 </a:t>
            </a:r>
            <a:r>
              <a:rPr lang="en-US" dirty="0"/>
              <a:t>It is relatively easy to value a potential target, as all necessary information </a:t>
            </a:r>
            <a:r>
              <a:rPr lang="en-US" dirty="0" smtClean="0"/>
              <a:t>is available </a:t>
            </a:r>
            <a:r>
              <a:rPr lang="en-US" dirty="0"/>
              <a:t>on the balance sheet. T or F?</a:t>
            </a:r>
            <a:br>
              <a:rPr lang="en-US" dirty="0"/>
            </a:br>
            <a:r>
              <a:rPr lang="en-US" b="1" dirty="0"/>
              <a:t>2.10 </a:t>
            </a:r>
            <a:r>
              <a:rPr lang="en-US" dirty="0"/>
              <a:t>Acquisitions are almost always hostile. T or F?</a:t>
            </a:r>
            <a:br>
              <a:rPr lang="en-US" dirty="0"/>
            </a:br>
            <a:r>
              <a:rPr lang="en-US" b="1" dirty="0"/>
              <a:t>2.11 </a:t>
            </a:r>
            <a:r>
              <a:rPr lang="en-US" dirty="0"/>
              <a:t>Divested companies are rarely bought by other companies. T or F?</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194697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t>
            </a:r>
            <a:r>
              <a:rPr lang="en-US" i="1" dirty="0"/>
              <a:t>Business Strategy and Corporate </a:t>
            </a:r>
            <a:r>
              <a:rPr lang="en-US" i="1" dirty="0" smtClean="0"/>
              <a:t>Strategy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2.12 </a:t>
            </a:r>
            <a:r>
              <a:rPr lang="en-US" dirty="0"/>
              <a:t>Business strategy can be regarded as ‘the opposite’ of corporate </a:t>
            </a:r>
            <a:r>
              <a:rPr lang="en-US" dirty="0" smtClean="0"/>
              <a:t>strategy. T </a:t>
            </a:r>
            <a:r>
              <a:rPr lang="en-US" dirty="0"/>
              <a:t>or F?</a:t>
            </a:r>
            <a:br>
              <a:rPr lang="en-US" dirty="0"/>
            </a:br>
            <a:r>
              <a:rPr lang="en-US" b="1" dirty="0"/>
              <a:t>2.13 </a:t>
            </a:r>
            <a:r>
              <a:rPr lang="en-US" dirty="0"/>
              <a:t>Corporate strategy is primarily concerned with the development of </a:t>
            </a:r>
            <a:r>
              <a:rPr lang="en-US" dirty="0" smtClean="0"/>
              <a:t>strategic focus</a:t>
            </a:r>
            <a:r>
              <a:rPr lang="en-US" dirty="0"/>
              <a:t>. T or F?</a:t>
            </a:r>
            <a:br>
              <a:rPr lang="en-US" dirty="0"/>
            </a:br>
            <a:r>
              <a:rPr lang="en-US" b="1" dirty="0"/>
              <a:t>2.14 </a:t>
            </a:r>
            <a:r>
              <a:rPr lang="en-US" dirty="0"/>
              <a:t>Companies acquiring related companies appear to gain more from the </a:t>
            </a:r>
            <a:r>
              <a:rPr lang="en-US" dirty="0" smtClean="0"/>
              <a:t>merger in </a:t>
            </a:r>
            <a:r>
              <a:rPr lang="en-US" dirty="0"/>
              <a:t>the long term. T or F?</a:t>
            </a:r>
            <a:br>
              <a:rPr lang="en-US" dirty="0"/>
            </a:br>
            <a:r>
              <a:rPr lang="en-US" b="1" dirty="0"/>
              <a:t>2.15 </a:t>
            </a:r>
            <a:r>
              <a:rPr lang="en-US" dirty="0"/>
              <a:t>Diversification across a range of different sectors or industries is an </a:t>
            </a:r>
            <a:r>
              <a:rPr lang="en-US" dirty="0" smtClean="0"/>
              <a:t>effective way </a:t>
            </a:r>
            <a:r>
              <a:rPr lang="en-US" dirty="0"/>
              <a:t>of spreading business risk. T or F</a:t>
            </a:r>
            <a:r>
              <a:rPr lang="en-US" dirty="0" smtClean="0"/>
              <a:t>?</a:t>
            </a:r>
          </a:p>
          <a:p>
            <a:r>
              <a:rPr lang="en-US" b="1" dirty="0"/>
              <a:t>2.16 </a:t>
            </a:r>
            <a:r>
              <a:rPr lang="en-US" dirty="0"/>
              <a:t>In most cases it is easier to acquire a company and integrate it with the </a:t>
            </a:r>
            <a:r>
              <a:rPr lang="en-US" dirty="0" smtClean="0"/>
              <a:t>existing company </a:t>
            </a:r>
            <a:r>
              <a:rPr lang="en-US" dirty="0"/>
              <a:t>than it is to merge with another company. T or F?</a:t>
            </a:r>
            <a:br>
              <a:rPr lang="en-US" dirty="0"/>
            </a:br>
            <a:r>
              <a:rPr lang="en-US" b="1" dirty="0"/>
              <a:t>2.17 </a:t>
            </a:r>
            <a:r>
              <a:rPr lang="en-US" dirty="0"/>
              <a:t>A strategic alliance offers all of the benefits of an acquisition but with less </a:t>
            </a:r>
            <a:r>
              <a:rPr lang="en-US" dirty="0" smtClean="0"/>
              <a:t>risk. T </a:t>
            </a:r>
            <a:r>
              <a:rPr lang="en-US" dirty="0"/>
              <a:t>or F</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037157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t>
            </a:r>
            <a:r>
              <a:rPr lang="en-US" i="1" dirty="0"/>
              <a:t>National and International </a:t>
            </a:r>
            <a:r>
              <a:rPr lang="en-US" i="1" dirty="0" smtClean="0"/>
              <a:t>Regulators</a:t>
            </a:r>
            <a:endParaRPr lang="en-US" dirty="0"/>
          </a:p>
        </p:txBody>
      </p:sp>
      <p:sp>
        <p:nvSpPr>
          <p:cNvPr id="3" name="Content Placeholder 2"/>
          <p:cNvSpPr>
            <a:spLocks noGrp="1"/>
          </p:cNvSpPr>
          <p:nvPr>
            <p:ph idx="1"/>
          </p:nvPr>
        </p:nvSpPr>
        <p:spPr/>
        <p:txBody>
          <a:bodyPr/>
          <a:lstStyle/>
          <a:p>
            <a:r>
              <a:rPr lang="en-US" b="1" dirty="0"/>
              <a:t>2.18 </a:t>
            </a:r>
            <a:r>
              <a:rPr lang="en-US" dirty="0"/>
              <a:t>All proposed mergers and acquisitions are subject to national </a:t>
            </a:r>
            <a:r>
              <a:rPr lang="en-US" dirty="0" smtClean="0"/>
              <a:t>regulation. T </a:t>
            </a:r>
            <a:r>
              <a:rPr lang="en-US" dirty="0"/>
              <a:t>or F?</a:t>
            </a:r>
            <a:br>
              <a:rPr lang="en-US" dirty="0"/>
            </a:br>
            <a:r>
              <a:rPr lang="en-US" b="1" dirty="0"/>
              <a:t>2.19 </a:t>
            </a:r>
            <a:r>
              <a:rPr lang="en-US" dirty="0"/>
              <a:t>National and international regulators operate closely to ensure that rulings </a:t>
            </a:r>
            <a:r>
              <a:rPr lang="en-US" dirty="0" smtClean="0"/>
              <a:t>are compatible</a:t>
            </a:r>
            <a:r>
              <a:rPr lang="en-US" dirty="0"/>
              <a:t>. T or F?</a:t>
            </a:r>
            <a:br>
              <a:rPr lang="en-US" dirty="0"/>
            </a:br>
            <a:r>
              <a:rPr lang="en-US" b="1" dirty="0"/>
              <a:t>2.20 </a:t>
            </a:r>
            <a:r>
              <a:rPr lang="en-US" dirty="0"/>
              <a:t>National regulators can block any proposed merger or acquisition. T or F</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79940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t>
            </a:r>
            <a:r>
              <a:rPr lang="en-US" i="1" dirty="0" smtClean="0"/>
              <a:t>The </a:t>
            </a:r>
            <a:r>
              <a:rPr lang="en-US" i="1" dirty="0"/>
              <a:t>Concept of Strategic </a:t>
            </a:r>
            <a:r>
              <a:rPr lang="en-US" i="1" dirty="0" smtClean="0"/>
              <a:t>Focus</a:t>
            </a:r>
            <a:endParaRPr lang="en-US" dirty="0"/>
          </a:p>
        </p:txBody>
      </p:sp>
      <p:sp>
        <p:nvSpPr>
          <p:cNvPr id="3" name="Content Placeholder 2"/>
          <p:cNvSpPr>
            <a:spLocks noGrp="1"/>
          </p:cNvSpPr>
          <p:nvPr>
            <p:ph idx="1"/>
          </p:nvPr>
        </p:nvSpPr>
        <p:spPr/>
        <p:txBody>
          <a:bodyPr>
            <a:normAutofit/>
          </a:bodyPr>
          <a:lstStyle/>
          <a:p>
            <a:r>
              <a:rPr lang="en-US" b="1" dirty="0"/>
              <a:t>2.21 </a:t>
            </a:r>
            <a:r>
              <a:rPr lang="en-US" dirty="0"/>
              <a:t>All companies prefer to adopt strategies based on strategic focus. T or F?</a:t>
            </a:r>
            <a:br>
              <a:rPr lang="en-US" dirty="0"/>
            </a:br>
            <a:r>
              <a:rPr lang="en-US" b="1" dirty="0"/>
              <a:t>2.22 </a:t>
            </a:r>
            <a:r>
              <a:rPr lang="en-US" dirty="0"/>
              <a:t>Strategic change is a usual necessary component of any move </a:t>
            </a:r>
            <a:r>
              <a:rPr lang="en-US"/>
              <a:t>towards </a:t>
            </a:r>
            <a:r>
              <a:rPr lang="en-US" smtClean="0"/>
              <a:t>increasing the </a:t>
            </a:r>
            <a:r>
              <a:rPr lang="en-US" dirty="0"/>
              <a:t>degree of strategic focus. T or F?</a:t>
            </a:r>
            <a:br>
              <a:rPr lang="en-US" dirty="0"/>
            </a:br>
            <a:r>
              <a:rPr lang="en-US" b="1" dirty="0"/>
              <a:t>2.23 </a:t>
            </a:r>
            <a:r>
              <a:rPr lang="en-US" dirty="0"/>
              <a:t>Strategic change usually implies increased strategic risk. T or F?</a:t>
            </a:r>
            <a:br>
              <a:rPr lang="en-US" dirty="0"/>
            </a:br>
            <a:r>
              <a:rPr lang="en-US" b="1" dirty="0"/>
              <a:t>2.24 </a:t>
            </a:r>
            <a:r>
              <a:rPr lang="en-US" dirty="0"/>
              <a:t>The Strategic Focus model contains four primary components. T or F?</a:t>
            </a:r>
            <a:br>
              <a:rPr lang="en-US" dirty="0"/>
            </a:br>
            <a:r>
              <a:rPr lang="en-US" b="1" dirty="0"/>
              <a:t>2.25 </a:t>
            </a:r>
            <a:r>
              <a:rPr lang="en-US" dirty="0"/>
              <a:t>Companies usually attempt to improve the degree of strategic focus as a </a:t>
            </a:r>
            <a:r>
              <a:rPr lang="en-US" dirty="0" smtClean="0"/>
              <a:t>short-term </a:t>
            </a:r>
            <a:r>
              <a:rPr lang="en-US" dirty="0"/>
              <a:t>attempt to improve productivity. T or F?</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282442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Some Common Questions about M&amp;A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Companies </a:t>
            </a:r>
            <a:r>
              <a:rPr lang="en-US" dirty="0"/>
              <a:t>are usually acquired by the </a:t>
            </a:r>
            <a:r>
              <a:rPr lang="en-US" b="1" dirty="0"/>
              <a:t>payment of cash </a:t>
            </a:r>
            <a:r>
              <a:rPr lang="en-US" dirty="0"/>
              <a:t>or by the </a:t>
            </a:r>
            <a:r>
              <a:rPr lang="en-US" b="1" dirty="0" smtClean="0"/>
              <a:t>transfer of </a:t>
            </a:r>
            <a:r>
              <a:rPr lang="en-US" b="1" dirty="0"/>
              <a:t>shares</a:t>
            </a:r>
            <a:r>
              <a:rPr lang="en-US" b="1" dirty="0" smtClean="0"/>
              <a:t>.</a:t>
            </a:r>
          </a:p>
          <a:p>
            <a:r>
              <a:rPr lang="en-US" b="1" dirty="0" smtClean="0"/>
              <a:t>Strategic </a:t>
            </a:r>
            <a:r>
              <a:rPr lang="en-US" b="1" dirty="0"/>
              <a:t>focus </a:t>
            </a:r>
            <a:r>
              <a:rPr lang="en-US" dirty="0"/>
              <a:t>is concerned with how a company </a:t>
            </a:r>
            <a:r>
              <a:rPr lang="en-US" b="1" dirty="0"/>
              <a:t>focuses in on its </a:t>
            </a:r>
            <a:r>
              <a:rPr lang="en-US" b="1" dirty="0" smtClean="0"/>
              <a:t>core competencies.</a:t>
            </a:r>
          </a:p>
          <a:p>
            <a:r>
              <a:rPr lang="en-US" dirty="0" smtClean="0"/>
              <a:t>Strategic </a:t>
            </a:r>
            <a:r>
              <a:rPr lang="en-US" dirty="0"/>
              <a:t>drift is the tendency for companies to drift off the course </a:t>
            </a:r>
            <a:r>
              <a:rPr lang="en-US" dirty="0" smtClean="0"/>
              <a:t>that is necessary </a:t>
            </a:r>
            <a:r>
              <a:rPr lang="en-US" dirty="0"/>
              <a:t>in order to achieve their strategic objectives. It also </a:t>
            </a:r>
            <a:r>
              <a:rPr lang="en-US" dirty="0" smtClean="0"/>
              <a:t>occurs when </a:t>
            </a:r>
            <a:r>
              <a:rPr lang="en-US" dirty="0"/>
              <a:t>the </a:t>
            </a:r>
            <a:r>
              <a:rPr lang="en-US" b="1" dirty="0"/>
              <a:t>external environment changes, rendering the strategic </a:t>
            </a:r>
            <a:r>
              <a:rPr lang="en-US" b="1" dirty="0" smtClean="0"/>
              <a:t>objectives obsolete</a:t>
            </a:r>
            <a:r>
              <a:rPr lang="en-US" dirty="0"/>
              <a:t>, but the company continues to pursue the same strategic objectives</a:t>
            </a:r>
            <a:r>
              <a:rPr lang="en-US" dirty="0" smtClean="0"/>
              <a:t>.</a:t>
            </a:r>
          </a:p>
          <a:p>
            <a:r>
              <a:rPr lang="en-US" dirty="0" smtClean="0"/>
              <a:t>In </a:t>
            </a:r>
            <a:r>
              <a:rPr lang="en-US" dirty="0"/>
              <a:t>a </a:t>
            </a:r>
            <a:r>
              <a:rPr lang="en-US" b="1" dirty="0"/>
              <a:t>strategic alliance</a:t>
            </a:r>
            <a:r>
              <a:rPr lang="en-US" dirty="0"/>
              <a:t>, two or more companies </a:t>
            </a:r>
            <a:r>
              <a:rPr lang="en-US" b="1" dirty="0"/>
              <a:t>work together </a:t>
            </a:r>
            <a:r>
              <a:rPr lang="en-US" dirty="0"/>
              <a:t>and </a:t>
            </a:r>
            <a:r>
              <a:rPr lang="en-US" b="1" dirty="0" smtClean="0"/>
              <a:t>share skills </a:t>
            </a:r>
            <a:r>
              <a:rPr lang="en-US" b="1" dirty="0"/>
              <a:t>and resources </a:t>
            </a:r>
            <a:r>
              <a:rPr lang="en-US" dirty="0"/>
              <a:t>for the mutual benefit of both companies</a:t>
            </a:r>
            <a:r>
              <a:rPr lang="en-US" dirty="0" smtClean="0"/>
              <a:t>.</a:t>
            </a:r>
          </a:p>
          <a:p>
            <a:r>
              <a:rPr lang="en-US" dirty="0" smtClean="0"/>
              <a:t>Strategic </a:t>
            </a:r>
            <a:r>
              <a:rPr lang="en-US" dirty="0"/>
              <a:t>alliances are sometimes used as a form of ‘</a:t>
            </a:r>
            <a:r>
              <a:rPr lang="en-US" b="1" dirty="0"/>
              <a:t>courtship</a:t>
            </a:r>
            <a:r>
              <a:rPr lang="en-US" dirty="0"/>
              <a:t>’ as a </a:t>
            </a:r>
            <a:r>
              <a:rPr lang="en-US" dirty="0" smtClean="0"/>
              <a:t>prelude to </a:t>
            </a:r>
            <a:r>
              <a:rPr lang="en-US" dirty="0"/>
              <a:t>the ‘</a:t>
            </a:r>
            <a:r>
              <a:rPr lang="en-US" b="1" dirty="0"/>
              <a:t>full marriage</a:t>
            </a:r>
            <a:r>
              <a:rPr lang="en-US" dirty="0"/>
              <a:t>’ proposition implied by full merger or </a:t>
            </a:r>
            <a:r>
              <a:rPr lang="en-US" dirty="0" smtClean="0"/>
              <a:t>acquisition</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535586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Aligning Focus with </a:t>
            </a:r>
            <a:r>
              <a:rPr lang="en-US" i="1" dirty="0" smtClean="0"/>
              <a:t>Performance</a:t>
            </a:r>
            <a:endParaRPr lang="en-US" dirty="0"/>
          </a:p>
        </p:txBody>
      </p:sp>
      <p:sp>
        <p:nvSpPr>
          <p:cNvPr id="3" name="Content Placeholder 2"/>
          <p:cNvSpPr>
            <a:spLocks noGrp="1"/>
          </p:cNvSpPr>
          <p:nvPr>
            <p:ph idx="1"/>
          </p:nvPr>
        </p:nvSpPr>
        <p:spPr/>
        <p:txBody>
          <a:bodyPr/>
          <a:lstStyle/>
          <a:p>
            <a:r>
              <a:rPr lang="en-US" b="1" dirty="0"/>
              <a:t>2.26 </a:t>
            </a:r>
            <a:r>
              <a:rPr lang="en-US" dirty="0"/>
              <a:t>Value chain management is basically the same as supply chain </a:t>
            </a:r>
            <a:r>
              <a:rPr lang="en-US" dirty="0" smtClean="0"/>
              <a:t>management. T </a:t>
            </a:r>
            <a:r>
              <a:rPr lang="en-US" dirty="0"/>
              <a:t>or F?</a:t>
            </a:r>
            <a:br>
              <a:rPr lang="en-US" dirty="0"/>
            </a:br>
            <a:r>
              <a:rPr lang="en-US" b="1" dirty="0"/>
              <a:t>2.27 </a:t>
            </a:r>
            <a:r>
              <a:rPr lang="en-US" dirty="0"/>
              <a:t>Customer relationship management is one of the three primary components </a:t>
            </a:r>
            <a:r>
              <a:rPr lang="en-US" dirty="0" smtClean="0"/>
              <a:t>or value </a:t>
            </a:r>
            <a:r>
              <a:rPr lang="en-US" dirty="0"/>
              <a:t>chain management. T or F?</a:t>
            </a:r>
            <a:br>
              <a:rPr lang="en-US" dirty="0"/>
            </a:br>
            <a:r>
              <a:rPr lang="en-US" b="1" dirty="0"/>
              <a:t>2.28 </a:t>
            </a:r>
            <a:r>
              <a:rPr lang="en-US" dirty="0"/>
              <a:t>In-bound logistics is one of Porter’s supply chain components. T or F?</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3328827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Change and Strategic </a:t>
            </a:r>
            <a:r>
              <a:rPr lang="en-US" i="1" dirty="0" smtClean="0"/>
              <a:t>Drift</a:t>
            </a:r>
            <a:endParaRPr lang="en-US" dirty="0"/>
          </a:p>
        </p:txBody>
      </p:sp>
      <p:sp>
        <p:nvSpPr>
          <p:cNvPr id="3" name="Content Placeholder 2"/>
          <p:cNvSpPr>
            <a:spLocks noGrp="1"/>
          </p:cNvSpPr>
          <p:nvPr>
            <p:ph idx="1"/>
          </p:nvPr>
        </p:nvSpPr>
        <p:spPr/>
        <p:txBody>
          <a:bodyPr/>
          <a:lstStyle/>
          <a:p>
            <a:r>
              <a:rPr lang="en-US" b="1" dirty="0"/>
              <a:t>2.29 </a:t>
            </a:r>
            <a:r>
              <a:rPr lang="en-US" dirty="0"/>
              <a:t>The impact of imposed strategic change tends to be time dependent. T or F?</a:t>
            </a:r>
            <a:br>
              <a:rPr lang="en-US" dirty="0"/>
            </a:br>
            <a:r>
              <a:rPr lang="en-US" b="1" dirty="0"/>
              <a:t>2.30 </a:t>
            </a:r>
            <a:r>
              <a:rPr lang="en-US" dirty="0"/>
              <a:t>Imposed strategic change is one driver for strategic drift. T or F?</a:t>
            </a:r>
            <a:br>
              <a:rPr lang="en-US" dirty="0"/>
            </a:br>
            <a:r>
              <a:rPr lang="en-US" b="1" dirty="0"/>
              <a:t>2.31 </a:t>
            </a:r>
            <a:r>
              <a:rPr lang="en-US" dirty="0"/>
              <a:t>Powerful external influences on strategic drift are sometimes referred to as </a:t>
            </a:r>
            <a:r>
              <a:rPr lang="en-US" dirty="0" smtClean="0"/>
              <a:t>key environmental </a:t>
            </a:r>
            <a:r>
              <a:rPr lang="en-US" dirty="0"/>
              <a:t>influences (KEIs). T or F?</a:t>
            </a:r>
            <a:br>
              <a:rPr lang="en-US" dirty="0"/>
            </a:br>
            <a:r>
              <a:rPr lang="en-US" b="1" dirty="0"/>
              <a:t>2.32 </a:t>
            </a:r>
            <a:r>
              <a:rPr lang="en-US" dirty="0"/>
              <a:t>Scenario planning is basically a method for considering strategic objectives </a:t>
            </a:r>
            <a:r>
              <a:rPr lang="en-US" dirty="0" smtClean="0"/>
              <a:t>in the </a:t>
            </a:r>
            <a:r>
              <a:rPr lang="en-US" dirty="0"/>
              <a:t>context of possible changes in the external environment. T or F</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674359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Characteristics </a:t>
            </a:r>
            <a:r>
              <a:rPr lang="en-US" i="1" dirty="0" smtClean="0"/>
              <a:t>Mapping</a:t>
            </a:r>
            <a:endParaRPr lang="en-US" dirty="0"/>
          </a:p>
        </p:txBody>
      </p:sp>
      <p:sp>
        <p:nvSpPr>
          <p:cNvPr id="3" name="Content Placeholder 2"/>
          <p:cNvSpPr>
            <a:spLocks noGrp="1"/>
          </p:cNvSpPr>
          <p:nvPr>
            <p:ph idx="1"/>
          </p:nvPr>
        </p:nvSpPr>
        <p:spPr/>
        <p:txBody>
          <a:bodyPr>
            <a:normAutofit/>
          </a:bodyPr>
          <a:lstStyle/>
          <a:p>
            <a:r>
              <a:rPr lang="en-US" b="1" dirty="0"/>
              <a:t>2.33 </a:t>
            </a:r>
            <a:r>
              <a:rPr lang="en-US" dirty="0"/>
              <a:t>Characteristics mapping is a way of measuring the suitability of a </a:t>
            </a:r>
            <a:r>
              <a:rPr lang="en-US" dirty="0" smtClean="0"/>
              <a:t>potential target </a:t>
            </a:r>
            <a:r>
              <a:rPr lang="en-US" dirty="0"/>
              <a:t>in terms of the extent of change required and the likelihood of </a:t>
            </a:r>
            <a:r>
              <a:rPr lang="en-US" dirty="0" smtClean="0"/>
              <a:t>achieving this </a:t>
            </a:r>
            <a:r>
              <a:rPr lang="en-US" dirty="0"/>
              <a:t>change. T or F?</a:t>
            </a:r>
            <a:br>
              <a:rPr lang="en-US" dirty="0"/>
            </a:br>
            <a:r>
              <a:rPr lang="en-US" b="1" dirty="0"/>
              <a:t>2.34 </a:t>
            </a:r>
            <a:r>
              <a:rPr lang="en-US" dirty="0"/>
              <a:t>In characteristics mapping it is usual practice to assign weightings to the </a:t>
            </a:r>
            <a:r>
              <a:rPr lang="en-US" dirty="0" smtClean="0"/>
              <a:t>various fit </a:t>
            </a:r>
            <a:r>
              <a:rPr lang="en-US" dirty="0"/>
              <a:t>drivers. T or F?</a:t>
            </a:r>
            <a:br>
              <a:rPr lang="en-US" dirty="0"/>
            </a:br>
            <a:r>
              <a:rPr lang="en-US" b="1" dirty="0"/>
              <a:t>2.35 </a:t>
            </a:r>
            <a:r>
              <a:rPr lang="en-US" dirty="0"/>
              <a:t>The characteristics map acts as the basis for the acquisition project risk management system. T or F?</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40707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Some Common Questions about M&amp;A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M&amp;A</a:t>
            </a:r>
            <a:r>
              <a:rPr lang="en-US" b="1" dirty="0" smtClean="0"/>
              <a:t> may </a:t>
            </a:r>
            <a:r>
              <a:rPr lang="en-US" b="1" dirty="0"/>
              <a:t>take place </a:t>
            </a:r>
            <a:r>
              <a:rPr lang="en-US" dirty="0"/>
              <a:t>between</a:t>
            </a:r>
            <a:r>
              <a:rPr lang="en-US" b="1" dirty="0"/>
              <a:t> companies </a:t>
            </a:r>
            <a:r>
              <a:rPr lang="en-US" dirty="0"/>
              <a:t>that are </a:t>
            </a:r>
            <a:r>
              <a:rPr lang="en-US" b="1" dirty="0" smtClean="0"/>
              <a:t>either related </a:t>
            </a:r>
            <a:r>
              <a:rPr lang="en-US" b="1" dirty="0"/>
              <a:t>or </a:t>
            </a:r>
            <a:r>
              <a:rPr lang="en-US" b="1" dirty="0" smtClean="0"/>
              <a:t>unrelated</a:t>
            </a:r>
            <a:r>
              <a:rPr lang="en-US" dirty="0" smtClean="0"/>
              <a:t>.</a:t>
            </a:r>
            <a:endParaRPr lang="en-US" dirty="0"/>
          </a:p>
          <a:p>
            <a:r>
              <a:rPr lang="en-US" dirty="0" smtClean="0"/>
              <a:t>The </a:t>
            </a:r>
            <a:r>
              <a:rPr lang="en-US" dirty="0"/>
              <a:t>acquisition of </a:t>
            </a:r>
            <a:r>
              <a:rPr lang="en-US" b="1" dirty="0"/>
              <a:t>a related target </a:t>
            </a:r>
            <a:r>
              <a:rPr lang="en-US" dirty="0"/>
              <a:t>may be made with the intention </a:t>
            </a:r>
            <a:r>
              <a:rPr lang="en-US" dirty="0" smtClean="0"/>
              <a:t>of reinforcing </a:t>
            </a:r>
            <a:r>
              <a:rPr lang="en-US" b="1" dirty="0"/>
              <a:t>strategic </a:t>
            </a:r>
            <a:r>
              <a:rPr lang="en-US" b="1" dirty="0" smtClean="0"/>
              <a:t>focus</a:t>
            </a:r>
            <a:r>
              <a:rPr lang="en-US" dirty="0" smtClean="0"/>
              <a:t>.</a:t>
            </a:r>
            <a:endParaRPr lang="en-US" dirty="0"/>
          </a:p>
          <a:p>
            <a:r>
              <a:rPr lang="en-US" dirty="0" smtClean="0"/>
              <a:t>Regulatory </a:t>
            </a:r>
            <a:r>
              <a:rPr lang="en-US" dirty="0"/>
              <a:t>bodies are generally established by governments. They </a:t>
            </a:r>
            <a:r>
              <a:rPr lang="en-US" dirty="0" smtClean="0"/>
              <a:t>regulate on </a:t>
            </a:r>
            <a:r>
              <a:rPr lang="en-US" dirty="0"/>
              <a:t>issues where a proposed merger or acquisition could provide the </a:t>
            </a:r>
            <a:r>
              <a:rPr lang="en-US" dirty="0" smtClean="0"/>
              <a:t>merged companies </a:t>
            </a:r>
            <a:r>
              <a:rPr lang="en-US" dirty="0"/>
              <a:t>with the ability to affect prices within a given sector </a:t>
            </a:r>
            <a:r>
              <a:rPr lang="en-US" dirty="0" smtClean="0"/>
              <a:t>significantly.</a:t>
            </a:r>
            <a:endParaRPr lang="en-US" dirty="0"/>
          </a:p>
          <a:p>
            <a:r>
              <a:rPr lang="en-US" dirty="0" smtClean="0"/>
              <a:t>A </a:t>
            </a:r>
            <a:r>
              <a:rPr lang="en-US" dirty="0"/>
              <a:t>significant proportion of mergers appear </a:t>
            </a:r>
            <a:r>
              <a:rPr lang="en-US" b="1" dirty="0"/>
              <a:t>not to achieve the </a:t>
            </a:r>
            <a:r>
              <a:rPr lang="en-US" b="1" dirty="0" smtClean="0"/>
              <a:t>original objectives </a:t>
            </a:r>
            <a:r>
              <a:rPr lang="en-US" dirty="0"/>
              <a:t>established for </a:t>
            </a:r>
            <a:r>
              <a:rPr lang="en-US" dirty="0" smtClean="0"/>
              <a:t>them.</a:t>
            </a:r>
            <a:endParaRPr lang="en-US" dirty="0"/>
          </a:p>
          <a:p>
            <a:r>
              <a:rPr lang="en-US" dirty="0" smtClean="0"/>
              <a:t>One </a:t>
            </a:r>
            <a:r>
              <a:rPr lang="en-US" dirty="0"/>
              <a:t>of the primary sources of </a:t>
            </a:r>
            <a:r>
              <a:rPr lang="en-US" b="1" dirty="0"/>
              <a:t>problems</a:t>
            </a:r>
            <a:r>
              <a:rPr lang="en-US" dirty="0"/>
              <a:t> in achieving successful </a:t>
            </a:r>
            <a:r>
              <a:rPr lang="en-US" dirty="0" smtClean="0"/>
              <a:t>outcomes is </a:t>
            </a:r>
            <a:r>
              <a:rPr lang="en-US" dirty="0"/>
              <a:t>the </a:t>
            </a:r>
            <a:r>
              <a:rPr lang="en-US" b="1" dirty="0"/>
              <a:t>implementation </a:t>
            </a:r>
            <a:r>
              <a:rPr lang="en-US" b="1" dirty="0" smtClean="0"/>
              <a:t>process.</a:t>
            </a:r>
            <a:endParaRPr lang="en-US" b="1" dirty="0"/>
          </a:p>
          <a:p>
            <a:r>
              <a:rPr lang="en-US" dirty="0" smtClean="0"/>
              <a:t>Mergers </a:t>
            </a:r>
            <a:r>
              <a:rPr lang="en-US" dirty="0"/>
              <a:t>appear to develop in </a:t>
            </a:r>
            <a:r>
              <a:rPr lang="en-US" dirty="0" smtClean="0"/>
              <a:t>waves.</a:t>
            </a:r>
            <a:endParaRPr lang="en-US" dirty="0"/>
          </a:p>
          <a:p>
            <a:r>
              <a:rPr lang="en-US" dirty="0" smtClean="0"/>
              <a:t>The </a:t>
            </a:r>
            <a:r>
              <a:rPr lang="en-US" dirty="0"/>
              <a:t>current merger wave is sometimes referred to as the </a:t>
            </a:r>
            <a:r>
              <a:rPr lang="en-US" b="1" dirty="0"/>
              <a:t>‘</a:t>
            </a:r>
            <a:r>
              <a:rPr lang="en-US" b="1" dirty="0" err="1" smtClean="0"/>
              <a:t>globalisation</a:t>
            </a:r>
            <a:r>
              <a:rPr lang="en-US" b="1" dirty="0" smtClean="0"/>
              <a:t>’ wave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833361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Some Common Misconceptions about M&amp;A</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many cases, when a company goes into a merger, it may have </a:t>
            </a:r>
            <a:r>
              <a:rPr lang="en-US" b="1" dirty="0"/>
              <a:t>no</a:t>
            </a:r>
            <a:br>
              <a:rPr lang="en-US" b="1" dirty="0"/>
            </a:br>
            <a:r>
              <a:rPr lang="en-US" b="1" dirty="0"/>
              <a:t>experience of past</a:t>
            </a:r>
            <a:r>
              <a:rPr lang="en-US" dirty="0"/>
              <a:t> mergers to guide </a:t>
            </a:r>
            <a:r>
              <a:rPr lang="en-US" dirty="0" smtClean="0"/>
              <a:t>it.</a:t>
            </a:r>
            <a:endParaRPr lang="en-US" dirty="0"/>
          </a:p>
          <a:p>
            <a:r>
              <a:rPr lang="en-US" dirty="0" smtClean="0"/>
              <a:t>This </a:t>
            </a:r>
            <a:r>
              <a:rPr lang="en-US" dirty="0"/>
              <a:t>problem is to some extent compounded by the </a:t>
            </a:r>
            <a:r>
              <a:rPr lang="en-US" b="1" dirty="0"/>
              <a:t>lack of knowledge</a:t>
            </a:r>
            <a:br>
              <a:rPr lang="en-US" b="1" dirty="0"/>
            </a:br>
            <a:r>
              <a:rPr lang="en-US" b="1" dirty="0"/>
              <a:t>transfer in previously merged comp</a:t>
            </a:r>
            <a:r>
              <a:rPr lang="en-US" dirty="0"/>
              <a:t>anies. Even companies with a </a:t>
            </a:r>
            <a:r>
              <a:rPr lang="en-US" dirty="0" smtClean="0"/>
              <a:t>successful track </a:t>
            </a:r>
            <a:r>
              <a:rPr lang="en-US" dirty="0"/>
              <a:t>record of mergers and acquisitions often do </a:t>
            </a:r>
            <a:r>
              <a:rPr lang="en-US" b="1" dirty="0"/>
              <a:t>not</a:t>
            </a:r>
            <a:r>
              <a:rPr lang="en-US" dirty="0"/>
              <a:t> attempt to </a:t>
            </a:r>
            <a:r>
              <a:rPr lang="en-US" dirty="0" smtClean="0"/>
              <a:t>formalize and </a:t>
            </a:r>
            <a:r>
              <a:rPr lang="en-US" b="1" dirty="0"/>
              <a:t>store their acquired knowledge </a:t>
            </a:r>
            <a:r>
              <a:rPr lang="en-US" dirty="0"/>
              <a:t>from previous </a:t>
            </a:r>
            <a:r>
              <a:rPr lang="en-US" dirty="0" smtClean="0"/>
              <a:t>transactions.</a:t>
            </a:r>
            <a:endParaRPr lang="en-US" dirty="0"/>
          </a:p>
          <a:p>
            <a:r>
              <a:rPr lang="en-US" dirty="0" smtClean="0"/>
              <a:t>Acquisitions </a:t>
            </a:r>
            <a:r>
              <a:rPr lang="en-US" dirty="0"/>
              <a:t>can be extremely </a:t>
            </a:r>
            <a:r>
              <a:rPr lang="en-US" b="1" dirty="0"/>
              <a:t>complex</a:t>
            </a:r>
            <a:r>
              <a:rPr lang="en-US" dirty="0"/>
              <a:t> and can involve a considerable</a:t>
            </a:r>
            <a:br>
              <a:rPr lang="en-US" dirty="0"/>
            </a:br>
            <a:r>
              <a:rPr lang="en-US" dirty="0"/>
              <a:t>degree of </a:t>
            </a:r>
            <a:r>
              <a:rPr lang="en-US" b="1" dirty="0" smtClean="0"/>
              <a:t>risk</a:t>
            </a:r>
            <a:r>
              <a:rPr lang="en-US" dirty="0" smtClean="0"/>
              <a:t>.</a:t>
            </a:r>
            <a:endParaRPr lang="en-US" dirty="0"/>
          </a:p>
          <a:p>
            <a:r>
              <a:rPr lang="en-US" dirty="0" smtClean="0"/>
              <a:t>In </a:t>
            </a:r>
            <a:r>
              <a:rPr lang="en-US" dirty="0"/>
              <a:t>companies the decision on whether or not to merge or acquire/be</a:t>
            </a:r>
            <a:br>
              <a:rPr lang="en-US" dirty="0"/>
            </a:br>
            <a:r>
              <a:rPr lang="en-US" dirty="0"/>
              <a:t>acquired </a:t>
            </a:r>
            <a:r>
              <a:rPr lang="en-US" b="1" dirty="0"/>
              <a:t>requires the approval of the </a:t>
            </a:r>
            <a:r>
              <a:rPr lang="en-US" b="1" dirty="0" smtClean="0"/>
              <a:t>shareholders</a:t>
            </a:r>
            <a:r>
              <a:rPr lang="en-US" dirty="0" smtClean="0"/>
              <a:t>.</a:t>
            </a:r>
            <a:endParaRPr lang="en-US" dirty="0"/>
          </a:p>
          <a:p>
            <a:r>
              <a:rPr lang="en-US" dirty="0" smtClean="0"/>
              <a:t>Acquisitions </a:t>
            </a:r>
            <a:r>
              <a:rPr lang="en-US" b="1" dirty="0"/>
              <a:t>are often ‘paid for’ </a:t>
            </a:r>
            <a:r>
              <a:rPr lang="en-US" dirty="0"/>
              <a:t>by the transfer of </a:t>
            </a:r>
            <a:r>
              <a:rPr lang="en-US" b="1" dirty="0"/>
              <a:t>shar</a:t>
            </a:r>
            <a:r>
              <a:rPr lang="en-US" dirty="0"/>
              <a:t>es in the acquirer</a:t>
            </a:r>
            <a:br>
              <a:rPr lang="en-US" dirty="0"/>
            </a:br>
            <a:r>
              <a:rPr lang="en-US" dirty="0"/>
              <a:t>rather </a:t>
            </a:r>
            <a:r>
              <a:rPr lang="en-US" b="1" dirty="0"/>
              <a:t>than cash </a:t>
            </a:r>
            <a:r>
              <a:rPr lang="en-US" dirty="0"/>
              <a:t>payments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58962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Some Common Misconceptions about M&amp;A</a:t>
            </a:r>
            <a:endParaRPr lang="en-US" dirty="0"/>
          </a:p>
        </p:txBody>
      </p:sp>
      <p:sp>
        <p:nvSpPr>
          <p:cNvPr id="3" name="Content Placeholder 2"/>
          <p:cNvSpPr>
            <a:spLocks noGrp="1"/>
          </p:cNvSpPr>
          <p:nvPr>
            <p:ph idx="1"/>
          </p:nvPr>
        </p:nvSpPr>
        <p:spPr/>
        <p:txBody>
          <a:bodyPr>
            <a:normAutofit fontScale="92500" lnSpcReduction="10000"/>
          </a:bodyPr>
          <a:lstStyle/>
          <a:p>
            <a:r>
              <a:rPr lang="en-US" dirty="0"/>
              <a:t>It can be very </a:t>
            </a:r>
            <a:r>
              <a:rPr lang="en-US" b="1" dirty="0"/>
              <a:t>difficult</a:t>
            </a:r>
            <a:r>
              <a:rPr lang="en-US" dirty="0"/>
              <a:t> to </a:t>
            </a:r>
            <a:r>
              <a:rPr lang="en-US" b="1" dirty="0"/>
              <a:t>assess</a:t>
            </a:r>
            <a:r>
              <a:rPr lang="en-US" dirty="0"/>
              <a:t> the </a:t>
            </a:r>
            <a:r>
              <a:rPr lang="en-US" b="1" dirty="0"/>
              <a:t>financial value </a:t>
            </a:r>
            <a:r>
              <a:rPr lang="en-US" dirty="0"/>
              <a:t>of a target company. </a:t>
            </a:r>
            <a:r>
              <a:rPr lang="en-US" dirty="0" smtClean="0"/>
              <a:t>The true </a:t>
            </a:r>
            <a:r>
              <a:rPr lang="en-US" dirty="0"/>
              <a:t>value is not always apparent from the balance </a:t>
            </a:r>
            <a:r>
              <a:rPr lang="en-US" dirty="0" smtClean="0"/>
              <a:t>sheet.</a:t>
            </a:r>
            <a:endParaRPr lang="en-US" dirty="0"/>
          </a:p>
          <a:p>
            <a:r>
              <a:rPr lang="en-US" dirty="0" smtClean="0"/>
              <a:t>Target </a:t>
            </a:r>
            <a:r>
              <a:rPr lang="en-US" dirty="0"/>
              <a:t>companies do not always object to being acquired. In some cases an</a:t>
            </a:r>
            <a:br>
              <a:rPr lang="en-US" dirty="0"/>
            </a:br>
            <a:r>
              <a:rPr lang="en-US" dirty="0"/>
              <a:t>acquisition could (for example) offer potential financial investment that the</a:t>
            </a:r>
            <a:br>
              <a:rPr lang="en-US" dirty="0"/>
            </a:br>
            <a:r>
              <a:rPr lang="en-US" dirty="0"/>
              <a:t>target needs for growth.</a:t>
            </a:r>
            <a:br>
              <a:rPr lang="en-US" dirty="0"/>
            </a:br>
            <a:r>
              <a:rPr lang="en-US" b="1" dirty="0"/>
              <a:t>Divested companies are often bought by other companies</a:t>
            </a:r>
            <a:r>
              <a:rPr lang="en-US" dirty="0"/>
              <a:t>, although some</a:t>
            </a:r>
            <a:br>
              <a:rPr lang="en-US" dirty="0"/>
            </a:br>
            <a:r>
              <a:rPr lang="en-US" dirty="0"/>
              <a:t>continue to operate as separate entities for a considerable period of </a:t>
            </a:r>
            <a:r>
              <a:rPr lang="en-US" dirty="0" smtClean="0"/>
              <a:t>time.</a:t>
            </a:r>
            <a:endParaRPr lang="en-US" dirty="0"/>
          </a:p>
          <a:p>
            <a:r>
              <a:rPr lang="en-US" dirty="0" smtClean="0"/>
              <a:t>The </a:t>
            </a:r>
            <a:r>
              <a:rPr lang="en-US" dirty="0"/>
              <a:t>absorption of an acquired company can be complex and time consuming. In some cases the desired level of absorption may be found to </a:t>
            </a:r>
            <a:r>
              <a:rPr lang="en-US" dirty="0" smtClean="0"/>
              <a:t>be </a:t>
            </a:r>
            <a:r>
              <a:rPr lang="en-US" b="1" dirty="0" smtClean="0"/>
              <a:t>impractical.</a:t>
            </a:r>
            <a:endParaRPr lang="en-US" b="1" dirty="0"/>
          </a:p>
          <a:p>
            <a:r>
              <a:rPr lang="en-US" dirty="0" smtClean="0"/>
              <a:t>Mergers </a:t>
            </a:r>
            <a:r>
              <a:rPr lang="en-US" dirty="0"/>
              <a:t>and acquisitions can be </a:t>
            </a:r>
            <a:r>
              <a:rPr lang="en-US" b="1" dirty="0"/>
              <a:t>equally difficult</a:t>
            </a:r>
            <a:r>
              <a:rPr lang="en-US" dirty="0"/>
              <a:t> to bring to a successful</a:t>
            </a:r>
            <a:br>
              <a:rPr lang="en-US" dirty="0"/>
            </a:br>
            <a:r>
              <a:rPr lang="en-US" dirty="0"/>
              <a:t>conclusion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1675740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Business Strategy and Corporate </a:t>
            </a:r>
            <a:r>
              <a:rPr lang="en-US" i="1" dirty="0" smtClean="0"/>
              <a:t>Strategy</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will be recalled from the introductory module that there are four primary</a:t>
            </a:r>
            <a:br>
              <a:rPr lang="en-US" dirty="0"/>
            </a:br>
            <a:r>
              <a:rPr lang="en-US" dirty="0"/>
              <a:t>underlying </a:t>
            </a:r>
            <a:r>
              <a:rPr lang="en-US" b="1" dirty="0"/>
              <a:t>rationales for </a:t>
            </a:r>
            <a:r>
              <a:rPr lang="en-US" b="1" dirty="0" smtClean="0"/>
              <a:t>M&amp;A</a:t>
            </a:r>
            <a:r>
              <a:rPr lang="en-US" dirty="0" smtClean="0"/>
              <a:t>. </a:t>
            </a:r>
            <a:r>
              <a:rPr lang="en-US" dirty="0"/>
              <a:t>The four rationales </a:t>
            </a:r>
            <a:r>
              <a:rPr lang="en-US" dirty="0" smtClean="0"/>
              <a:t>are listed </a:t>
            </a:r>
            <a:r>
              <a:rPr lang="en-US" dirty="0"/>
              <a:t>below.</a:t>
            </a:r>
            <a:br>
              <a:rPr lang="en-US" dirty="0"/>
            </a:br>
            <a:r>
              <a:rPr lang="en-US" dirty="0"/>
              <a:t>– Strategic rationale.</a:t>
            </a:r>
            <a:br>
              <a:rPr lang="en-US" dirty="0"/>
            </a:br>
            <a:r>
              <a:rPr lang="en-US" dirty="0"/>
              <a:t>– Speculative rationale.</a:t>
            </a:r>
            <a:br>
              <a:rPr lang="en-US" dirty="0"/>
            </a:br>
            <a:r>
              <a:rPr lang="en-US" dirty="0"/>
              <a:t>– Management failure rationale.</a:t>
            </a:r>
            <a:br>
              <a:rPr lang="en-US" dirty="0"/>
            </a:br>
            <a:r>
              <a:rPr lang="en-US" dirty="0"/>
              <a:t>– Financial necessity </a:t>
            </a:r>
            <a:r>
              <a:rPr lang="en-US" dirty="0" smtClean="0"/>
              <a:t>rationale.</a:t>
            </a:r>
            <a:endParaRPr lang="en-US" dirty="0"/>
          </a:p>
          <a:p>
            <a:r>
              <a:rPr lang="en-US" b="1" dirty="0" smtClean="0"/>
              <a:t>Business </a:t>
            </a:r>
            <a:r>
              <a:rPr lang="en-US" b="1" dirty="0"/>
              <a:t>strategy </a:t>
            </a:r>
            <a:r>
              <a:rPr lang="en-US" dirty="0"/>
              <a:t>is concerned with how a company should best </a:t>
            </a:r>
            <a:r>
              <a:rPr lang="en-US" dirty="0" smtClean="0"/>
              <a:t>compete in </a:t>
            </a:r>
            <a:r>
              <a:rPr lang="en-US" dirty="0"/>
              <a:t>each of its </a:t>
            </a:r>
            <a:r>
              <a:rPr lang="en-US" b="1" dirty="0"/>
              <a:t>selected business </a:t>
            </a:r>
            <a:r>
              <a:rPr lang="en-US" b="1" dirty="0" smtClean="0"/>
              <a:t>areas</a:t>
            </a:r>
            <a:r>
              <a:rPr lang="en-US" dirty="0" smtClean="0"/>
              <a:t>.</a:t>
            </a:r>
            <a:endParaRPr lang="en-US" dirty="0"/>
          </a:p>
          <a:p>
            <a:r>
              <a:rPr lang="en-US" b="1" dirty="0" smtClean="0"/>
              <a:t>Corporate </a:t>
            </a:r>
            <a:r>
              <a:rPr lang="en-US" b="1" dirty="0"/>
              <a:t>strategy </a:t>
            </a:r>
            <a:r>
              <a:rPr lang="en-US" dirty="0"/>
              <a:t>is concerned with </a:t>
            </a:r>
            <a:r>
              <a:rPr lang="en-US" b="1" dirty="0"/>
              <a:t>business diversification </a:t>
            </a:r>
            <a:r>
              <a:rPr lang="en-US" dirty="0"/>
              <a:t>and </a:t>
            </a:r>
            <a:r>
              <a:rPr lang="en-US" dirty="0" smtClean="0"/>
              <a:t>primarily with </a:t>
            </a:r>
            <a:r>
              <a:rPr lang="en-US" dirty="0"/>
              <a:t>the businesses the company should be active </a:t>
            </a:r>
            <a:r>
              <a:rPr lang="en-US" dirty="0" smtClean="0"/>
              <a:t>in.</a:t>
            </a:r>
            <a:endParaRPr lang="en-US" dirty="0"/>
          </a:p>
          <a:p>
            <a:r>
              <a:rPr lang="en-US" dirty="0" smtClean="0"/>
              <a:t>Companies </a:t>
            </a:r>
            <a:r>
              <a:rPr lang="en-US" dirty="0"/>
              <a:t>acquiring </a:t>
            </a:r>
            <a:r>
              <a:rPr lang="en-US" b="1" dirty="0"/>
              <a:t>related companies </a:t>
            </a:r>
            <a:r>
              <a:rPr lang="en-US" dirty="0"/>
              <a:t>appear to gain more from </a:t>
            </a:r>
            <a:r>
              <a:rPr lang="en-US" dirty="0" smtClean="0"/>
              <a:t>the merger </a:t>
            </a:r>
            <a:r>
              <a:rPr lang="en-US" dirty="0"/>
              <a:t>in the long term.</a:t>
            </a:r>
            <a:br>
              <a:rPr lang="en-US" dirty="0"/>
            </a:b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415021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Business Strategy and Corporate Strategy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5467" y="1435895"/>
            <a:ext cx="6587066" cy="4940298"/>
          </a:xfrm>
        </p:spPr>
      </p:pic>
      <p:sp>
        <p:nvSpPr>
          <p:cNvPr id="4" name="Footer Placeholder 3"/>
          <p:cNvSpPr>
            <a:spLocks noGrp="1"/>
          </p:cNvSpPr>
          <p:nvPr>
            <p:ph type="ftr" sz="quarter" idx="11"/>
          </p:nvPr>
        </p:nvSpPr>
        <p:spPr/>
        <p:txBody>
          <a:bodyPr/>
          <a:lstStyle/>
          <a:p>
            <a:r>
              <a:rPr lang="en-US" smtClean="0">
                <a:solidFill>
                  <a:prstClr val="black">
                    <a:tint val="75000"/>
                  </a:prstClr>
                </a:solidFill>
              </a:rPr>
              <a:t>Quyen Pham/2017</a:t>
            </a:r>
            <a:endParaRPr lang="en-US" dirty="0">
              <a:solidFill>
                <a:prstClr val="black">
                  <a:tint val="75000"/>
                </a:prstClr>
              </a:solidFill>
            </a:endParaRPr>
          </a:p>
        </p:txBody>
      </p:sp>
    </p:spTree>
    <p:extLst>
      <p:ext uri="{BB962C8B-B14F-4D97-AF65-F5344CB8AC3E}">
        <p14:creationId xmlns:p14="http://schemas.microsoft.com/office/powerpoint/2010/main" val="4159609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2634</Words>
  <Application>Microsoft Office PowerPoint</Application>
  <PresentationFormat>Widescreen</PresentationFormat>
  <Paragraphs>279</Paragraphs>
  <Slides>42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1_Office Theme</vt:lpstr>
      <vt:lpstr>Mergers and Acquisitions Strategic Focus </vt:lpstr>
      <vt:lpstr>Learning Objectives </vt:lpstr>
      <vt:lpstr>Some Common Questions about M&amp;A</vt:lpstr>
      <vt:lpstr>Some Common Questions about M&amp;A</vt:lpstr>
      <vt:lpstr>Some Common Questions about M&amp;A</vt:lpstr>
      <vt:lpstr>Some Common Misconceptions about M&amp;A</vt:lpstr>
      <vt:lpstr>Some Common Misconceptions about M&amp;A</vt:lpstr>
      <vt:lpstr>Business Strategy and Corporate Strategy</vt:lpstr>
      <vt:lpstr>Business Strategy and Corporate Strategy</vt:lpstr>
      <vt:lpstr>Business Strategy and Corporate Strategy</vt:lpstr>
      <vt:lpstr>Business Strategy and Corporate Strategy</vt:lpstr>
      <vt:lpstr>Business Strategy and Corporate Strategy</vt:lpstr>
      <vt:lpstr>Business Strategy and Corporate Strategy</vt:lpstr>
      <vt:lpstr>Business Strategy and Corporate Strategy</vt:lpstr>
      <vt:lpstr>Business Strategy and Corporate Strategy</vt:lpstr>
      <vt:lpstr>Business Strategy and Corporate Strategy</vt:lpstr>
      <vt:lpstr>National and International Regulators</vt:lpstr>
      <vt:lpstr>The Concept of Strategic Focus</vt:lpstr>
      <vt:lpstr>PowerPoint Presentation</vt:lpstr>
      <vt:lpstr>The Concept of Strategic Focus</vt:lpstr>
      <vt:lpstr>The Concept of Strategic Focus</vt:lpstr>
      <vt:lpstr>Aligning Focus with Performance</vt:lpstr>
      <vt:lpstr>PowerPoint Presentation</vt:lpstr>
      <vt:lpstr>Aligning Focus with Performance Porter’s supply chain: </vt:lpstr>
      <vt:lpstr>Aligning Focus with Performance The Balanced Scorecard (BSC) </vt:lpstr>
      <vt:lpstr>Aligning Focus with Performance</vt:lpstr>
      <vt:lpstr>Change and Strategic Drift</vt:lpstr>
      <vt:lpstr>Change and Strategic Drift</vt:lpstr>
      <vt:lpstr>Change and Strategic Drift</vt:lpstr>
      <vt:lpstr>Change and Strategic Drift</vt:lpstr>
      <vt:lpstr>Change and Strategic Drift</vt:lpstr>
      <vt:lpstr>Characteristics Mapping</vt:lpstr>
      <vt:lpstr>Characteristics Mapping</vt:lpstr>
      <vt:lpstr>PowerPoint Presentation</vt:lpstr>
      <vt:lpstr>Questions/Some Common Questions about M&amp;A </vt:lpstr>
      <vt:lpstr>Questions/Some Common Misconceptions about M&amp;A</vt:lpstr>
      <vt:lpstr>Questions/ Business Strategy and Corporate Strategy</vt:lpstr>
      <vt:lpstr>Questions/ National and International Regulators</vt:lpstr>
      <vt:lpstr>Questions/ The Concept of Strategic Focus</vt:lpstr>
      <vt:lpstr>Aligning Focus with Performance</vt:lpstr>
      <vt:lpstr>Change and Strategic Drift</vt:lpstr>
      <vt:lpstr>Characteristics Mapping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Mergers and Acquisitions Strategic Focus </dc:title>
  <dc:creator>Pham Nhat Bao Quyen</dc:creator>
  <cp:lastModifiedBy>Hewlett-Packard Company</cp:lastModifiedBy>
  <cp:revision>152</cp:revision>
  <dcterms:created xsi:type="dcterms:W3CDTF">2017-02-28T09:28:53Z</dcterms:created>
  <dcterms:modified xsi:type="dcterms:W3CDTF">2019-10-04T03:26:41Z</dcterms:modified>
</cp:coreProperties>
</file>