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7" r:id="rId2"/>
    <p:sldId id="258" r:id="rId3"/>
    <p:sldId id="279" r:id="rId4"/>
    <p:sldId id="259" r:id="rId5"/>
    <p:sldId id="260" r:id="rId6"/>
    <p:sldId id="261" r:id="rId7"/>
    <p:sldId id="280" r:id="rId8"/>
    <p:sldId id="262" r:id="rId9"/>
    <p:sldId id="263" r:id="rId10"/>
    <p:sldId id="264" r:id="rId11"/>
    <p:sldId id="281" r:id="rId12"/>
    <p:sldId id="282"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61" autoAdjust="0"/>
    <p:restoredTop sz="94103" autoAdjust="0"/>
  </p:normalViewPr>
  <p:slideViewPr>
    <p:cSldViewPr snapToGrid="0">
      <p:cViewPr varScale="1">
        <p:scale>
          <a:sx n="66" d="100"/>
          <a:sy n="66" d="100"/>
        </p:scale>
        <p:origin x="67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71A931-30F7-4496-9BC7-D1F8349596A9}"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4137F3A0-D76A-4B71-8C79-0585AFEC6665}">
      <dgm:prSet phldrT="[Text]"/>
      <dgm:spPr/>
      <dgm:t>
        <a:bodyPr/>
        <a:lstStyle/>
        <a:p>
          <a:r>
            <a:rPr lang="en-US" b="1" i="0" dirty="0" smtClean="0"/>
            <a:t>The strategic evaluation phase</a:t>
          </a:r>
          <a:endParaRPr lang="en-US" dirty="0"/>
        </a:p>
      </dgm:t>
    </dgm:pt>
    <dgm:pt modelId="{23F8D7FF-0BCB-4F0B-A230-4278923FA503}" type="parTrans" cxnId="{F4FAB546-8A9B-4FBA-9985-483503778C5E}">
      <dgm:prSet/>
      <dgm:spPr/>
      <dgm:t>
        <a:bodyPr/>
        <a:lstStyle/>
        <a:p>
          <a:endParaRPr lang="en-US"/>
        </a:p>
      </dgm:t>
    </dgm:pt>
    <dgm:pt modelId="{0DB12E7F-6FB5-4B0B-BF09-B0925051BE0A}" type="sibTrans" cxnId="{F4FAB546-8A9B-4FBA-9985-483503778C5E}">
      <dgm:prSet/>
      <dgm:spPr/>
      <dgm:t>
        <a:bodyPr/>
        <a:lstStyle/>
        <a:p>
          <a:endParaRPr lang="en-US"/>
        </a:p>
      </dgm:t>
    </dgm:pt>
    <dgm:pt modelId="{0B41BD98-67D0-4EDE-B1D2-F4D719DF9E40}">
      <dgm:prSet phldrT="[Text]"/>
      <dgm:spPr/>
      <dgm:t>
        <a:bodyPr/>
        <a:lstStyle/>
        <a:p>
          <a:r>
            <a:rPr lang="en-US" b="1" i="0" dirty="0" smtClean="0"/>
            <a:t>The operational evaluation and negotiation phase</a:t>
          </a:r>
          <a:endParaRPr lang="en-US" dirty="0"/>
        </a:p>
      </dgm:t>
    </dgm:pt>
    <dgm:pt modelId="{A012945E-3F12-4FF2-BD7B-864BAED88FEB}" type="parTrans" cxnId="{96736CE0-887A-43F0-AC88-7AE45575252D}">
      <dgm:prSet/>
      <dgm:spPr/>
      <dgm:t>
        <a:bodyPr/>
        <a:lstStyle/>
        <a:p>
          <a:endParaRPr lang="en-US"/>
        </a:p>
      </dgm:t>
    </dgm:pt>
    <dgm:pt modelId="{D4FAE31E-13FD-4D21-B637-E7DD642577BC}" type="sibTrans" cxnId="{96736CE0-887A-43F0-AC88-7AE45575252D}">
      <dgm:prSet/>
      <dgm:spPr/>
      <dgm:t>
        <a:bodyPr/>
        <a:lstStyle/>
        <a:p>
          <a:endParaRPr lang="en-US"/>
        </a:p>
      </dgm:t>
    </dgm:pt>
    <dgm:pt modelId="{D46BC692-4D0A-4B7C-8E52-6D300AD6D5CF}">
      <dgm:prSet phldrT="[Text]"/>
      <dgm:spPr/>
      <dgm:t>
        <a:bodyPr/>
        <a:lstStyle/>
        <a:p>
          <a:r>
            <a:rPr lang="en-US" b="1" i="0" dirty="0" smtClean="0"/>
            <a:t>The implementation phase</a:t>
          </a:r>
          <a:endParaRPr lang="en-US" dirty="0"/>
        </a:p>
      </dgm:t>
    </dgm:pt>
    <dgm:pt modelId="{4D15552E-676C-44CE-BF94-BCEFEDA45191}" type="parTrans" cxnId="{6BD39F20-BA22-4886-BDF1-2D0E05FF29C1}">
      <dgm:prSet/>
      <dgm:spPr/>
      <dgm:t>
        <a:bodyPr/>
        <a:lstStyle/>
        <a:p>
          <a:endParaRPr lang="en-US"/>
        </a:p>
      </dgm:t>
    </dgm:pt>
    <dgm:pt modelId="{82CF2DA7-9040-4E4D-BA22-6CBE44FA7145}" type="sibTrans" cxnId="{6BD39F20-BA22-4886-BDF1-2D0E05FF29C1}">
      <dgm:prSet/>
      <dgm:spPr/>
      <dgm:t>
        <a:bodyPr/>
        <a:lstStyle/>
        <a:p>
          <a:endParaRPr lang="en-US"/>
        </a:p>
      </dgm:t>
    </dgm:pt>
    <dgm:pt modelId="{59EFB041-F23E-4F94-A32F-B5D9FF0D285F}" type="pres">
      <dgm:prSet presAssocID="{6171A931-30F7-4496-9BC7-D1F8349596A9}" presName="outerComposite" presStyleCnt="0">
        <dgm:presLayoutVars>
          <dgm:chMax val="5"/>
          <dgm:dir/>
          <dgm:resizeHandles val="exact"/>
        </dgm:presLayoutVars>
      </dgm:prSet>
      <dgm:spPr/>
      <dgm:t>
        <a:bodyPr/>
        <a:lstStyle/>
        <a:p>
          <a:endParaRPr lang="en-US"/>
        </a:p>
      </dgm:t>
    </dgm:pt>
    <dgm:pt modelId="{CC55989E-281D-4AC9-B7EE-A18703D7FD58}" type="pres">
      <dgm:prSet presAssocID="{6171A931-30F7-4496-9BC7-D1F8349596A9}" presName="dummyMaxCanvas" presStyleCnt="0">
        <dgm:presLayoutVars/>
      </dgm:prSet>
      <dgm:spPr/>
    </dgm:pt>
    <dgm:pt modelId="{49DB07D3-621E-4261-B3F6-7056ED272343}" type="pres">
      <dgm:prSet presAssocID="{6171A931-30F7-4496-9BC7-D1F8349596A9}" presName="ThreeNodes_1" presStyleLbl="node1" presStyleIdx="0" presStyleCnt="3">
        <dgm:presLayoutVars>
          <dgm:bulletEnabled val="1"/>
        </dgm:presLayoutVars>
      </dgm:prSet>
      <dgm:spPr/>
      <dgm:t>
        <a:bodyPr/>
        <a:lstStyle/>
        <a:p>
          <a:endParaRPr lang="en-US"/>
        </a:p>
      </dgm:t>
    </dgm:pt>
    <dgm:pt modelId="{006A18C7-B1D4-4C09-9FB2-77E9962405D8}" type="pres">
      <dgm:prSet presAssocID="{6171A931-30F7-4496-9BC7-D1F8349596A9}" presName="ThreeNodes_2" presStyleLbl="node1" presStyleIdx="1" presStyleCnt="3">
        <dgm:presLayoutVars>
          <dgm:bulletEnabled val="1"/>
        </dgm:presLayoutVars>
      </dgm:prSet>
      <dgm:spPr/>
      <dgm:t>
        <a:bodyPr/>
        <a:lstStyle/>
        <a:p>
          <a:endParaRPr lang="en-US"/>
        </a:p>
      </dgm:t>
    </dgm:pt>
    <dgm:pt modelId="{A2461C43-8696-44D9-9BE5-6D6C795EBB54}" type="pres">
      <dgm:prSet presAssocID="{6171A931-30F7-4496-9BC7-D1F8349596A9}" presName="ThreeNodes_3" presStyleLbl="node1" presStyleIdx="2" presStyleCnt="3">
        <dgm:presLayoutVars>
          <dgm:bulletEnabled val="1"/>
        </dgm:presLayoutVars>
      </dgm:prSet>
      <dgm:spPr/>
      <dgm:t>
        <a:bodyPr/>
        <a:lstStyle/>
        <a:p>
          <a:endParaRPr lang="en-US"/>
        </a:p>
      </dgm:t>
    </dgm:pt>
    <dgm:pt modelId="{4DB5C089-014B-4416-B6A3-B64699C4B308}" type="pres">
      <dgm:prSet presAssocID="{6171A931-30F7-4496-9BC7-D1F8349596A9}" presName="ThreeConn_1-2" presStyleLbl="fgAccFollowNode1" presStyleIdx="0" presStyleCnt="2">
        <dgm:presLayoutVars>
          <dgm:bulletEnabled val="1"/>
        </dgm:presLayoutVars>
      </dgm:prSet>
      <dgm:spPr/>
      <dgm:t>
        <a:bodyPr/>
        <a:lstStyle/>
        <a:p>
          <a:endParaRPr lang="en-US"/>
        </a:p>
      </dgm:t>
    </dgm:pt>
    <dgm:pt modelId="{55552064-3F07-45AC-A83A-DAFC55A0E522}" type="pres">
      <dgm:prSet presAssocID="{6171A931-30F7-4496-9BC7-D1F8349596A9}" presName="ThreeConn_2-3" presStyleLbl="fgAccFollowNode1" presStyleIdx="1" presStyleCnt="2">
        <dgm:presLayoutVars>
          <dgm:bulletEnabled val="1"/>
        </dgm:presLayoutVars>
      </dgm:prSet>
      <dgm:spPr/>
      <dgm:t>
        <a:bodyPr/>
        <a:lstStyle/>
        <a:p>
          <a:endParaRPr lang="en-US"/>
        </a:p>
      </dgm:t>
    </dgm:pt>
    <dgm:pt modelId="{64AD6D46-BF6F-443F-8A42-67B50F413F52}" type="pres">
      <dgm:prSet presAssocID="{6171A931-30F7-4496-9BC7-D1F8349596A9}" presName="ThreeNodes_1_text" presStyleLbl="node1" presStyleIdx="2" presStyleCnt="3">
        <dgm:presLayoutVars>
          <dgm:bulletEnabled val="1"/>
        </dgm:presLayoutVars>
      </dgm:prSet>
      <dgm:spPr/>
      <dgm:t>
        <a:bodyPr/>
        <a:lstStyle/>
        <a:p>
          <a:endParaRPr lang="en-US"/>
        </a:p>
      </dgm:t>
    </dgm:pt>
    <dgm:pt modelId="{78492883-DE30-4818-9D38-0879FAFA6870}" type="pres">
      <dgm:prSet presAssocID="{6171A931-30F7-4496-9BC7-D1F8349596A9}" presName="ThreeNodes_2_text" presStyleLbl="node1" presStyleIdx="2" presStyleCnt="3">
        <dgm:presLayoutVars>
          <dgm:bulletEnabled val="1"/>
        </dgm:presLayoutVars>
      </dgm:prSet>
      <dgm:spPr/>
      <dgm:t>
        <a:bodyPr/>
        <a:lstStyle/>
        <a:p>
          <a:endParaRPr lang="en-US"/>
        </a:p>
      </dgm:t>
    </dgm:pt>
    <dgm:pt modelId="{313EB916-C8BC-4326-A323-1B6FBA919D92}" type="pres">
      <dgm:prSet presAssocID="{6171A931-30F7-4496-9BC7-D1F8349596A9}" presName="ThreeNodes_3_text" presStyleLbl="node1" presStyleIdx="2" presStyleCnt="3">
        <dgm:presLayoutVars>
          <dgm:bulletEnabled val="1"/>
        </dgm:presLayoutVars>
      </dgm:prSet>
      <dgm:spPr/>
      <dgm:t>
        <a:bodyPr/>
        <a:lstStyle/>
        <a:p>
          <a:endParaRPr lang="en-US"/>
        </a:p>
      </dgm:t>
    </dgm:pt>
  </dgm:ptLst>
  <dgm:cxnLst>
    <dgm:cxn modelId="{F4FAB546-8A9B-4FBA-9985-483503778C5E}" srcId="{6171A931-30F7-4496-9BC7-D1F8349596A9}" destId="{4137F3A0-D76A-4B71-8C79-0585AFEC6665}" srcOrd="0" destOrd="0" parTransId="{23F8D7FF-0BCB-4F0B-A230-4278923FA503}" sibTransId="{0DB12E7F-6FB5-4B0B-BF09-B0925051BE0A}"/>
    <dgm:cxn modelId="{E077C478-5AF2-42C5-B10C-4C101F3C7049}" type="presOf" srcId="{4137F3A0-D76A-4B71-8C79-0585AFEC6665}" destId="{64AD6D46-BF6F-443F-8A42-67B50F413F52}" srcOrd="1" destOrd="0" presId="urn:microsoft.com/office/officeart/2005/8/layout/vProcess5"/>
    <dgm:cxn modelId="{6BD39F20-BA22-4886-BDF1-2D0E05FF29C1}" srcId="{6171A931-30F7-4496-9BC7-D1F8349596A9}" destId="{D46BC692-4D0A-4B7C-8E52-6D300AD6D5CF}" srcOrd="2" destOrd="0" parTransId="{4D15552E-676C-44CE-BF94-BCEFEDA45191}" sibTransId="{82CF2DA7-9040-4E4D-BA22-6CBE44FA7145}"/>
    <dgm:cxn modelId="{7CE59156-BEB4-4442-A267-54D3AEC84605}" type="presOf" srcId="{D46BC692-4D0A-4B7C-8E52-6D300AD6D5CF}" destId="{313EB916-C8BC-4326-A323-1B6FBA919D92}" srcOrd="1" destOrd="0" presId="urn:microsoft.com/office/officeart/2005/8/layout/vProcess5"/>
    <dgm:cxn modelId="{31FA48F6-E037-4D7D-A67E-FF80FB41567A}" type="presOf" srcId="{0DB12E7F-6FB5-4B0B-BF09-B0925051BE0A}" destId="{4DB5C089-014B-4416-B6A3-B64699C4B308}" srcOrd="0" destOrd="0" presId="urn:microsoft.com/office/officeart/2005/8/layout/vProcess5"/>
    <dgm:cxn modelId="{2054286D-ECEE-4CD7-A361-1D742479878A}" type="presOf" srcId="{D4FAE31E-13FD-4D21-B637-E7DD642577BC}" destId="{55552064-3F07-45AC-A83A-DAFC55A0E522}" srcOrd="0" destOrd="0" presId="urn:microsoft.com/office/officeart/2005/8/layout/vProcess5"/>
    <dgm:cxn modelId="{5B4C71C9-DD66-4B90-8C13-317248598BCC}" type="presOf" srcId="{4137F3A0-D76A-4B71-8C79-0585AFEC6665}" destId="{49DB07D3-621E-4261-B3F6-7056ED272343}" srcOrd="0" destOrd="0" presId="urn:microsoft.com/office/officeart/2005/8/layout/vProcess5"/>
    <dgm:cxn modelId="{D40BB89A-49A4-47F0-B6F0-64D0F06A059F}" type="presOf" srcId="{0B41BD98-67D0-4EDE-B1D2-F4D719DF9E40}" destId="{006A18C7-B1D4-4C09-9FB2-77E9962405D8}" srcOrd="0" destOrd="0" presId="urn:microsoft.com/office/officeart/2005/8/layout/vProcess5"/>
    <dgm:cxn modelId="{6DA5FF13-1CD8-4845-BE3F-392562714E25}" type="presOf" srcId="{6171A931-30F7-4496-9BC7-D1F8349596A9}" destId="{59EFB041-F23E-4F94-A32F-B5D9FF0D285F}" srcOrd="0" destOrd="0" presId="urn:microsoft.com/office/officeart/2005/8/layout/vProcess5"/>
    <dgm:cxn modelId="{11D1416F-0C32-4336-82A1-3B6BC4977FB4}" type="presOf" srcId="{D46BC692-4D0A-4B7C-8E52-6D300AD6D5CF}" destId="{A2461C43-8696-44D9-9BE5-6D6C795EBB54}" srcOrd="0" destOrd="0" presId="urn:microsoft.com/office/officeart/2005/8/layout/vProcess5"/>
    <dgm:cxn modelId="{200BA9CA-800F-4B34-B03A-D4B2CE4DA9A7}" type="presOf" srcId="{0B41BD98-67D0-4EDE-B1D2-F4D719DF9E40}" destId="{78492883-DE30-4818-9D38-0879FAFA6870}" srcOrd="1" destOrd="0" presId="urn:microsoft.com/office/officeart/2005/8/layout/vProcess5"/>
    <dgm:cxn modelId="{96736CE0-887A-43F0-AC88-7AE45575252D}" srcId="{6171A931-30F7-4496-9BC7-D1F8349596A9}" destId="{0B41BD98-67D0-4EDE-B1D2-F4D719DF9E40}" srcOrd="1" destOrd="0" parTransId="{A012945E-3F12-4FF2-BD7B-864BAED88FEB}" sibTransId="{D4FAE31E-13FD-4D21-B637-E7DD642577BC}"/>
    <dgm:cxn modelId="{E7224140-CDB5-4268-A22D-58E5FE410888}" type="presParOf" srcId="{59EFB041-F23E-4F94-A32F-B5D9FF0D285F}" destId="{CC55989E-281D-4AC9-B7EE-A18703D7FD58}" srcOrd="0" destOrd="0" presId="urn:microsoft.com/office/officeart/2005/8/layout/vProcess5"/>
    <dgm:cxn modelId="{E849727F-BB78-4429-9E82-6208493367AD}" type="presParOf" srcId="{59EFB041-F23E-4F94-A32F-B5D9FF0D285F}" destId="{49DB07D3-621E-4261-B3F6-7056ED272343}" srcOrd="1" destOrd="0" presId="urn:microsoft.com/office/officeart/2005/8/layout/vProcess5"/>
    <dgm:cxn modelId="{55E31B82-8183-4636-B7F6-EBCDE9AFD040}" type="presParOf" srcId="{59EFB041-F23E-4F94-A32F-B5D9FF0D285F}" destId="{006A18C7-B1D4-4C09-9FB2-77E9962405D8}" srcOrd="2" destOrd="0" presId="urn:microsoft.com/office/officeart/2005/8/layout/vProcess5"/>
    <dgm:cxn modelId="{F5D84D1F-7BDF-43E7-A2A9-301D5933B7C6}" type="presParOf" srcId="{59EFB041-F23E-4F94-A32F-B5D9FF0D285F}" destId="{A2461C43-8696-44D9-9BE5-6D6C795EBB54}" srcOrd="3" destOrd="0" presId="urn:microsoft.com/office/officeart/2005/8/layout/vProcess5"/>
    <dgm:cxn modelId="{AF6C4172-B56E-4580-8030-0D2CA091258A}" type="presParOf" srcId="{59EFB041-F23E-4F94-A32F-B5D9FF0D285F}" destId="{4DB5C089-014B-4416-B6A3-B64699C4B308}" srcOrd="4" destOrd="0" presId="urn:microsoft.com/office/officeart/2005/8/layout/vProcess5"/>
    <dgm:cxn modelId="{A90A0B0D-4A32-4C2E-9C37-FDE90467ADE2}" type="presParOf" srcId="{59EFB041-F23E-4F94-A32F-B5D9FF0D285F}" destId="{55552064-3F07-45AC-A83A-DAFC55A0E522}" srcOrd="5" destOrd="0" presId="urn:microsoft.com/office/officeart/2005/8/layout/vProcess5"/>
    <dgm:cxn modelId="{EF08C046-3DD2-43B7-98F7-C76AB6747EAF}" type="presParOf" srcId="{59EFB041-F23E-4F94-A32F-B5D9FF0D285F}" destId="{64AD6D46-BF6F-443F-8A42-67B50F413F52}" srcOrd="6" destOrd="0" presId="urn:microsoft.com/office/officeart/2005/8/layout/vProcess5"/>
    <dgm:cxn modelId="{749EDB0B-A63F-44B2-A289-97B1B419E79A}" type="presParOf" srcId="{59EFB041-F23E-4F94-A32F-B5D9FF0D285F}" destId="{78492883-DE30-4818-9D38-0879FAFA6870}" srcOrd="7" destOrd="0" presId="urn:microsoft.com/office/officeart/2005/8/layout/vProcess5"/>
    <dgm:cxn modelId="{5C4FF130-8C1B-4714-A918-24FC6C160E05}" type="presParOf" srcId="{59EFB041-F23E-4F94-A32F-B5D9FF0D285F}" destId="{313EB916-C8BC-4326-A323-1B6FBA919D92}"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DB07D3-621E-4261-B3F6-7056ED272343}">
      <dsp:nvSpPr>
        <dsp:cNvPr id="0" name=""/>
        <dsp:cNvSpPr/>
      </dsp:nvSpPr>
      <dsp:spPr>
        <a:xfrm>
          <a:off x="0" y="0"/>
          <a:ext cx="7547921" cy="47756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i="0" kern="1200" dirty="0" smtClean="0"/>
            <a:t>The strategic evaluation phase</a:t>
          </a:r>
          <a:endParaRPr lang="en-US" sz="2000" kern="1200" dirty="0"/>
        </a:p>
      </dsp:txBody>
      <dsp:txXfrm>
        <a:off x="13987" y="13987"/>
        <a:ext cx="7032590" cy="449593"/>
      </dsp:txXfrm>
    </dsp:sp>
    <dsp:sp modelId="{006A18C7-B1D4-4C09-9FB2-77E9962405D8}">
      <dsp:nvSpPr>
        <dsp:cNvPr id="0" name=""/>
        <dsp:cNvSpPr/>
      </dsp:nvSpPr>
      <dsp:spPr>
        <a:xfrm>
          <a:off x="665993" y="557161"/>
          <a:ext cx="7547921" cy="47756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i="0" kern="1200" dirty="0" smtClean="0"/>
            <a:t>The operational evaluation and negotiation phase</a:t>
          </a:r>
          <a:endParaRPr lang="en-US" sz="2000" kern="1200" dirty="0"/>
        </a:p>
      </dsp:txBody>
      <dsp:txXfrm>
        <a:off x="679980" y="571148"/>
        <a:ext cx="6543535" cy="449593"/>
      </dsp:txXfrm>
    </dsp:sp>
    <dsp:sp modelId="{A2461C43-8696-44D9-9BE5-6D6C795EBB54}">
      <dsp:nvSpPr>
        <dsp:cNvPr id="0" name=""/>
        <dsp:cNvSpPr/>
      </dsp:nvSpPr>
      <dsp:spPr>
        <a:xfrm>
          <a:off x="1331986" y="1114323"/>
          <a:ext cx="7547921" cy="47756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b="1" i="0" kern="1200" dirty="0" smtClean="0"/>
            <a:t>The implementation phase</a:t>
          </a:r>
          <a:endParaRPr lang="en-US" sz="2000" kern="1200" dirty="0"/>
        </a:p>
      </dsp:txBody>
      <dsp:txXfrm>
        <a:off x="1345973" y="1128310"/>
        <a:ext cx="6543535" cy="449593"/>
      </dsp:txXfrm>
    </dsp:sp>
    <dsp:sp modelId="{4DB5C089-014B-4416-B6A3-B64699C4B308}">
      <dsp:nvSpPr>
        <dsp:cNvPr id="0" name=""/>
        <dsp:cNvSpPr/>
      </dsp:nvSpPr>
      <dsp:spPr>
        <a:xfrm>
          <a:off x="7237503" y="362155"/>
          <a:ext cx="310418" cy="310418"/>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endParaRPr lang="en-US" sz="1400" kern="1200"/>
        </a:p>
      </dsp:txBody>
      <dsp:txXfrm>
        <a:off x="7307347" y="362155"/>
        <a:ext cx="170730" cy="233590"/>
      </dsp:txXfrm>
    </dsp:sp>
    <dsp:sp modelId="{55552064-3F07-45AC-A83A-DAFC55A0E522}">
      <dsp:nvSpPr>
        <dsp:cNvPr id="0" name=""/>
        <dsp:cNvSpPr/>
      </dsp:nvSpPr>
      <dsp:spPr>
        <a:xfrm>
          <a:off x="7903496" y="916133"/>
          <a:ext cx="310418" cy="310418"/>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endParaRPr lang="en-US" sz="1400" kern="1200"/>
        </a:p>
      </dsp:txBody>
      <dsp:txXfrm>
        <a:off x="7973340" y="916133"/>
        <a:ext cx="170730" cy="233590"/>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FC2F0D-D614-4ADF-8B01-349CF6342543}" type="datetimeFigureOut">
              <a:rPr lang="en-US" smtClean="0"/>
              <a:t>26-Feb-19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5E2A83-CFAF-43E4-A6FC-41E329958A95}" type="slidenum">
              <a:rPr lang="en-US" smtClean="0"/>
              <a:t>‹#›</a:t>
            </a:fld>
            <a:endParaRPr lang="en-US"/>
          </a:p>
        </p:txBody>
      </p:sp>
    </p:spTree>
    <p:extLst>
      <p:ext uri="{BB962C8B-B14F-4D97-AF65-F5344CB8AC3E}">
        <p14:creationId xmlns:p14="http://schemas.microsoft.com/office/powerpoint/2010/main" val="13359022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caphesach.wordpress.com/Users/Public/Documents/Caphesach/Gi%C3%A1%20tr%E1%BB%8B%20c%E1%BB%99ng%20h%C6%B0%E1%BB%9Fng%20trong%20M&amp;amp;A.docx#_edn2" TargetMode="External"/><Relationship Id="rId7" Type="http://schemas.openxmlformats.org/officeDocument/2006/relationships/hyperlink" Target="https://caphesach.wordpress.com/Users/Public/Documents/Caphesach/Gi%C3%A1%20tr%E1%BB%8B%20c%E1%BB%99ng%20h%C6%B0%E1%BB%9Fng%20trong%20M&amp;amp;A.docx#_edn6" TargetMode="External"/><Relationship Id="rId2" Type="http://schemas.openxmlformats.org/officeDocument/2006/relationships/slide" Target="../slides/slide8.xml"/><Relationship Id="rId1" Type="http://schemas.openxmlformats.org/officeDocument/2006/relationships/notesMaster" Target="../notesMasters/notesMaster1.xml"/><Relationship Id="rId6" Type="http://schemas.openxmlformats.org/officeDocument/2006/relationships/hyperlink" Target="https://caphesach.wordpress.com/Users/Public/Documents/Caphesach/Gi%C3%A1%20tr%E1%BB%8B%20c%E1%BB%99ng%20h%C6%B0%E1%BB%9Fng%20trong%20M&amp;amp;A.docx#_edn5" TargetMode="External"/><Relationship Id="rId5" Type="http://schemas.openxmlformats.org/officeDocument/2006/relationships/hyperlink" Target="https://caphesach.wordpress.com/Users/Public/Documents/Caphesach/Gi%C3%A1%20tr%E1%BB%8B%20c%E1%BB%99ng%20h%C6%B0%E1%BB%9Fng%20trong%20M&amp;amp;A.docx#_edn4" TargetMode="External"/><Relationship Id="rId4" Type="http://schemas.openxmlformats.org/officeDocument/2006/relationships/hyperlink" Target="https://caphesach.wordpress.com/Users/Public/Documents/Caphesach/Gi%C3%A1%20tr%E1%BB%8B%20c%E1%BB%99ng%20h%C6%B0%E1%BB%9Fng%20trong%20M&amp;amp;A.docx#_edn3"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B512A6-D307-41A4-90BC-57239B3598CA}"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16433205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disintegration and reintegration: </a:t>
            </a:r>
            <a:r>
              <a:rPr lang="en-US" dirty="0" err="1" smtClean="0"/>
              <a:t>sự</a:t>
            </a:r>
            <a:r>
              <a:rPr lang="en-US" baseline="0" dirty="0" smtClean="0"/>
              <a:t> tan </a:t>
            </a:r>
            <a:r>
              <a:rPr lang="en-US" baseline="0" dirty="0" err="1" smtClean="0"/>
              <a:t>rã</a:t>
            </a:r>
            <a:r>
              <a:rPr lang="en-US" baseline="0" dirty="0" smtClean="0"/>
              <a:t> </a:t>
            </a:r>
            <a:r>
              <a:rPr lang="en-US" baseline="0" dirty="0" err="1" smtClean="0"/>
              <a:t>và</a:t>
            </a:r>
            <a:r>
              <a:rPr lang="en-US" baseline="0" dirty="0" smtClean="0"/>
              <a:t> </a:t>
            </a:r>
            <a:r>
              <a:rPr lang="en-US" baseline="0" dirty="0" err="1" smtClean="0"/>
              <a:t>tái</a:t>
            </a:r>
            <a:r>
              <a:rPr lang="en-US" baseline="0" dirty="0" smtClean="0"/>
              <a:t> </a:t>
            </a:r>
            <a:r>
              <a:rPr lang="en-US" baseline="0" dirty="0" err="1" smtClean="0"/>
              <a:t>hòa</a:t>
            </a:r>
            <a:r>
              <a:rPr lang="en-US" baseline="0" dirty="0" smtClean="0"/>
              <a:t> </a:t>
            </a:r>
            <a:r>
              <a:rPr lang="en-US" baseline="0" dirty="0" err="1" smtClean="0"/>
              <a:t>nhập</a:t>
            </a:r>
            <a:r>
              <a:rPr lang="en-US" baseline="0" dirty="0" smtClean="0"/>
              <a:t>. </a:t>
            </a:r>
            <a:r>
              <a:rPr lang="vi-VN" baseline="0" dirty="0" smtClean="0"/>
              <a:t>Cơ cấu tổ chức và quy trình của các Tổ chức hiện tại cần phải được dỡ bỏ, kết hợp và sau đó được lắp ráp lại thành Tổ chức mới được hợp nhất. Quá trình này chắc chắn liên quan đến sự gián đoạn đáng kể và thiệt hại tiềm năng về sản lượng và hiệu quả, ít nhất là trong quá trình chuyển đổi.</a:t>
            </a:r>
            <a:endParaRPr lang="en-US" dirty="0"/>
          </a:p>
        </p:txBody>
      </p:sp>
      <p:sp>
        <p:nvSpPr>
          <p:cNvPr id="4" name="Slide Number Placeholder 3"/>
          <p:cNvSpPr>
            <a:spLocks noGrp="1"/>
          </p:cNvSpPr>
          <p:nvPr>
            <p:ph type="sldNum" sz="quarter" idx="10"/>
          </p:nvPr>
        </p:nvSpPr>
        <p:spPr/>
        <p:txBody>
          <a:bodyPr/>
          <a:lstStyle/>
          <a:p>
            <a:fld id="{075E2A83-CFAF-43E4-A6FC-41E329958A95}" type="slidenum">
              <a:rPr lang="en-US" smtClean="0"/>
              <a:t>13</a:t>
            </a:fld>
            <a:endParaRPr lang="en-US"/>
          </a:p>
        </p:txBody>
      </p:sp>
    </p:spTree>
    <p:extLst>
      <p:ext uri="{BB962C8B-B14F-4D97-AF65-F5344CB8AC3E}">
        <p14:creationId xmlns:p14="http://schemas.microsoft.com/office/powerpoint/2010/main" val="12963779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Integration: </a:t>
            </a:r>
            <a:r>
              <a:rPr lang="en-US" dirty="0" err="1" smtClean="0"/>
              <a:t>hoàn</a:t>
            </a:r>
            <a:r>
              <a:rPr lang="en-US" baseline="0" dirty="0" smtClean="0"/>
              <a:t> </a:t>
            </a:r>
            <a:r>
              <a:rPr lang="en-US" baseline="0" dirty="0" err="1" smtClean="0"/>
              <a:t>toàn</a:t>
            </a:r>
            <a:r>
              <a:rPr lang="en-US" baseline="0" dirty="0" smtClean="0"/>
              <a:t> merge </a:t>
            </a:r>
            <a:r>
              <a:rPr lang="en-US" baseline="0" dirty="0" err="1" smtClean="0"/>
              <a:t>vào</a:t>
            </a:r>
            <a:r>
              <a:rPr lang="en-US" baseline="0" dirty="0" smtClean="0"/>
              <a:t> </a:t>
            </a:r>
            <a:r>
              <a:rPr lang="en-US" baseline="0" dirty="0" err="1" smtClean="0"/>
              <a:t>nhau</a:t>
            </a:r>
            <a:endParaRPr lang="en-US" dirty="0" smtClean="0"/>
          </a:p>
          <a:p>
            <a:r>
              <a:rPr lang="en-US" dirty="0" smtClean="0"/>
              <a:t>Autonomous: </a:t>
            </a:r>
            <a:r>
              <a:rPr lang="en-US" dirty="0" err="1" smtClean="0"/>
              <a:t>tự</a:t>
            </a:r>
            <a:r>
              <a:rPr lang="en-US" baseline="0" dirty="0" smtClean="0"/>
              <a:t> </a:t>
            </a:r>
            <a:r>
              <a:rPr lang="en-US" baseline="0" dirty="0" err="1" smtClean="0"/>
              <a:t>trị</a:t>
            </a:r>
            <a:r>
              <a:rPr lang="en-US" baseline="0" dirty="0" smtClean="0"/>
              <a:t>,: </a:t>
            </a:r>
            <a:r>
              <a:rPr lang="vi-VN" baseline="0" dirty="0" smtClean="0"/>
              <a:t>Việc mua lại xảy ra khi công ty </a:t>
            </a:r>
            <a:r>
              <a:rPr lang="en-US" baseline="0" dirty="0" err="1" smtClean="0"/>
              <a:t>bị</a:t>
            </a:r>
            <a:r>
              <a:rPr lang="en-US" baseline="0" dirty="0" smtClean="0"/>
              <a:t> </a:t>
            </a:r>
            <a:r>
              <a:rPr lang="vi-VN" baseline="0" dirty="0" smtClean="0"/>
              <a:t>mua lại phải hoạt động với sự tự chủ hoàn toàn hoặc ít hơn.</a:t>
            </a:r>
            <a:r>
              <a:rPr lang="en-US" baseline="0" dirty="0" smtClean="0"/>
              <a:t> </a:t>
            </a:r>
            <a:r>
              <a:rPr lang="en-US" baseline="0" dirty="0" err="1" smtClean="0"/>
              <a:t>Công</a:t>
            </a:r>
            <a:r>
              <a:rPr lang="en-US" baseline="0" dirty="0" smtClean="0"/>
              <a:t> </a:t>
            </a:r>
            <a:r>
              <a:rPr lang="en-US" baseline="0" dirty="0" err="1" smtClean="0"/>
              <a:t>ty</a:t>
            </a:r>
            <a:r>
              <a:rPr lang="en-US" baseline="0" dirty="0" smtClean="0"/>
              <a:t> </a:t>
            </a:r>
            <a:r>
              <a:rPr lang="en-US" baseline="0" dirty="0" err="1" smtClean="0"/>
              <a:t>bị</a:t>
            </a:r>
            <a:r>
              <a:rPr lang="en-US" baseline="0" dirty="0" smtClean="0"/>
              <a:t> </a:t>
            </a:r>
            <a:r>
              <a:rPr lang="en-US" baseline="0" dirty="0" err="1" smtClean="0"/>
              <a:t>mua</a:t>
            </a:r>
            <a:r>
              <a:rPr lang="en-US" baseline="0" dirty="0" smtClean="0"/>
              <a:t> </a:t>
            </a:r>
            <a:r>
              <a:rPr lang="en-US" baseline="0" dirty="0" err="1" smtClean="0"/>
              <a:t>có</a:t>
            </a:r>
            <a:r>
              <a:rPr lang="en-US" baseline="0" dirty="0" smtClean="0"/>
              <a:t> </a:t>
            </a:r>
            <a:r>
              <a:rPr lang="en-US" baseline="0" dirty="0" err="1" smtClean="0"/>
              <a:t>thể</a:t>
            </a:r>
            <a:r>
              <a:rPr lang="en-US" baseline="0" dirty="0" smtClean="0"/>
              <a:t> </a:t>
            </a:r>
            <a:r>
              <a:rPr lang="en-US" baseline="0" dirty="0" err="1" smtClean="0"/>
              <a:t>bị</a:t>
            </a:r>
            <a:r>
              <a:rPr lang="en-US" baseline="0" dirty="0" smtClean="0"/>
              <a:t> can </a:t>
            </a:r>
            <a:r>
              <a:rPr lang="en-US" baseline="0" dirty="0" err="1" smtClean="0"/>
              <a:t>thiệp</a:t>
            </a:r>
            <a:r>
              <a:rPr lang="en-US" baseline="0" dirty="0" smtClean="0"/>
              <a:t> </a:t>
            </a:r>
            <a:r>
              <a:rPr lang="en-US" baseline="0" dirty="0" err="1" smtClean="0"/>
              <a:t>về</a:t>
            </a:r>
            <a:r>
              <a:rPr lang="en-US" baseline="0" dirty="0" smtClean="0"/>
              <a:t> </a:t>
            </a:r>
            <a:r>
              <a:rPr lang="en-US" baseline="0" dirty="0" err="1" smtClean="0"/>
              <a:t>tài</a:t>
            </a:r>
            <a:r>
              <a:rPr lang="en-US" baseline="0" dirty="0" smtClean="0"/>
              <a:t> </a:t>
            </a:r>
            <a:r>
              <a:rPr lang="en-US" baseline="0" dirty="0" err="1" smtClean="0"/>
              <a:t>chính</a:t>
            </a:r>
            <a:r>
              <a:rPr lang="en-US" baseline="0" dirty="0" smtClean="0"/>
              <a:t>.</a:t>
            </a:r>
            <a:endParaRPr lang="en-US" dirty="0" smtClean="0"/>
          </a:p>
          <a:p>
            <a:r>
              <a:rPr lang="en-US" dirty="0" smtClean="0"/>
              <a:t>Symbiotic: </a:t>
            </a:r>
            <a:r>
              <a:rPr lang="en-US" dirty="0" err="1" smtClean="0"/>
              <a:t>cộng</a:t>
            </a:r>
            <a:r>
              <a:rPr lang="en-US" baseline="0" dirty="0" smtClean="0"/>
              <a:t> </a:t>
            </a:r>
            <a:r>
              <a:rPr lang="en-US" baseline="0" dirty="0" err="1" smtClean="0"/>
              <a:t>sinh</a:t>
            </a:r>
            <a:r>
              <a:rPr lang="en-US" baseline="0" dirty="0" smtClean="0"/>
              <a:t>: </a:t>
            </a:r>
            <a:r>
              <a:rPr lang="vi-VN" baseline="0" dirty="0" smtClean="0"/>
              <a:t>Hội nhập xảy ra khi hai tổ chức từ từ hợp nhất nhưng tiếp tục hoạt động vì cùng có lợi như hai thực thể riêng biệt.</a:t>
            </a:r>
            <a:endParaRPr lang="en-US" baseline="0" dirty="0" smtClean="0"/>
          </a:p>
          <a:p>
            <a:r>
              <a:rPr lang="en-US" baseline="0" dirty="0" smtClean="0"/>
              <a:t>Holding: </a:t>
            </a:r>
            <a:r>
              <a:rPr lang="vi-VN" baseline="0" dirty="0" smtClean="0"/>
              <a:t>Điều kiện xảy ra khi một công ty được mua lại như một phần của một chiến lược phát triển dài hạn</a:t>
            </a:r>
            <a:r>
              <a:rPr lang="en-US" baseline="0" dirty="0" smtClean="0"/>
              <a:t>: </a:t>
            </a:r>
            <a:r>
              <a:rPr lang="en-US" baseline="0" dirty="0" err="1" smtClean="0"/>
              <a:t>mua</a:t>
            </a:r>
            <a:r>
              <a:rPr lang="en-US" baseline="0" dirty="0" smtClean="0"/>
              <a:t> </a:t>
            </a:r>
            <a:r>
              <a:rPr lang="en-US" baseline="0" dirty="0" err="1" smtClean="0"/>
              <a:t>để</a:t>
            </a:r>
            <a:r>
              <a:rPr lang="en-US" baseline="0" dirty="0" smtClean="0"/>
              <a:t> </a:t>
            </a:r>
            <a:r>
              <a:rPr lang="en-US" baseline="0" dirty="0" err="1" smtClean="0"/>
              <a:t>bán</a:t>
            </a:r>
            <a:r>
              <a:rPr lang="en-US" baseline="0" dirty="0" smtClean="0"/>
              <a:t> </a:t>
            </a:r>
            <a:r>
              <a:rPr lang="en-US" baseline="0" dirty="0" err="1" smtClean="0"/>
              <a:t>nên</a:t>
            </a:r>
            <a:r>
              <a:rPr lang="en-US" baseline="0" dirty="0" smtClean="0"/>
              <a:t> </a:t>
            </a:r>
            <a:r>
              <a:rPr lang="en-US" baseline="0" dirty="0" err="1" smtClean="0"/>
              <a:t>không</a:t>
            </a:r>
            <a:r>
              <a:rPr lang="en-US" baseline="0" dirty="0" smtClean="0"/>
              <a:t> </a:t>
            </a:r>
            <a:r>
              <a:rPr lang="en-US" baseline="0" dirty="0" err="1" smtClean="0"/>
              <a:t>cần</a:t>
            </a:r>
            <a:r>
              <a:rPr lang="en-US" baseline="0" dirty="0" smtClean="0"/>
              <a:t> </a:t>
            </a:r>
            <a:r>
              <a:rPr lang="en-US" baseline="0" dirty="0" err="1" smtClean="0"/>
              <a:t>hợp</a:t>
            </a:r>
            <a:r>
              <a:rPr lang="en-US" baseline="0" dirty="0" smtClean="0"/>
              <a:t> </a:t>
            </a:r>
            <a:r>
              <a:rPr lang="en-US" baseline="0" dirty="0" err="1" smtClean="0"/>
              <a:t>nhất</a:t>
            </a:r>
            <a:r>
              <a:rPr lang="en-US" baseline="0" dirty="0" smtClean="0"/>
              <a:t>, </a:t>
            </a:r>
            <a:r>
              <a:rPr lang="en-US" baseline="0" dirty="0" err="1" smtClean="0"/>
              <a:t>sáp</a:t>
            </a:r>
            <a:r>
              <a:rPr lang="en-US" baseline="0" dirty="0" smtClean="0"/>
              <a:t> </a:t>
            </a:r>
            <a:r>
              <a:rPr lang="en-US" baseline="0" dirty="0" err="1" smtClean="0"/>
              <a:t>nhập</a:t>
            </a:r>
            <a:endParaRPr lang="en-US" dirty="0"/>
          </a:p>
        </p:txBody>
      </p:sp>
      <p:sp>
        <p:nvSpPr>
          <p:cNvPr id="4" name="Slide Number Placeholder 3"/>
          <p:cNvSpPr>
            <a:spLocks noGrp="1"/>
          </p:cNvSpPr>
          <p:nvPr>
            <p:ph type="sldNum" sz="quarter" idx="10"/>
          </p:nvPr>
        </p:nvSpPr>
        <p:spPr/>
        <p:txBody>
          <a:bodyPr/>
          <a:lstStyle/>
          <a:p>
            <a:fld id="{075E2A83-CFAF-43E4-A6FC-41E329958A95}" type="slidenum">
              <a:rPr lang="en-US" smtClean="0"/>
              <a:t>5</a:t>
            </a:fld>
            <a:endParaRPr lang="en-US"/>
          </a:p>
        </p:txBody>
      </p:sp>
    </p:spTree>
    <p:extLst>
      <p:ext uri="{BB962C8B-B14F-4D97-AF65-F5344CB8AC3E}">
        <p14:creationId xmlns:p14="http://schemas.microsoft.com/office/powerpoint/2010/main" val="30858689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5E2A83-CFAF-43E4-A6FC-41E329958A95}" type="slidenum">
              <a:rPr lang="en-US" smtClean="0"/>
              <a:t>6</a:t>
            </a:fld>
            <a:endParaRPr lang="en-US"/>
          </a:p>
        </p:txBody>
      </p:sp>
    </p:spTree>
    <p:extLst>
      <p:ext uri="{BB962C8B-B14F-4D97-AF65-F5344CB8AC3E}">
        <p14:creationId xmlns:p14="http://schemas.microsoft.com/office/powerpoint/2010/main" val="37443542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Power: </a:t>
            </a:r>
            <a:r>
              <a:rPr lang="en-US" dirty="0" err="1" smtClean="0"/>
              <a:t>độc</a:t>
            </a:r>
            <a:r>
              <a:rPr lang="en-US" baseline="0" dirty="0" smtClean="0"/>
              <a:t> </a:t>
            </a:r>
            <a:r>
              <a:rPr lang="en-US" baseline="0" dirty="0" err="1" smtClean="0"/>
              <a:t>đoán</a:t>
            </a:r>
            <a:r>
              <a:rPr lang="en-US" baseline="0" dirty="0" smtClean="0"/>
              <a:t> </a:t>
            </a:r>
            <a:r>
              <a:rPr lang="en-US" baseline="0" dirty="0" err="1" smtClean="0"/>
              <a:t>và</a:t>
            </a:r>
            <a:r>
              <a:rPr lang="en-US" baseline="0" dirty="0" smtClean="0"/>
              <a:t> </a:t>
            </a:r>
            <a:r>
              <a:rPr lang="en-US" baseline="0" dirty="0" err="1" smtClean="0"/>
              <a:t>quyền</a:t>
            </a:r>
            <a:r>
              <a:rPr lang="en-US" baseline="0" dirty="0" smtClean="0"/>
              <a:t> </a:t>
            </a:r>
            <a:r>
              <a:rPr lang="en-US" baseline="0" dirty="0" err="1" smtClean="0"/>
              <a:t>lực</a:t>
            </a:r>
            <a:r>
              <a:rPr lang="en-US" baseline="0" dirty="0" smtClean="0"/>
              <a:t> </a:t>
            </a:r>
            <a:r>
              <a:rPr lang="en-US" baseline="0" dirty="0" err="1" smtClean="0"/>
              <a:t>trung</a:t>
            </a:r>
            <a:r>
              <a:rPr lang="en-US" baseline="0" dirty="0" smtClean="0"/>
              <a:t> </a:t>
            </a:r>
            <a:r>
              <a:rPr lang="en-US" baseline="0" dirty="0" err="1" smtClean="0"/>
              <a:t>tâm</a:t>
            </a:r>
            <a:endParaRPr lang="en-US" baseline="0" dirty="0" smtClean="0"/>
          </a:p>
          <a:p>
            <a:r>
              <a:rPr lang="en-US" baseline="0" dirty="0" smtClean="0"/>
              <a:t>Role: </a:t>
            </a:r>
            <a:r>
              <a:rPr lang="en-US" baseline="0" dirty="0" err="1" smtClean="0"/>
              <a:t>Tổ</a:t>
            </a:r>
            <a:r>
              <a:rPr lang="en-US" baseline="0" dirty="0" smtClean="0"/>
              <a:t> </a:t>
            </a:r>
            <a:r>
              <a:rPr lang="en-US" baseline="0" dirty="0" err="1" smtClean="0"/>
              <a:t>chức</a:t>
            </a:r>
            <a:r>
              <a:rPr lang="en-US" baseline="0" dirty="0" smtClean="0"/>
              <a:t> </a:t>
            </a:r>
            <a:r>
              <a:rPr lang="en-US" baseline="0" dirty="0" err="1" smtClean="0"/>
              <a:t>có</a:t>
            </a:r>
            <a:r>
              <a:rPr lang="en-US" baseline="0" dirty="0" smtClean="0"/>
              <a:t> </a:t>
            </a:r>
            <a:r>
              <a:rPr lang="en-US" baseline="0" dirty="0" err="1" smtClean="0"/>
              <a:t>tính</a:t>
            </a:r>
            <a:r>
              <a:rPr lang="en-US" baseline="0" dirty="0" smtClean="0"/>
              <a:t> </a:t>
            </a:r>
            <a:r>
              <a:rPr lang="en-US" baseline="0" dirty="0" err="1" smtClean="0"/>
              <a:t>quan</a:t>
            </a:r>
            <a:r>
              <a:rPr lang="en-US" baseline="0" dirty="0" smtClean="0"/>
              <a:t> </a:t>
            </a:r>
            <a:r>
              <a:rPr lang="en-US" baseline="0" dirty="0" err="1" smtClean="0"/>
              <a:t>liêu</a:t>
            </a:r>
            <a:r>
              <a:rPr lang="en-US" baseline="0" dirty="0" smtClean="0"/>
              <a:t> </a:t>
            </a:r>
            <a:r>
              <a:rPr lang="en-US" baseline="0" dirty="0" err="1" smtClean="0"/>
              <a:t>và</a:t>
            </a:r>
            <a:r>
              <a:rPr lang="en-US" baseline="0" dirty="0" smtClean="0"/>
              <a:t> </a:t>
            </a:r>
            <a:r>
              <a:rPr lang="en-US" baseline="0" dirty="0" err="1" smtClean="0"/>
              <a:t>có</a:t>
            </a:r>
            <a:r>
              <a:rPr lang="en-US" baseline="0" dirty="0" smtClean="0"/>
              <a:t> </a:t>
            </a:r>
            <a:r>
              <a:rPr lang="en-US" baseline="0" dirty="0" err="1" smtClean="0"/>
              <a:t>tính</a:t>
            </a:r>
            <a:r>
              <a:rPr lang="en-US" baseline="0" dirty="0" smtClean="0"/>
              <a:t> </a:t>
            </a:r>
            <a:r>
              <a:rPr lang="en-US" baseline="0" dirty="0" err="1" smtClean="0"/>
              <a:t>phân</a:t>
            </a:r>
            <a:r>
              <a:rPr lang="en-US" baseline="0" dirty="0" smtClean="0"/>
              <a:t> </a:t>
            </a:r>
            <a:r>
              <a:rPr lang="en-US" baseline="0" dirty="0" err="1" smtClean="0"/>
              <a:t>cấp</a:t>
            </a:r>
            <a:endParaRPr lang="en-US" baseline="0" dirty="0" smtClean="0"/>
          </a:p>
          <a:p>
            <a:r>
              <a:rPr lang="en-US" baseline="0" dirty="0" smtClean="0"/>
              <a:t>Task: </a:t>
            </a:r>
            <a:r>
              <a:rPr lang="en-US" baseline="0" dirty="0" err="1" smtClean="0"/>
              <a:t>Tổ</a:t>
            </a:r>
            <a:r>
              <a:rPr lang="en-US" baseline="0" dirty="0" smtClean="0"/>
              <a:t> </a:t>
            </a:r>
            <a:r>
              <a:rPr lang="en-US" baseline="0" dirty="0" err="1" smtClean="0"/>
              <a:t>chức</a:t>
            </a:r>
            <a:r>
              <a:rPr lang="en-US" baseline="0" dirty="0" smtClean="0"/>
              <a:t> </a:t>
            </a:r>
            <a:r>
              <a:rPr lang="en-US" baseline="0" dirty="0" err="1" smtClean="0"/>
              <a:t>nhấn</a:t>
            </a:r>
            <a:r>
              <a:rPr lang="en-US" baseline="0" dirty="0" smtClean="0"/>
              <a:t> </a:t>
            </a:r>
            <a:r>
              <a:rPr lang="en-US" baseline="0" dirty="0" err="1" smtClean="0"/>
              <a:t>mạnh</a:t>
            </a:r>
            <a:r>
              <a:rPr lang="en-US" baseline="0" dirty="0" smtClean="0"/>
              <a:t> </a:t>
            </a:r>
            <a:r>
              <a:rPr lang="en-US" baseline="0" dirty="0" err="1" smtClean="0"/>
              <a:t>sự</a:t>
            </a:r>
            <a:r>
              <a:rPr lang="en-US" baseline="0" dirty="0" smtClean="0"/>
              <a:t> </a:t>
            </a:r>
            <a:r>
              <a:rPr lang="en-US" baseline="0" dirty="0" err="1" smtClean="0"/>
              <a:t>làm</a:t>
            </a:r>
            <a:r>
              <a:rPr lang="en-US" baseline="0" dirty="0" smtClean="0"/>
              <a:t> </a:t>
            </a:r>
            <a:r>
              <a:rPr lang="en-US" baseline="0" dirty="0" err="1" smtClean="0"/>
              <a:t>việc</a:t>
            </a:r>
            <a:r>
              <a:rPr lang="en-US" baseline="0" dirty="0" smtClean="0"/>
              <a:t> </a:t>
            </a:r>
            <a:r>
              <a:rPr lang="en-US" baseline="0" dirty="0" err="1" smtClean="0"/>
              <a:t>theo</a:t>
            </a:r>
            <a:r>
              <a:rPr lang="en-US" baseline="0" dirty="0" smtClean="0"/>
              <a:t> </a:t>
            </a:r>
            <a:r>
              <a:rPr lang="en-US" baseline="0" dirty="0" err="1" smtClean="0"/>
              <a:t>nhóm</a:t>
            </a:r>
            <a:r>
              <a:rPr lang="en-US" baseline="0" dirty="0" smtClean="0"/>
              <a:t> </a:t>
            </a:r>
            <a:r>
              <a:rPr lang="en-US" baseline="0" dirty="0" err="1" smtClean="0"/>
              <a:t>và</a:t>
            </a:r>
            <a:r>
              <a:rPr lang="en-US" baseline="0" dirty="0" smtClean="0"/>
              <a:t> cam </a:t>
            </a:r>
            <a:r>
              <a:rPr lang="en-US" baseline="0" dirty="0" err="1" smtClean="0"/>
              <a:t>kết</a:t>
            </a:r>
            <a:endParaRPr lang="en-US" baseline="0" dirty="0" smtClean="0"/>
          </a:p>
          <a:p>
            <a:r>
              <a:rPr lang="en-US" baseline="0" dirty="0" smtClean="0"/>
              <a:t>Person: </a:t>
            </a:r>
            <a:r>
              <a:rPr lang="en-US" baseline="0" dirty="0" err="1" smtClean="0"/>
              <a:t>Tổ</a:t>
            </a:r>
            <a:r>
              <a:rPr lang="en-US" baseline="0" dirty="0" smtClean="0"/>
              <a:t> </a:t>
            </a:r>
            <a:r>
              <a:rPr lang="en-US" baseline="0" dirty="0" err="1" smtClean="0"/>
              <a:t>chức</a:t>
            </a:r>
            <a:r>
              <a:rPr lang="en-US" baseline="0" dirty="0" smtClean="0"/>
              <a:t> </a:t>
            </a:r>
            <a:r>
              <a:rPr lang="en-US" baseline="0" dirty="0" err="1" smtClean="0"/>
              <a:t>đặt</a:t>
            </a:r>
            <a:r>
              <a:rPr lang="en-US" baseline="0" dirty="0" smtClean="0"/>
              <a:t> </a:t>
            </a:r>
            <a:r>
              <a:rPr lang="en-US" baseline="0" dirty="0" err="1" smtClean="0"/>
              <a:t>trọng</a:t>
            </a:r>
            <a:r>
              <a:rPr lang="en-US" baseline="0" dirty="0" smtClean="0"/>
              <a:t> </a:t>
            </a:r>
            <a:r>
              <a:rPr lang="en-US" baseline="0" dirty="0" err="1" smtClean="0"/>
              <a:t>tâm</a:t>
            </a:r>
            <a:r>
              <a:rPr lang="en-US" baseline="0" dirty="0" smtClean="0"/>
              <a:t> </a:t>
            </a:r>
            <a:r>
              <a:rPr lang="en-US" baseline="0" dirty="0" err="1" smtClean="0"/>
              <a:t>vào</a:t>
            </a:r>
            <a:r>
              <a:rPr lang="en-US" baseline="0" dirty="0" smtClean="0"/>
              <a:t> </a:t>
            </a:r>
            <a:r>
              <a:rPr lang="en-US" baseline="0" dirty="0" err="1" smtClean="0"/>
              <a:t>cá</a:t>
            </a:r>
            <a:r>
              <a:rPr lang="en-US" baseline="0" dirty="0" smtClean="0"/>
              <a:t> </a:t>
            </a:r>
            <a:r>
              <a:rPr lang="en-US" baseline="0" dirty="0" err="1" smtClean="0"/>
              <a:t>nhân</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075E2A83-CFAF-43E4-A6FC-41E329958A95}" type="slidenum">
              <a:rPr lang="en-US" smtClean="0"/>
              <a:t>7</a:t>
            </a:fld>
            <a:endParaRPr lang="en-US"/>
          </a:p>
        </p:txBody>
      </p:sp>
    </p:spTree>
    <p:extLst>
      <p:ext uri="{BB962C8B-B14F-4D97-AF65-F5344CB8AC3E}">
        <p14:creationId xmlns:p14="http://schemas.microsoft.com/office/powerpoint/2010/main" val="13516179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Giá</a:t>
            </a:r>
            <a:r>
              <a:rPr lang="en-US" baseline="0" dirty="0" smtClean="0"/>
              <a:t> </a:t>
            </a:r>
            <a:r>
              <a:rPr lang="en-US" baseline="0" dirty="0" err="1" smtClean="0"/>
              <a:t>trị</a:t>
            </a:r>
            <a:r>
              <a:rPr lang="en-US" baseline="0" dirty="0" smtClean="0"/>
              <a:t> </a:t>
            </a:r>
            <a:r>
              <a:rPr lang="en-US" baseline="0" dirty="0" err="1" smtClean="0"/>
              <a:t>cộng</a:t>
            </a:r>
            <a:r>
              <a:rPr lang="en-US" baseline="0" dirty="0" smtClean="0"/>
              <a:t> </a:t>
            </a:r>
            <a:r>
              <a:rPr lang="en-US" baseline="0" dirty="0" err="1" smtClean="0"/>
              <a:t>hưởng</a:t>
            </a:r>
            <a:r>
              <a:rPr lang="en-US" baseline="0" dirty="0" smtClean="0"/>
              <a:t>: </a:t>
            </a:r>
            <a:r>
              <a:rPr lang="vi-VN" sz="1200" b="0" i="0" kern="1200" dirty="0" smtClean="0">
                <a:solidFill>
                  <a:schemeClr val="tx1"/>
                </a:solidFill>
                <a:effectLst/>
                <a:latin typeface="+mn-lt"/>
                <a:ea typeface="+mn-ea"/>
                <a:cs typeface="+mn-cs"/>
              </a:rPr>
              <a:t>Cộng hưởng được Sirower định nghĩa là “sự tăng lên khả năng cạnh tranh và dẫn đến dòng tiền (cash flows) vượt quá những gì hai doanh nghiệp tạo ra một cách độc lập”</a:t>
            </a:r>
            <a:r>
              <a:rPr lang="vi-VN" sz="1200" b="0" i="0" u="none" strike="noStrike" kern="1200" dirty="0" smtClean="0">
                <a:solidFill>
                  <a:schemeClr val="tx1"/>
                </a:solidFill>
                <a:effectLst/>
                <a:latin typeface="+mn-lt"/>
                <a:ea typeface="+mn-ea"/>
                <a:cs typeface="+mn-cs"/>
                <a:hlinkClick r:id="rId3"/>
              </a:rPr>
              <a:t>[ii]</a:t>
            </a:r>
            <a:r>
              <a:rPr lang="vi-VN" sz="1200" b="0" i="0" kern="1200" dirty="0" smtClean="0">
                <a:solidFill>
                  <a:schemeClr val="tx1"/>
                </a:solidFill>
                <a:effectLst/>
                <a:latin typeface="+mn-lt"/>
                <a:ea typeface="+mn-ea"/>
                <a:cs typeface="+mn-cs"/>
              </a:rPr>
              <a:t>. Sau đó, định nghĩa về cộng hưởng cũng được bổ sung – cộng hưởng là một dạng quy trình tại giá trị chung mà qua đó lợi thế cạnh tranh được tăng lên</a:t>
            </a:r>
            <a:r>
              <a:rPr lang="vi-VN" sz="1200" b="0" i="0" u="none" strike="noStrike" kern="1200" dirty="0" smtClean="0">
                <a:solidFill>
                  <a:schemeClr val="tx1"/>
                </a:solidFill>
                <a:effectLst/>
                <a:latin typeface="+mn-lt"/>
                <a:ea typeface="+mn-ea"/>
                <a:cs typeface="+mn-cs"/>
                <a:hlinkClick r:id="rId4"/>
              </a:rPr>
              <a:t>[iii]</a:t>
            </a:r>
            <a:r>
              <a:rPr lang="vi-VN" sz="1200" b="0" i="0" kern="1200" dirty="0" smtClean="0">
                <a:solidFill>
                  <a:schemeClr val="tx1"/>
                </a:solidFill>
                <a:effectLst/>
                <a:latin typeface="+mn-lt"/>
                <a:ea typeface="+mn-ea"/>
                <a:cs typeface="+mn-cs"/>
              </a:rPr>
              <a:t>,</a:t>
            </a:r>
            <a:r>
              <a:rPr lang="vi-VN" sz="1200" b="0" i="0" u="none" strike="noStrike" kern="1200" dirty="0" smtClean="0">
                <a:solidFill>
                  <a:schemeClr val="tx1"/>
                </a:solidFill>
                <a:effectLst/>
                <a:latin typeface="+mn-lt"/>
                <a:ea typeface="+mn-ea"/>
                <a:cs typeface="+mn-cs"/>
                <a:hlinkClick r:id="rId5"/>
              </a:rPr>
              <a:t>[iv]</a:t>
            </a:r>
            <a:r>
              <a:rPr lang="vi-VN" sz="1200" b="0" i="0" kern="1200" dirty="0" smtClean="0">
                <a:solidFill>
                  <a:schemeClr val="tx1"/>
                </a:solidFill>
                <a:effectLst/>
                <a:latin typeface="+mn-lt"/>
                <a:ea typeface="+mn-ea"/>
                <a:cs typeface="+mn-cs"/>
              </a:rPr>
              <a:t>,</a:t>
            </a:r>
            <a:r>
              <a:rPr lang="vi-VN" sz="1200" b="0" i="0" u="none" strike="noStrike" kern="1200" dirty="0" smtClean="0">
                <a:solidFill>
                  <a:schemeClr val="tx1"/>
                </a:solidFill>
                <a:effectLst/>
                <a:latin typeface="+mn-lt"/>
                <a:ea typeface="+mn-ea"/>
                <a:cs typeface="+mn-cs"/>
                <a:hlinkClick r:id="rId6"/>
              </a:rPr>
              <a:t>[v]</a:t>
            </a:r>
            <a:r>
              <a:rPr lang="vi-VN" sz="1200" b="0" i="0" kern="1200" dirty="0" smtClean="0">
                <a:solidFill>
                  <a:schemeClr val="tx1"/>
                </a:solidFill>
                <a:effectLst/>
                <a:latin typeface="+mn-lt"/>
                <a:ea typeface="+mn-ea"/>
                <a:cs typeface="+mn-cs"/>
              </a:rPr>
              <a:t> – “Cộng hưởng xảy ra khi năng lực được chuyển giao giữa các doanh nghiệp M&amp;A cải thiện vị trí cạnh tranh của doanh nghiệp hợp nhất và sau đó là kết quả hoạt động của doanh nghiệp hợp nhất đó”.</a:t>
            </a:r>
            <a:r>
              <a:rPr lang="vi-VN" sz="1200" b="0" i="0" u="none" strike="noStrike" kern="1200" dirty="0" smtClean="0">
                <a:solidFill>
                  <a:schemeClr val="tx1"/>
                </a:solidFill>
                <a:effectLst/>
                <a:latin typeface="+mn-lt"/>
                <a:ea typeface="+mn-ea"/>
                <a:cs typeface="+mn-cs"/>
                <a:hlinkClick r:id="rId7"/>
              </a:rPr>
              <a:t>[vi]</a:t>
            </a:r>
            <a:endParaRPr lang="en-US" dirty="0"/>
          </a:p>
        </p:txBody>
      </p:sp>
      <p:sp>
        <p:nvSpPr>
          <p:cNvPr id="4" name="Slide Number Placeholder 3"/>
          <p:cNvSpPr>
            <a:spLocks noGrp="1"/>
          </p:cNvSpPr>
          <p:nvPr>
            <p:ph type="sldNum" sz="quarter" idx="10"/>
          </p:nvPr>
        </p:nvSpPr>
        <p:spPr/>
        <p:txBody>
          <a:bodyPr/>
          <a:lstStyle/>
          <a:p>
            <a:fld id="{075E2A83-CFAF-43E4-A6FC-41E329958A95}" type="slidenum">
              <a:rPr lang="en-US" smtClean="0"/>
              <a:t>8</a:t>
            </a:fld>
            <a:endParaRPr lang="en-US"/>
          </a:p>
        </p:txBody>
      </p:sp>
    </p:spTree>
    <p:extLst>
      <p:ext uri="{BB962C8B-B14F-4D97-AF65-F5344CB8AC3E}">
        <p14:creationId xmlns:p14="http://schemas.microsoft.com/office/powerpoint/2010/main" val="6062817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Interruption: </a:t>
            </a:r>
            <a:r>
              <a:rPr lang="en-US" dirty="0" err="1" smtClean="0"/>
              <a:t>gián</a:t>
            </a:r>
            <a:r>
              <a:rPr lang="en-US" baseline="0" dirty="0" smtClean="0"/>
              <a:t> </a:t>
            </a:r>
            <a:r>
              <a:rPr lang="en-US" baseline="0" dirty="0" err="1" smtClean="0"/>
              <a:t>đoạn</a:t>
            </a:r>
            <a:endParaRPr lang="en-US" baseline="0" dirty="0" smtClean="0"/>
          </a:p>
          <a:p>
            <a:r>
              <a:rPr lang="vi-VN" sz="1200" b="0" i="0" kern="1200" dirty="0" smtClean="0">
                <a:solidFill>
                  <a:schemeClr val="tx1"/>
                </a:solidFill>
                <a:effectLst/>
                <a:latin typeface="+mn-lt"/>
                <a:ea typeface="+mn-ea"/>
                <a:cs typeface="+mn-cs"/>
              </a:rPr>
              <a:t>Giá trị cộng hưởng sẽ được tạo ra thông qua việc thay thế ban quản trị cũ bằng một ban quản trị tốt hơn, việc đạt được lợi thế nhờ quy mô, việc nâng cao các kỹ thuật sản xuất, sự kết hợp nguồn lực và tài sản, việc tăng quyền năng thị trường và các cơ chế tạo ra giá trị khác.</a:t>
            </a:r>
            <a:endParaRPr lang="en-US" dirty="0"/>
          </a:p>
        </p:txBody>
      </p:sp>
      <p:sp>
        <p:nvSpPr>
          <p:cNvPr id="4" name="Slide Number Placeholder 3"/>
          <p:cNvSpPr>
            <a:spLocks noGrp="1"/>
          </p:cNvSpPr>
          <p:nvPr>
            <p:ph type="sldNum" sz="quarter" idx="10"/>
          </p:nvPr>
        </p:nvSpPr>
        <p:spPr/>
        <p:txBody>
          <a:bodyPr/>
          <a:lstStyle/>
          <a:p>
            <a:fld id="{075E2A83-CFAF-43E4-A6FC-41E329958A95}" type="slidenum">
              <a:rPr lang="en-US" smtClean="0"/>
              <a:t>9</a:t>
            </a:fld>
            <a:endParaRPr lang="en-US"/>
          </a:p>
        </p:txBody>
      </p:sp>
    </p:spTree>
    <p:extLst>
      <p:ext uri="{BB962C8B-B14F-4D97-AF65-F5344CB8AC3E}">
        <p14:creationId xmlns:p14="http://schemas.microsoft.com/office/powerpoint/2010/main" val="30995009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075E2A83-CFAF-43E4-A6FC-41E329958A95}" type="slidenum">
              <a:rPr lang="en-US" smtClean="0"/>
              <a:t>10</a:t>
            </a:fld>
            <a:endParaRPr lang="en-US"/>
          </a:p>
        </p:txBody>
      </p:sp>
    </p:spTree>
    <p:extLst>
      <p:ext uri="{BB962C8B-B14F-4D97-AF65-F5344CB8AC3E}">
        <p14:creationId xmlns:p14="http://schemas.microsoft.com/office/powerpoint/2010/main" val="19399500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Positive: </a:t>
            </a:r>
            <a:r>
              <a:rPr lang="vi-VN" sz="1200" b="0" i="0" kern="1200" dirty="0" smtClean="0">
                <a:solidFill>
                  <a:schemeClr val="tx1"/>
                </a:solidFill>
                <a:effectLst/>
                <a:latin typeface="+mn-lt"/>
                <a:ea typeface="+mn-ea"/>
                <a:cs typeface="+mn-cs"/>
              </a:rPr>
              <a:t> lợi ích mà doanh nghiệp đi mua đạt được như việc bổ sung thêm những sản phẩm mới vào danh mục sản phẩm hàng hóa của mình, việc cải thiện doanh thu, khả năng tăng cường tiếp thị và phân phối, cải tiến hiệu quả sản xuất và hiệu quả chi phí trong quá trình hợp nhất…</a:t>
            </a:r>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Negative:</a:t>
            </a:r>
            <a:r>
              <a:rPr lang="en-US" sz="1200" b="0" i="0" kern="1200" baseline="0" dirty="0" smtClean="0">
                <a:solidFill>
                  <a:schemeClr val="tx1"/>
                </a:solidFill>
                <a:effectLst/>
                <a:latin typeface="+mn-lt"/>
                <a:ea typeface="+mn-ea"/>
                <a:cs typeface="+mn-cs"/>
              </a:rPr>
              <a:t> </a:t>
            </a:r>
            <a:r>
              <a:rPr lang="vi-VN" sz="1200" b="0" i="0" kern="1200" dirty="0" smtClean="0">
                <a:solidFill>
                  <a:schemeClr val="tx1"/>
                </a:solidFill>
                <a:effectLst/>
                <a:latin typeface="+mn-lt"/>
                <a:ea typeface="+mn-ea"/>
                <a:cs typeface="+mn-cs"/>
              </a:rPr>
              <a:t>Hai hãng bảo hiểm này phục vụ những thị trường khác nhau. Unum có thế mạnh về thị trường nhóm, còn Provident lại có tiếng với những khách hàng cá nhân. Việc cộng hưởng, được hai hãng cho rằng, sẽ mang lại lợi ích từ việc bán chéo sản phẩm, mở rộng và đa dạng thị trường. Tuy nhiên, mọi chuyện không đơn giản và việc cộng hưởng giữa hai hãng này dẫn đến rất nhiều kiện cáo, tố tụng làm ảnh hưởng đến danh tiếng của cả hai. </a:t>
            </a:r>
            <a:endParaRPr lang="en-US" dirty="0"/>
          </a:p>
        </p:txBody>
      </p:sp>
      <p:sp>
        <p:nvSpPr>
          <p:cNvPr id="4" name="Slide Number Placeholder 3"/>
          <p:cNvSpPr>
            <a:spLocks noGrp="1"/>
          </p:cNvSpPr>
          <p:nvPr>
            <p:ph type="sldNum" sz="quarter" idx="10"/>
          </p:nvPr>
        </p:nvSpPr>
        <p:spPr/>
        <p:txBody>
          <a:bodyPr/>
          <a:lstStyle/>
          <a:p>
            <a:fld id="{075E2A83-CFAF-43E4-A6FC-41E329958A95}" type="slidenum">
              <a:rPr lang="en-US" smtClean="0"/>
              <a:t>11</a:t>
            </a:fld>
            <a:endParaRPr lang="en-US"/>
          </a:p>
        </p:txBody>
      </p:sp>
    </p:spTree>
    <p:extLst>
      <p:ext uri="{BB962C8B-B14F-4D97-AF65-F5344CB8AC3E}">
        <p14:creationId xmlns:p14="http://schemas.microsoft.com/office/powerpoint/2010/main" val="42164251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0" kern="1200" dirty="0" smtClean="0">
                <a:solidFill>
                  <a:schemeClr val="tx1"/>
                </a:solidFill>
                <a:effectLst/>
                <a:latin typeface="+mn-lt"/>
                <a:ea typeface="+mn-ea"/>
                <a:cs typeface="+mn-cs"/>
              </a:rPr>
              <a:t>the possibility of Global One achieving a 20 per cent share of the European</a:t>
            </a:r>
            <a:br>
              <a:rPr lang="en-US" sz="1200" i="0" kern="1200" dirty="0" smtClean="0">
                <a:solidFill>
                  <a:schemeClr val="tx1"/>
                </a:solidFill>
                <a:effectLst/>
                <a:latin typeface="+mn-lt"/>
                <a:ea typeface="+mn-ea"/>
                <a:cs typeface="+mn-cs"/>
              </a:rPr>
            </a:br>
            <a:r>
              <a:rPr lang="en-US" sz="1200" i="0" kern="1200" dirty="0" smtClean="0">
                <a:solidFill>
                  <a:schemeClr val="tx1"/>
                </a:solidFill>
                <a:effectLst/>
                <a:latin typeface="+mn-lt"/>
                <a:ea typeface="+mn-ea"/>
                <a:cs typeface="+mn-cs"/>
              </a:rPr>
              <a:t>Internet-based communications and managed data network within two years</a:t>
            </a:r>
            <a:br>
              <a:rPr lang="en-US" sz="1200" i="0" kern="1200" dirty="0" smtClean="0">
                <a:solidFill>
                  <a:schemeClr val="tx1"/>
                </a:solidFill>
                <a:effectLst/>
                <a:latin typeface="+mn-lt"/>
                <a:ea typeface="+mn-ea"/>
                <a:cs typeface="+mn-cs"/>
              </a:rPr>
            </a:br>
            <a:r>
              <a:rPr lang="en-US" sz="1200" i="0" kern="1200" dirty="0" smtClean="0">
                <a:solidFill>
                  <a:schemeClr val="tx1"/>
                </a:solidFill>
                <a:effectLst/>
                <a:latin typeface="+mn-lt"/>
                <a:ea typeface="+mn-ea"/>
                <a:cs typeface="+mn-cs"/>
              </a:rPr>
              <a:t>of the deal;</a:t>
            </a:r>
            <a:br>
              <a:rPr lang="en-US" sz="1200" i="0" kern="1200" dirty="0" smtClean="0">
                <a:solidFill>
                  <a:schemeClr val="tx1"/>
                </a:solidFill>
                <a:effectLst/>
                <a:latin typeface="+mn-lt"/>
                <a:ea typeface="+mn-ea"/>
                <a:cs typeface="+mn-cs"/>
              </a:rPr>
            </a:br>
            <a:r>
              <a:rPr lang="en-US" sz="1200" i="1" kern="1200" dirty="0" smtClean="0">
                <a:solidFill>
                  <a:schemeClr val="tx1"/>
                </a:solidFill>
                <a:effectLst/>
                <a:latin typeface="+mn-lt"/>
                <a:ea typeface="+mn-ea"/>
                <a:cs typeface="+mn-cs"/>
              </a:rPr>
              <a:t>• </a:t>
            </a:r>
            <a:r>
              <a:rPr lang="en-US" sz="1200" i="0" kern="1200" dirty="0" smtClean="0">
                <a:solidFill>
                  <a:schemeClr val="tx1"/>
                </a:solidFill>
                <a:effectLst/>
                <a:latin typeface="+mn-lt"/>
                <a:ea typeface="+mn-ea"/>
                <a:cs typeface="+mn-cs"/>
              </a:rPr>
              <a:t>allowing </a:t>
            </a:r>
            <a:r>
              <a:rPr lang="en-US" sz="1200" i="0" kern="1200" dirty="0" err="1" smtClean="0">
                <a:solidFill>
                  <a:schemeClr val="tx1"/>
                </a:solidFill>
                <a:effectLst/>
                <a:latin typeface="+mn-lt"/>
                <a:ea typeface="+mn-ea"/>
                <a:cs typeface="+mn-cs"/>
              </a:rPr>
              <a:t>Equant’s</a:t>
            </a:r>
            <a:r>
              <a:rPr lang="en-US" sz="1200" i="0" kern="1200" dirty="0" smtClean="0">
                <a:solidFill>
                  <a:schemeClr val="tx1"/>
                </a:solidFill>
                <a:effectLst/>
                <a:latin typeface="+mn-lt"/>
                <a:ea typeface="+mn-ea"/>
                <a:cs typeface="+mn-cs"/>
              </a:rPr>
              <a:t> largest shareholder, </a:t>
            </a:r>
            <a:r>
              <a:rPr lang="en-US" sz="1200" i="1" kern="1200" dirty="0" err="1" smtClean="0">
                <a:solidFill>
                  <a:schemeClr val="tx1"/>
                </a:solidFill>
                <a:effectLst/>
                <a:latin typeface="+mn-lt"/>
                <a:ea typeface="+mn-ea"/>
                <a:cs typeface="+mn-cs"/>
              </a:rPr>
              <a:t>Sita</a:t>
            </a:r>
            <a:r>
              <a:rPr lang="en-US" sz="1200" i="0" kern="1200" dirty="0" smtClean="0">
                <a:solidFill>
                  <a:schemeClr val="tx1"/>
                </a:solidFill>
                <a:effectLst/>
                <a:latin typeface="+mn-lt"/>
                <a:ea typeface="+mn-ea"/>
                <a:cs typeface="+mn-cs"/>
              </a:rPr>
              <a:t>, to sell its stake in </a:t>
            </a:r>
            <a:r>
              <a:rPr lang="en-US" sz="1200" i="0" kern="1200" dirty="0" err="1" smtClean="0">
                <a:solidFill>
                  <a:schemeClr val="tx1"/>
                </a:solidFill>
                <a:effectLst/>
                <a:latin typeface="+mn-lt"/>
                <a:ea typeface="+mn-ea"/>
                <a:cs typeface="+mn-cs"/>
              </a:rPr>
              <a:t>Equant</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Sita</a:t>
            </a:r>
            <a:r>
              <a:rPr lang="en-US" sz="1200" i="0" kern="1200" dirty="0" smtClean="0">
                <a:solidFill>
                  <a:schemeClr val="tx1"/>
                </a:solidFill>
                <a:effectLst/>
                <a:latin typeface="+mn-lt"/>
                <a:ea typeface="+mn-ea"/>
                <a:cs typeface="+mn-cs"/>
              </a:rPr>
              <a:t/>
            </a:r>
            <a:br>
              <a:rPr lang="en-US" sz="1200" i="0" kern="1200" dirty="0" smtClean="0">
                <a:solidFill>
                  <a:schemeClr val="tx1"/>
                </a:solidFill>
                <a:effectLst/>
                <a:latin typeface="+mn-lt"/>
                <a:ea typeface="+mn-ea"/>
                <a:cs typeface="+mn-cs"/>
              </a:rPr>
            </a:br>
            <a:r>
              <a:rPr lang="en-US" sz="1200" i="0" kern="1200" dirty="0" smtClean="0">
                <a:solidFill>
                  <a:schemeClr val="tx1"/>
                </a:solidFill>
                <a:effectLst/>
                <a:latin typeface="+mn-lt"/>
                <a:ea typeface="+mn-ea"/>
                <a:cs typeface="+mn-cs"/>
              </a:rPr>
              <a:t>had been aiming to do this for several years. </a:t>
            </a:r>
            <a:r>
              <a:rPr lang="en-US" sz="1200" i="0" kern="1200" dirty="0" err="1" smtClean="0">
                <a:solidFill>
                  <a:schemeClr val="tx1"/>
                </a:solidFill>
                <a:effectLst/>
                <a:latin typeface="+mn-lt"/>
                <a:ea typeface="+mn-ea"/>
                <a:cs typeface="+mn-cs"/>
              </a:rPr>
              <a:t>Sita</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specialised</a:t>
            </a:r>
            <a:r>
              <a:rPr lang="en-US" sz="1200" i="0" kern="1200" dirty="0" smtClean="0">
                <a:solidFill>
                  <a:schemeClr val="tx1"/>
                </a:solidFill>
                <a:effectLst/>
                <a:latin typeface="+mn-lt"/>
                <a:ea typeface="+mn-ea"/>
                <a:cs typeface="+mn-cs"/>
              </a:rPr>
              <a:t> in providing</a:t>
            </a:r>
            <a:br>
              <a:rPr lang="en-US" sz="1200" i="0" kern="1200" dirty="0" smtClean="0">
                <a:solidFill>
                  <a:schemeClr val="tx1"/>
                </a:solidFill>
                <a:effectLst/>
                <a:latin typeface="+mn-lt"/>
                <a:ea typeface="+mn-ea"/>
                <a:cs typeface="+mn-cs"/>
              </a:rPr>
            </a:br>
            <a:r>
              <a:rPr lang="en-US" sz="1200" i="0" kern="1200" dirty="0" smtClean="0">
                <a:solidFill>
                  <a:schemeClr val="tx1"/>
                </a:solidFill>
                <a:effectLst/>
                <a:latin typeface="+mn-lt"/>
                <a:ea typeface="+mn-ea"/>
                <a:cs typeface="+mn-cs"/>
              </a:rPr>
              <a:t>telecommunications and information management systems to airline companies;</a:t>
            </a:r>
            <a:br>
              <a:rPr lang="en-US" sz="1200" i="0" kern="1200" dirty="0" smtClean="0">
                <a:solidFill>
                  <a:schemeClr val="tx1"/>
                </a:solidFill>
                <a:effectLst/>
                <a:latin typeface="+mn-lt"/>
                <a:ea typeface="+mn-ea"/>
                <a:cs typeface="+mn-cs"/>
              </a:rPr>
            </a:br>
            <a:r>
              <a:rPr lang="en-US" sz="1200" i="1" kern="1200" dirty="0" smtClean="0">
                <a:solidFill>
                  <a:schemeClr val="tx1"/>
                </a:solidFill>
                <a:effectLst/>
                <a:latin typeface="+mn-lt"/>
                <a:ea typeface="+mn-ea"/>
                <a:cs typeface="+mn-cs"/>
              </a:rPr>
              <a:t>• </a:t>
            </a:r>
            <a:r>
              <a:rPr lang="en-US" sz="1200" i="0" kern="1200" dirty="0" smtClean="0">
                <a:solidFill>
                  <a:schemeClr val="tx1"/>
                </a:solidFill>
                <a:effectLst/>
                <a:latin typeface="+mn-lt"/>
                <a:ea typeface="+mn-ea"/>
                <a:cs typeface="+mn-cs"/>
              </a:rPr>
              <a:t>the generation of substantial revenue synergies, including a saving in annual</a:t>
            </a:r>
            <a:br>
              <a:rPr lang="en-US" sz="1200" i="0" kern="1200" dirty="0" smtClean="0">
                <a:solidFill>
                  <a:schemeClr val="tx1"/>
                </a:solidFill>
                <a:effectLst/>
                <a:latin typeface="+mn-lt"/>
                <a:ea typeface="+mn-ea"/>
                <a:cs typeface="+mn-cs"/>
              </a:rPr>
            </a:br>
            <a:r>
              <a:rPr lang="en-US" sz="1200" i="0" kern="1200" dirty="0" smtClean="0">
                <a:solidFill>
                  <a:schemeClr val="tx1"/>
                </a:solidFill>
                <a:effectLst/>
                <a:latin typeface="+mn-lt"/>
                <a:ea typeface="+mn-ea"/>
                <a:cs typeface="+mn-cs"/>
              </a:rPr>
              <a:t>operating costs of over $300 million within three years of the deal;</a:t>
            </a:r>
            <a:br>
              <a:rPr lang="en-US" sz="1200" i="0" kern="1200" dirty="0" smtClean="0">
                <a:solidFill>
                  <a:schemeClr val="tx1"/>
                </a:solidFill>
                <a:effectLst/>
                <a:latin typeface="+mn-lt"/>
                <a:ea typeface="+mn-ea"/>
                <a:cs typeface="+mn-cs"/>
              </a:rPr>
            </a:br>
            <a:r>
              <a:rPr lang="en-US" sz="1200" i="1" kern="1200" dirty="0" smtClean="0">
                <a:solidFill>
                  <a:schemeClr val="tx1"/>
                </a:solidFill>
                <a:effectLst/>
                <a:latin typeface="+mn-lt"/>
                <a:ea typeface="+mn-ea"/>
                <a:cs typeface="+mn-cs"/>
              </a:rPr>
              <a:t>• </a:t>
            </a:r>
            <a:r>
              <a:rPr lang="en-US" sz="1200" i="0" kern="1200" dirty="0" smtClean="0">
                <a:solidFill>
                  <a:schemeClr val="tx1"/>
                </a:solidFill>
                <a:effectLst/>
                <a:latin typeface="+mn-lt"/>
                <a:ea typeface="+mn-ea"/>
                <a:cs typeface="+mn-cs"/>
              </a:rPr>
              <a:t>a reduction in duplicated capital expenditure (on equipment and research) by</a:t>
            </a:r>
            <a:br>
              <a:rPr lang="en-US" sz="1200" i="0" kern="1200" dirty="0" smtClean="0">
                <a:solidFill>
                  <a:schemeClr val="tx1"/>
                </a:solidFill>
                <a:effectLst/>
                <a:latin typeface="+mn-lt"/>
                <a:ea typeface="+mn-ea"/>
                <a:cs typeface="+mn-cs"/>
              </a:rPr>
            </a:br>
            <a:r>
              <a:rPr lang="en-US" sz="1200" i="0" kern="1200" dirty="0" smtClean="0">
                <a:solidFill>
                  <a:schemeClr val="tx1"/>
                </a:solidFill>
                <a:effectLst/>
                <a:latin typeface="+mn-lt"/>
                <a:ea typeface="+mn-ea"/>
                <a:cs typeface="+mn-cs"/>
              </a:rPr>
              <a:t>over $75 million per year;</a:t>
            </a:r>
            <a:br>
              <a:rPr lang="en-US" sz="1200" i="0" kern="1200" dirty="0" smtClean="0">
                <a:solidFill>
                  <a:schemeClr val="tx1"/>
                </a:solidFill>
                <a:effectLst/>
                <a:latin typeface="+mn-lt"/>
                <a:ea typeface="+mn-ea"/>
                <a:cs typeface="+mn-cs"/>
              </a:rPr>
            </a:br>
            <a:r>
              <a:rPr lang="en-US" sz="1200" i="1" kern="1200" dirty="0" smtClean="0">
                <a:solidFill>
                  <a:schemeClr val="tx1"/>
                </a:solidFill>
                <a:effectLst/>
                <a:latin typeface="+mn-lt"/>
                <a:ea typeface="+mn-ea"/>
                <a:cs typeface="+mn-cs"/>
              </a:rPr>
              <a:t>• </a:t>
            </a:r>
            <a:r>
              <a:rPr lang="en-US" sz="1200" i="0" kern="1200" dirty="0" smtClean="0">
                <a:solidFill>
                  <a:schemeClr val="tx1"/>
                </a:solidFill>
                <a:effectLst/>
                <a:latin typeface="+mn-lt"/>
                <a:ea typeface="+mn-ea"/>
                <a:cs typeface="+mn-cs"/>
              </a:rPr>
              <a:t>the real possibility of allowing the merged Global One/</a:t>
            </a:r>
            <a:r>
              <a:rPr lang="en-US" sz="1200" i="0" kern="1200" dirty="0" err="1" smtClean="0">
                <a:solidFill>
                  <a:schemeClr val="tx1"/>
                </a:solidFill>
                <a:effectLst/>
                <a:latin typeface="+mn-lt"/>
                <a:ea typeface="+mn-ea"/>
                <a:cs typeface="+mn-cs"/>
              </a:rPr>
              <a:t>Equant</a:t>
            </a:r>
            <a:r>
              <a:rPr lang="en-US" sz="1200" i="0" kern="1200" dirty="0" smtClean="0">
                <a:solidFill>
                  <a:schemeClr val="tx1"/>
                </a:solidFill>
                <a:effectLst/>
                <a:latin typeface="+mn-lt"/>
                <a:ea typeface="+mn-ea"/>
                <a:cs typeface="+mn-cs"/>
              </a:rPr>
              <a:t> </a:t>
            </a:r>
            <a:r>
              <a:rPr lang="en-US" sz="1200" i="0" kern="1200" dirty="0" err="1" smtClean="0">
                <a:solidFill>
                  <a:schemeClr val="tx1"/>
                </a:solidFill>
                <a:effectLst/>
                <a:latin typeface="+mn-lt"/>
                <a:ea typeface="+mn-ea"/>
                <a:cs typeface="+mn-cs"/>
              </a:rPr>
              <a:t>organisation</a:t>
            </a:r>
            <a:r>
              <a:rPr lang="en-US" sz="1200" i="0" kern="1200" dirty="0" smtClean="0">
                <a:solidFill>
                  <a:schemeClr val="tx1"/>
                </a:solidFill>
                <a:effectLst/>
                <a:latin typeface="+mn-lt"/>
                <a:ea typeface="+mn-ea"/>
                <a:cs typeface="+mn-cs"/>
              </a:rPr>
              <a:t> to</a:t>
            </a:r>
            <a:br>
              <a:rPr lang="en-US" sz="1200" i="0" kern="1200" dirty="0" smtClean="0">
                <a:solidFill>
                  <a:schemeClr val="tx1"/>
                </a:solidFill>
                <a:effectLst/>
                <a:latin typeface="+mn-lt"/>
                <a:ea typeface="+mn-ea"/>
                <a:cs typeface="+mn-cs"/>
              </a:rPr>
            </a:br>
            <a:r>
              <a:rPr lang="en-US" sz="1200" i="0" kern="1200" dirty="0" smtClean="0">
                <a:solidFill>
                  <a:schemeClr val="tx1"/>
                </a:solidFill>
                <a:effectLst/>
                <a:latin typeface="+mn-lt"/>
                <a:ea typeface="+mn-ea"/>
                <a:cs typeface="+mn-cs"/>
              </a:rPr>
              <a:t>make an operating profit within one year of the deal.</a:t>
            </a:r>
            <a:br>
              <a:rPr lang="en-US" sz="1200" i="0" kern="1200" dirty="0" smtClean="0">
                <a:solidFill>
                  <a:schemeClr val="tx1"/>
                </a:solidFill>
                <a:effectLst/>
                <a:latin typeface="+mn-lt"/>
                <a:ea typeface="+mn-ea"/>
                <a:cs typeface="+mn-cs"/>
              </a:rPr>
            </a:br>
            <a:r>
              <a:rPr lang="en-US" sz="1200" i="0" kern="1200" dirty="0" smtClean="0">
                <a:solidFill>
                  <a:schemeClr val="tx1"/>
                </a:solidFill>
                <a:effectLst/>
                <a:latin typeface="+mn-lt"/>
                <a:ea typeface="+mn-ea"/>
                <a:cs typeface="+mn-cs"/>
              </a:rPr>
              <a:t>The companies estimated that the total cost involved in achieving the merger and in</a:t>
            </a:r>
            <a:br>
              <a:rPr lang="en-US" sz="1200" i="0" kern="1200" dirty="0" smtClean="0">
                <a:solidFill>
                  <a:schemeClr val="tx1"/>
                </a:solidFill>
                <a:effectLst/>
                <a:latin typeface="+mn-lt"/>
                <a:ea typeface="+mn-ea"/>
                <a:cs typeface="+mn-cs"/>
              </a:rPr>
            </a:br>
            <a:r>
              <a:rPr lang="en-US" sz="1200" i="0" kern="1200" dirty="0" smtClean="0">
                <a:solidFill>
                  <a:schemeClr val="tx1"/>
                </a:solidFill>
                <a:effectLst/>
                <a:latin typeface="+mn-lt"/>
                <a:ea typeface="+mn-ea"/>
                <a:cs typeface="+mn-cs"/>
              </a:rPr>
              <a:t>carrying out consequent </a:t>
            </a:r>
            <a:r>
              <a:rPr lang="en-US" sz="1200" i="0" kern="1200" dirty="0" err="1" smtClean="0">
                <a:solidFill>
                  <a:schemeClr val="tx1"/>
                </a:solidFill>
                <a:effectLst/>
                <a:latin typeface="+mn-lt"/>
                <a:ea typeface="+mn-ea"/>
                <a:cs typeface="+mn-cs"/>
              </a:rPr>
              <a:t>reorganisation</a:t>
            </a:r>
            <a:r>
              <a:rPr lang="en-US" sz="1200" i="0" kern="1200" dirty="0" smtClean="0">
                <a:solidFill>
                  <a:schemeClr val="tx1"/>
                </a:solidFill>
                <a:effectLst/>
                <a:latin typeface="+mn-lt"/>
                <a:ea typeface="+mn-ea"/>
                <a:cs typeface="+mn-cs"/>
              </a:rPr>
              <a:t> and restructuring was around $400 million</a:t>
            </a:r>
            <a:br>
              <a:rPr lang="en-US" sz="1200" i="0" kern="1200" dirty="0" smtClean="0">
                <a:solidFill>
                  <a:schemeClr val="tx1"/>
                </a:solidFill>
                <a:effectLst/>
                <a:latin typeface="+mn-lt"/>
                <a:ea typeface="+mn-ea"/>
                <a:cs typeface="+mn-cs"/>
              </a:rPr>
            </a:br>
            <a:r>
              <a:rPr lang="en-US" sz="1200" i="0" kern="1200" dirty="0" smtClean="0">
                <a:solidFill>
                  <a:schemeClr val="tx1"/>
                </a:solidFill>
                <a:effectLst/>
                <a:latin typeface="+mn-lt"/>
                <a:ea typeface="+mn-ea"/>
                <a:cs typeface="+mn-cs"/>
              </a:rPr>
              <a:t/>
            </a:r>
            <a:br>
              <a:rPr lang="en-US" sz="1200" i="0" kern="1200" dirty="0" smtClean="0">
                <a:solidFill>
                  <a:schemeClr val="tx1"/>
                </a:solidFill>
                <a:effectLst/>
                <a:latin typeface="+mn-lt"/>
                <a:ea typeface="+mn-ea"/>
                <a:cs typeface="+mn-cs"/>
              </a:rPr>
            </a:br>
            <a:endParaRPr lang="en-US" dirty="0"/>
          </a:p>
        </p:txBody>
      </p:sp>
      <p:sp>
        <p:nvSpPr>
          <p:cNvPr id="4" name="Slide Number Placeholder 3"/>
          <p:cNvSpPr>
            <a:spLocks noGrp="1"/>
          </p:cNvSpPr>
          <p:nvPr>
            <p:ph type="sldNum" sz="quarter" idx="10"/>
          </p:nvPr>
        </p:nvSpPr>
        <p:spPr/>
        <p:txBody>
          <a:bodyPr/>
          <a:lstStyle/>
          <a:p>
            <a:fld id="{075E2A83-CFAF-43E4-A6FC-41E329958A95}" type="slidenum">
              <a:rPr lang="en-US" smtClean="0"/>
              <a:t>12</a:t>
            </a:fld>
            <a:endParaRPr lang="en-US"/>
          </a:p>
        </p:txBody>
      </p:sp>
    </p:spTree>
    <p:extLst>
      <p:ext uri="{BB962C8B-B14F-4D97-AF65-F5344CB8AC3E}">
        <p14:creationId xmlns:p14="http://schemas.microsoft.com/office/powerpoint/2010/main" val="1713740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754B59-E640-4C94-A58E-46772AB32FBF}" type="datetimeFigureOut">
              <a:rPr lang="en-US" smtClean="0"/>
              <a:t>26-Feb-19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59660C-61AC-4119-9CD4-1260DF03F581}" type="slidenum">
              <a:rPr lang="en-US" smtClean="0"/>
              <a:t>‹#›</a:t>
            </a:fld>
            <a:endParaRPr lang="en-US"/>
          </a:p>
        </p:txBody>
      </p:sp>
    </p:spTree>
    <p:extLst>
      <p:ext uri="{BB962C8B-B14F-4D97-AF65-F5344CB8AC3E}">
        <p14:creationId xmlns:p14="http://schemas.microsoft.com/office/powerpoint/2010/main" val="1864962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754B59-E640-4C94-A58E-46772AB32FBF}" type="datetimeFigureOut">
              <a:rPr lang="en-US" smtClean="0"/>
              <a:t>26-Feb-19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59660C-61AC-4119-9CD4-1260DF03F581}" type="slidenum">
              <a:rPr lang="en-US" smtClean="0"/>
              <a:t>‹#›</a:t>
            </a:fld>
            <a:endParaRPr lang="en-US"/>
          </a:p>
        </p:txBody>
      </p:sp>
    </p:spTree>
    <p:extLst>
      <p:ext uri="{BB962C8B-B14F-4D97-AF65-F5344CB8AC3E}">
        <p14:creationId xmlns:p14="http://schemas.microsoft.com/office/powerpoint/2010/main" val="4272867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754B59-E640-4C94-A58E-46772AB32FBF}" type="datetimeFigureOut">
              <a:rPr lang="en-US" smtClean="0"/>
              <a:t>26-Feb-19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59660C-61AC-4119-9CD4-1260DF03F581}" type="slidenum">
              <a:rPr lang="en-US" smtClean="0"/>
              <a:t>‹#›</a:t>
            </a:fld>
            <a:endParaRPr lang="en-US"/>
          </a:p>
        </p:txBody>
      </p:sp>
    </p:spTree>
    <p:extLst>
      <p:ext uri="{BB962C8B-B14F-4D97-AF65-F5344CB8AC3E}">
        <p14:creationId xmlns:p14="http://schemas.microsoft.com/office/powerpoint/2010/main" val="822747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754B59-E640-4C94-A58E-46772AB32FBF}" type="datetimeFigureOut">
              <a:rPr lang="en-US" smtClean="0"/>
              <a:t>26-Feb-19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59660C-61AC-4119-9CD4-1260DF03F581}" type="slidenum">
              <a:rPr lang="en-US" smtClean="0"/>
              <a:t>‹#›</a:t>
            </a:fld>
            <a:endParaRPr lang="en-US"/>
          </a:p>
        </p:txBody>
      </p:sp>
    </p:spTree>
    <p:extLst>
      <p:ext uri="{BB962C8B-B14F-4D97-AF65-F5344CB8AC3E}">
        <p14:creationId xmlns:p14="http://schemas.microsoft.com/office/powerpoint/2010/main" val="121384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754B59-E640-4C94-A58E-46772AB32FBF}" type="datetimeFigureOut">
              <a:rPr lang="en-US" smtClean="0"/>
              <a:t>26-Feb-19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59660C-61AC-4119-9CD4-1260DF03F581}" type="slidenum">
              <a:rPr lang="en-US" smtClean="0"/>
              <a:t>‹#›</a:t>
            </a:fld>
            <a:endParaRPr lang="en-US"/>
          </a:p>
        </p:txBody>
      </p:sp>
    </p:spTree>
    <p:extLst>
      <p:ext uri="{BB962C8B-B14F-4D97-AF65-F5344CB8AC3E}">
        <p14:creationId xmlns:p14="http://schemas.microsoft.com/office/powerpoint/2010/main" val="111577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754B59-E640-4C94-A58E-46772AB32FBF}" type="datetimeFigureOut">
              <a:rPr lang="en-US" smtClean="0"/>
              <a:t>26-Feb-19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59660C-61AC-4119-9CD4-1260DF03F581}" type="slidenum">
              <a:rPr lang="en-US" smtClean="0"/>
              <a:t>‹#›</a:t>
            </a:fld>
            <a:endParaRPr lang="en-US"/>
          </a:p>
        </p:txBody>
      </p:sp>
    </p:spTree>
    <p:extLst>
      <p:ext uri="{BB962C8B-B14F-4D97-AF65-F5344CB8AC3E}">
        <p14:creationId xmlns:p14="http://schemas.microsoft.com/office/powerpoint/2010/main" val="4057801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754B59-E640-4C94-A58E-46772AB32FBF}" type="datetimeFigureOut">
              <a:rPr lang="en-US" smtClean="0"/>
              <a:t>26-Feb-19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59660C-61AC-4119-9CD4-1260DF03F581}" type="slidenum">
              <a:rPr lang="en-US" smtClean="0"/>
              <a:t>‹#›</a:t>
            </a:fld>
            <a:endParaRPr lang="en-US"/>
          </a:p>
        </p:txBody>
      </p:sp>
    </p:spTree>
    <p:extLst>
      <p:ext uri="{BB962C8B-B14F-4D97-AF65-F5344CB8AC3E}">
        <p14:creationId xmlns:p14="http://schemas.microsoft.com/office/powerpoint/2010/main" val="3943158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754B59-E640-4C94-A58E-46772AB32FBF}" type="datetimeFigureOut">
              <a:rPr lang="en-US" smtClean="0"/>
              <a:t>26-Feb-19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59660C-61AC-4119-9CD4-1260DF03F581}" type="slidenum">
              <a:rPr lang="en-US" smtClean="0"/>
              <a:t>‹#›</a:t>
            </a:fld>
            <a:endParaRPr lang="en-US"/>
          </a:p>
        </p:txBody>
      </p:sp>
    </p:spTree>
    <p:extLst>
      <p:ext uri="{BB962C8B-B14F-4D97-AF65-F5344CB8AC3E}">
        <p14:creationId xmlns:p14="http://schemas.microsoft.com/office/powerpoint/2010/main" val="756203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754B59-E640-4C94-A58E-46772AB32FBF}" type="datetimeFigureOut">
              <a:rPr lang="en-US" smtClean="0"/>
              <a:t>26-Feb-19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59660C-61AC-4119-9CD4-1260DF03F581}" type="slidenum">
              <a:rPr lang="en-US" smtClean="0"/>
              <a:t>‹#›</a:t>
            </a:fld>
            <a:endParaRPr lang="en-US"/>
          </a:p>
        </p:txBody>
      </p:sp>
    </p:spTree>
    <p:extLst>
      <p:ext uri="{BB962C8B-B14F-4D97-AF65-F5344CB8AC3E}">
        <p14:creationId xmlns:p14="http://schemas.microsoft.com/office/powerpoint/2010/main" val="262037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754B59-E640-4C94-A58E-46772AB32FBF}" type="datetimeFigureOut">
              <a:rPr lang="en-US" smtClean="0"/>
              <a:t>26-Feb-19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59660C-61AC-4119-9CD4-1260DF03F581}" type="slidenum">
              <a:rPr lang="en-US" smtClean="0"/>
              <a:t>‹#›</a:t>
            </a:fld>
            <a:endParaRPr lang="en-US"/>
          </a:p>
        </p:txBody>
      </p:sp>
    </p:spTree>
    <p:extLst>
      <p:ext uri="{BB962C8B-B14F-4D97-AF65-F5344CB8AC3E}">
        <p14:creationId xmlns:p14="http://schemas.microsoft.com/office/powerpoint/2010/main" val="870456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754B59-E640-4C94-A58E-46772AB32FBF}" type="datetimeFigureOut">
              <a:rPr lang="en-US" smtClean="0"/>
              <a:t>26-Feb-19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59660C-61AC-4119-9CD4-1260DF03F581}" type="slidenum">
              <a:rPr lang="en-US" smtClean="0"/>
              <a:t>‹#›</a:t>
            </a:fld>
            <a:endParaRPr lang="en-US"/>
          </a:p>
        </p:txBody>
      </p:sp>
    </p:spTree>
    <p:extLst>
      <p:ext uri="{BB962C8B-B14F-4D97-AF65-F5344CB8AC3E}">
        <p14:creationId xmlns:p14="http://schemas.microsoft.com/office/powerpoint/2010/main" val="3282666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754B59-E640-4C94-A58E-46772AB32FBF}" type="datetimeFigureOut">
              <a:rPr lang="en-US" smtClean="0"/>
              <a:t>26-Feb-19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59660C-61AC-4119-9CD4-1260DF03F581}" type="slidenum">
              <a:rPr lang="en-US" smtClean="0"/>
              <a:t>‹#›</a:t>
            </a:fld>
            <a:endParaRPr lang="en-US"/>
          </a:p>
        </p:txBody>
      </p:sp>
    </p:spTree>
    <p:extLst>
      <p:ext uri="{BB962C8B-B14F-4D97-AF65-F5344CB8AC3E}">
        <p14:creationId xmlns:p14="http://schemas.microsoft.com/office/powerpoint/2010/main" val="1786305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3238500" y="2000250"/>
            <a:ext cx="5715000" cy="2857500"/>
          </a:xfrm>
          <a:prstGeom prst="rect">
            <a:avLst/>
          </a:prstGeom>
        </p:spPr>
      </p:pic>
      <p:sp>
        <p:nvSpPr>
          <p:cNvPr id="2" name="Title 1"/>
          <p:cNvSpPr>
            <a:spLocks noGrp="1"/>
          </p:cNvSpPr>
          <p:nvPr>
            <p:ph type="title"/>
          </p:nvPr>
        </p:nvSpPr>
        <p:spPr>
          <a:xfrm>
            <a:off x="838200" y="365125"/>
            <a:ext cx="10515600" cy="3429635"/>
          </a:xfrm>
        </p:spPr>
        <p:txBody>
          <a:bodyPr>
            <a:normAutofit/>
          </a:bodyPr>
          <a:lstStyle/>
          <a:p>
            <a:r>
              <a:rPr lang="en-US" sz="6000" i="1" dirty="0" smtClean="0"/>
              <a:t>Merger &amp; Acquisitions</a:t>
            </a:r>
            <a:br>
              <a:rPr lang="en-US" sz="6000" i="1" dirty="0" smtClean="0"/>
            </a:br>
            <a:r>
              <a:rPr lang="en-US" dirty="0" smtClean="0"/>
              <a:t>Implementation process</a:t>
            </a:r>
            <a:endParaRPr lang="en-US" dirty="0"/>
          </a:p>
        </p:txBody>
      </p:sp>
      <p:sp>
        <p:nvSpPr>
          <p:cNvPr id="3" name="Content Placeholder 2"/>
          <p:cNvSpPr>
            <a:spLocks noGrp="1"/>
          </p:cNvSpPr>
          <p:nvPr>
            <p:ph idx="1"/>
          </p:nvPr>
        </p:nvSpPr>
        <p:spPr>
          <a:xfrm>
            <a:off x="838200" y="4175759"/>
            <a:ext cx="10515600" cy="2001203"/>
          </a:xfrm>
        </p:spPr>
        <p:txBody>
          <a:bodyPr>
            <a:normAutofit fontScale="92500" lnSpcReduction="10000"/>
          </a:bodyPr>
          <a:lstStyle/>
          <a:p>
            <a:r>
              <a:rPr lang="en-US" i="1" dirty="0"/>
              <a:t>Professor Alexander Roberts</a:t>
            </a:r>
            <a:r>
              <a:rPr lang="en-US" dirty="0"/>
              <a:t/>
            </a:r>
            <a:br>
              <a:rPr lang="en-US" dirty="0"/>
            </a:br>
            <a:r>
              <a:rPr lang="en-US" i="1" dirty="0" err="1"/>
              <a:t>Dr</a:t>
            </a:r>
            <a:r>
              <a:rPr lang="en-US" i="1" dirty="0"/>
              <a:t> William Wallace</a:t>
            </a:r>
            <a:r>
              <a:rPr lang="en-US" dirty="0"/>
              <a:t/>
            </a:r>
            <a:br>
              <a:rPr lang="en-US" dirty="0"/>
            </a:br>
            <a:r>
              <a:rPr lang="en-US" i="1" dirty="0" err="1"/>
              <a:t>Dr</a:t>
            </a:r>
            <a:r>
              <a:rPr lang="en-US" i="1" dirty="0"/>
              <a:t> Peter </a:t>
            </a:r>
            <a:r>
              <a:rPr lang="en-US" i="1" dirty="0" smtClean="0"/>
              <a:t>Moles</a:t>
            </a:r>
          </a:p>
          <a:p>
            <a:r>
              <a:rPr lang="en-US" dirty="0" smtClean="0"/>
              <a:t>Edinburgh Business School, Watt University, United Kingdom </a:t>
            </a:r>
            <a:r>
              <a:rPr lang="en-US" dirty="0"/>
              <a:t/>
            </a:r>
            <a:br>
              <a:rPr lang="en-US" dirty="0"/>
            </a:br>
            <a:endParaRPr lang="en-US" dirty="0"/>
          </a:p>
        </p:txBody>
      </p:sp>
      <p:sp>
        <p:nvSpPr>
          <p:cNvPr id="4" name="Footer Placeholder 3"/>
          <p:cNvSpPr>
            <a:spLocks noGrp="1"/>
          </p:cNvSpPr>
          <p:nvPr>
            <p:ph type="ftr" sz="quarter" idx="11"/>
          </p:nvPr>
        </p:nvSpPr>
        <p:spPr/>
        <p:txBody>
          <a:bodyPr/>
          <a:lstStyle/>
          <a:p>
            <a:r>
              <a:rPr lang="en-US" smtClean="0">
                <a:solidFill>
                  <a:prstClr val="black">
                    <a:tint val="75000"/>
                  </a:prstClr>
                </a:solidFill>
              </a:rPr>
              <a:t>Quyen Pham/2017</a:t>
            </a:r>
            <a:endParaRPr lang="en-US" dirty="0">
              <a:solidFill>
                <a:prstClr val="black">
                  <a:tint val="75000"/>
                </a:prstClr>
              </a:solidFill>
            </a:endParaRPr>
          </a:p>
        </p:txBody>
      </p:sp>
    </p:spTree>
    <p:extLst>
      <p:ext uri="{BB962C8B-B14F-4D97-AF65-F5344CB8AC3E}">
        <p14:creationId xmlns:p14="http://schemas.microsoft.com/office/powerpoint/2010/main" val="29529487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Identifying Synergies</a:t>
            </a:r>
            <a:endParaRPr lang="en-US" dirty="0"/>
          </a:p>
        </p:txBody>
      </p:sp>
      <p:sp>
        <p:nvSpPr>
          <p:cNvPr id="3" name="Content Placeholder 2"/>
          <p:cNvSpPr>
            <a:spLocks noGrp="1"/>
          </p:cNvSpPr>
          <p:nvPr>
            <p:ph idx="1"/>
          </p:nvPr>
        </p:nvSpPr>
        <p:spPr/>
        <p:txBody>
          <a:bodyPr>
            <a:normAutofit/>
          </a:bodyPr>
          <a:lstStyle/>
          <a:p>
            <a:r>
              <a:rPr lang="en-US" dirty="0" smtClean="0"/>
              <a:t>Identifying </a:t>
            </a:r>
            <a:r>
              <a:rPr lang="en-US" dirty="0"/>
              <a:t>and exploiting apparent synergies is often a matter of </a:t>
            </a:r>
            <a:r>
              <a:rPr lang="en-US" dirty="0" smtClean="0"/>
              <a:t>intuition backed </a:t>
            </a:r>
            <a:r>
              <a:rPr lang="en-US" dirty="0"/>
              <a:t>up by </a:t>
            </a:r>
            <a:r>
              <a:rPr lang="en-US" dirty="0" smtClean="0"/>
              <a:t>deduction.</a:t>
            </a:r>
          </a:p>
          <a:p>
            <a:r>
              <a:rPr lang="en-US" dirty="0" smtClean="0"/>
              <a:t>Identifying </a:t>
            </a:r>
            <a:r>
              <a:rPr lang="en-US" dirty="0"/>
              <a:t>and exploiting apparent synergies is one of the qualities of </a:t>
            </a:r>
            <a:r>
              <a:rPr lang="en-US" dirty="0" smtClean="0"/>
              <a:t>the entrepreneur</a:t>
            </a:r>
            <a:r>
              <a:rPr lang="en-US" dirty="0"/>
              <a:t>. The initial identification process relies heavily on intuition </a:t>
            </a:r>
            <a:r>
              <a:rPr lang="en-US" dirty="0" smtClean="0"/>
              <a:t>and ‘gut </a:t>
            </a:r>
            <a:r>
              <a:rPr lang="en-US" dirty="0"/>
              <a:t>feeling’, probably followed by a period of evaluation and redesign </a:t>
            </a:r>
            <a:r>
              <a:rPr lang="en-US" dirty="0" smtClean="0"/>
              <a:t>as required</a:t>
            </a:r>
            <a:r>
              <a:rPr lang="en-US" dirty="0"/>
              <a:t>. Sometimes apparent synergies </a:t>
            </a:r>
            <a:r>
              <a:rPr lang="en-US" dirty="0" smtClean="0"/>
              <a:t>are discovered </a:t>
            </a:r>
            <a:r>
              <a:rPr lang="en-US" dirty="0"/>
              <a:t>totally by accident</a:t>
            </a:r>
            <a:r>
              <a:rPr lang="en-US" dirty="0" smtClean="0"/>
              <a:t>.</a:t>
            </a:r>
            <a:endParaRPr lang="en-US" dirty="0"/>
          </a:p>
        </p:txBody>
      </p:sp>
    </p:spTree>
    <p:extLst>
      <p:ext uri="{BB962C8B-B14F-4D97-AF65-F5344CB8AC3E}">
        <p14:creationId xmlns:p14="http://schemas.microsoft.com/office/powerpoint/2010/main" val="2918032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Give example about positive synergies and negative synergies.</a:t>
            </a:r>
          </a:p>
          <a:p>
            <a:r>
              <a:rPr lang="en-US" dirty="0" smtClean="0"/>
              <a:t>Differentiate true synergies and apparent synergies.</a:t>
            </a:r>
            <a:endParaRPr lang="en-US" dirty="0"/>
          </a:p>
        </p:txBody>
      </p:sp>
    </p:spTree>
    <p:extLst>
      <p:ext uri="{BB962C8B-B14F-4D97-AF65-F5344CB8AC3E}">
        <p14:creationId xmlns:p14="http://schemas.microsoft.com/office/powerpoint/2010/main" val="2690835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a:t>
            </a:r>
            <a:endParaRPr lang="en-US" dirty="0"/>
          </a:p>
        </p:txBody>
      </p:sp>
      <p:sp>
        <p:nvSpPr>
          <p:cNvPr id="3" name="Content Placeholder 2"/>
          <p:cNvSpPr>
            <a:spLocks noGrp="1"/>
          </p:cNvSpPr>
          <p:nvPr>
            <p:ph idx="1"/>
          </p:nvPr>
        </p:nvSpPr>
        <p:spPr>
          <a:xfrm>
            <a:off x="838200" y="1402080"/>
            <a:ext cx="11064240" cy="5196840"/>
          </a:xfrm>
        </p:spPr>
        <p:txBody>
          <a:bodyPr>
            <a:normAutofit fontScale="85000" lnSpcReduction="20000"/>
          </a:bodyPr>
          <a:lstStyle/>
          <a:p>
            <a:pPr marL="0" indent="0">
              <a:buNone/>
            </a:pPr>
            <a:r>
              <a:rPr lang="en-US" dirty="0"/>
              <a:t>Companies invest huge sums of money in trying to achieve synergies through mergers </a:t>
            </a:r>
            <a:r>
              <a:rPr lang="en-US" dirty="0" smtClean="0"/>
              <a:t>and acquisitions</a:t>
            </a:r>
            <a:r>
              <a:rPr lang="en-US" dirty="0"/>
              <a:t>. When </a:t>
            </a:r>
            <a:r>
              <a:rPr lang="en-US" b="1" dirty="0"/>
              <a:t>France Telecom </a:t>
            </a:r>
            <a:r>
              <a:rPr lang="en-US" dirty="0"/>
              <a:t>merged with </a:t>
            </a:r>
            <a:r>
              <a:rPr lang="en-US" b="1" dirty="0"/>
              <a:t>Dutch-based </a:t>
            </a:r>
            <a:r>
              <a:rPr lang="en-US" b="1" dirty="0" err="1"/>
              <a:t>Equant</a:t>
            </a:r>
            <a:r>
              <a:rPr lang="en-US" b="1" dirty="0"/>
              <a:t> </a:t>
            </a:r>
            <a:r>
              <a:rPr lang="en-US" dirty="0"/>
              <a:t>in November 2000, the underlying rationale was based on the achievement of large-scale </a:t>
            </a:r>
            <a:r>
              <a:rPr lang="en-US" dirty="0" smtClean="0"/>
              <a:t>synergies.</a:t>
            </a:r>
          </a:p>
          <a:p>
            <a:pPr marL="0" indent="0">
              <a:buNone/>
            </a:pPr>
            <a:r>
              <a:rPr lang="en-US" b="1" dirty="0" smtClean="0"/>
              <a:t>France </a:t>
            </a:r>
            <a:r>
              <a:rPr lang="en-US" b="1" dirty="0"/>
              <a:t>Telecom </a:t>
            </a:r>
            <a:r>
              <a:rPr lang="en-US" dirty="0"/>
              <a:t>owned the very successful </a:t>
            </a:r>
            <a:r>
              <a:rPr lang="en-US" b="1" dirty="0"/>
              <a:t>Orange</a:t>
            </a:r>
            <a:r>
              <a:rPr lang="en-US" dirty="0"/>
              <a:t> mobile telephone and network company and also the successful </a:t>
            </a:r>
            <a:r>
              <a:rPr lang="en-US" b="1" dirty="0"/>
              <a:t>Global One </a:t>
            </a:r>
            <a:r>
              <a:rPr lang="en-US" dirty="0"/>
              <a:t>telecommunications data </a:t>
            </a:r>
            <a:r>
              <a:rPr lang="en-US" dirty="0" smtClean="0"/>
              <a:t>network. </a:t>
            </a:r>
          </a:p>
          <a:p>
            <a:pPr marL="0" indent="0">
              <a:buNone/>
            </a:pPr>
            <a:r>
              <a:rPr lang="en-US" dirty="0" smtClean="0"/>
              <a:t>The </a:t>
            </a:r>
            <a:r>
              <a:rPr lang="en-US" dirty="0"/>
              <a:t>deal was structured so that </a:t>
            </a:r>
            <a:r>
              <a:rPr lang="en-US" b="1" dirty="0" err="1">
                <a:solidFill>
                  <a:srgbClr val="FF0000"/>
                </a:solidFill>
              </a:rPr>
              <a:t>Equant</a:t>
            </a:r>
            <a:r>
              <a:rPr lang="en-US" dirty="0">
                <a:solidFill>
                  <a:srgbClr val="FF0000"/>
                </a:solidFill>
              </a:rPr>
              <a:t> merged with </a:t>
            </a:r>
            <a:r>
              <a:rPr lang="en-US" b="1" dirty="0">
                <a:solidFill>
                  <a:srgbClr val="FF0000"/>
                </a:solidFill>
              </a:rPr>
              <a:t>Global One </a:t>
            </a:r>
            <a:r>
              <a:rPr lang="en-US" dirty="0"/>
              <a:t>(the </a:t>
            </a:r>
            <a:r>
              <a:rPr lang="en-US" dirty="0" smtClean="0"/>
              <a:t>corporate telecommunications </a:t>
            </a:r>
            <a:r>
              <a:rPr lang="en-US" dirty="0"/>
              <a:t>arm of French Telecom). </a:t>
            </a:r>
            <a:endParaRPr lang="en-US" dirty="0" smtClean="0"/>
          </a:p>
          <a:p>
            <a:pPr marL="0" indent="0">
              <a:buNone/>
            </a:pPr>
            <a:r>
              <a:rPr lang="en-US" dirty="0" smtClean="0"/>
              <a:t>As </a:t>
            </a:r>
            <a:r>
              <a:rPr lang="en-US" dirty="0"/>
              <a:t>part of the deal </a:t>
            </a:r>
            <a:r>
              <a:rPr lang="en-US" b="1" dirty="0"/>
              <a:t>France Telecom </a:t>
            </a:r>
            <a:r>
              <a:rPr lang="en-US" dirty="0"/>
              <a:t>agreed to invest $1 billion in accelerating </a:t>
            </a:r>
            <a:r>
              <a:rPr lang="en-US" b="1" dirty="0" err="1"/>
              <a:t>Equant</a:t>
            </a:r>
            <a:r>
              <a:rPr lang="en-US" b="1" dirty="0"/>
              <a:t>/Global One’</a:t>
            </a:r>
            <a:r>
              <a:rPr lang="en-US" dirty="0"/>
              <a:t>s long-term development strategy in return for 10 million new </a:t>
            </a:r>
            <a:r>
              <a:rPr lang="en-US" b="1" dirty="0" err="1"/>
              <a:t>Equant</a:t>
            </a:r>
            <a:r>
              <a:rPr lang="en-US" b="1" dirty="0"/>
              <a:t> </a:t>
            </a:r>
            <a:r>
              <a:rPr lang="en-US" dirty="0"/>
              <a:t>preference shares. It was agreed that these preference shares would be converted into ordinary shares at $100 each five years after the completion of </a:t>
            </a:r>
            <a:r>
              <a:rPr lang="en-US" dirty="0" smtClean="0"/>
              <a:t>the deal</a:t>
            </a:r>
            <a:r>
              <a:rPr lang="en-US" dirty="0"/>
              <a:t>. </a:t>
            </a:r>
            <a:endParaRPr lang="en-US" dirty="0" smtClean="0"/>
          </a:p>
          <a:p>
            <a:pPr marL="0" indent="0">
              <a:buNone/>
            </a:pPr>
            <a:r>
              <a:rPr lang="en-US" dirty="0" smtClean="0"/>
              <a:t>In </a:t>
            </a:r>
            <a:r>
              <a:rPr lang="en-US" dirty="0"/>
              <a:t>a joint statement issued on completion of the deal the two companies said: ‘</a:t>
            </a:r>
            <a:r>
              <a:rPr lang="en-US" i="1" dirty="0">
                <a:solidFill>
                  <a:srgbClr val="FF0000"/>
                </a:solidFill>
              </a:rPr>
              <a:t>The agreement creates a world-leading provider of data and Internet protocol communication services for the business community by merging Global One </a:t>
            </a:r>
            <a:r>
              <a:rPr lang="en-US" i="1" dirty="0" smtClean="0">
                <a:solidFill>
                  <a:srgbClr val="FF0000"/>
                </a:solidFill>
              </a:rPr>
              <a:t>with </a:t>
            </a:r>
            <a:r>
              <a:rPr lang="en-US" i="1" dirty="0" err="1" smtClean="0">
                <a:solidFill>
                  <a:srgbClr val="FF0000"/>
                </a:solidFill>
              </a:rPr>
              <a:t>Equan</a:t>
            </a:r>
            <a:r>
              <a:rPr lang="en-US" dirty="0" err="1" smtClean="0"/>
              <a:t>t</a:t>
            </a:r>
            <a:r>
              <a:rPr lang="en-US" dirty="0"/>
              <a:t>’. </a:t>
            </a:r>
            <a:endParaRPr lang="en-US" dirty="0" smtClean="0"/>
          </a:p>
          <a:p>
            <a:pPr marL="0" indent="0">
              <a:buNone/>
            </a:pPr>
            <a:r>
              <a:rPr lang="en-US" dirty="0" smtClean="0"/>
              <a:t>The </a:t>
            </a:r>
            <a:r>
              <a:rPr lang="en-US" dirty="0"/>
              <a:t>deal was expected to generate substantial synergies from the merger of the </a:t>
            </a:r>
            <a:r>
              <a:rPr lang="en-US" dirty="0" err="1"/>
              <a:t>Equant</a:t>
            </a:r>
            <a:r>
              <a:rPr lang="en-US" dirty="0"/>
              <a:t> and Global One worldwide data networks</a:t>
            </a:r>
            <a:r>
              <a:rPr lang="en-US" dirty="0" smtClean="0"/>
              <a:t>. What are they?</a:t>
            </a:r>
            <a:endParaRPr lang="en-US" dirty="0"/>
          </a:p>
        </p:txBody>
      </p:sp>
    </p:spTree>
    <p:extLst>
      <p:ext uri="{BB962C8B-B14F-4D97-AF65-F5344CB8AC3E}">
        <p14:creationId xmlns:p14="http://schemas.microsoft.com/office/powerpoint/2010/main" val="1909600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t>The </a:t>
            </a:r>
            <a:r>
              <a:rPr lang="en-US" i="1" dirty="0" err="1" smtClean="0"/>
              <a:t>IMProcess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Good </a:t>
            </a:r>
            <a:r>
              <a:rPr lang="en-US" dirty="0"/>
              <a:t>strategic planners are often weak in planning and implementing rapid</a:t>
            </a:r>
            <a:br>
              <a:rPr lang="en-US" dirty="0"/>
            </a:br>
            <a:r>
              <a:rPr lang="en-US" dirty="0"/>
              <a:t>tactical </a:t>
            </a:r>
            <a:r>
              <a:rPr lang="en-US" dirty="0" smtClean="0"/>
              <a:t>responses.</a:t>
            </a:r>
          </a:p>
          <a:p>
            <a:r>
              <a:rPr lang="en-US" dirty="0" smtClean="0"/>
              <a:t>Merger IMP.s </a:t>
            </a:r>
            <a:r>
              <a:rPr lang="en-US" dirty="0"/>
              <a:t>also tend to be ‘messy’ in that they </a:t>
            </a:r>
            <a:r>
              <a:rPr lang="en-US" dirty="0" smtClean="0"/>
              <a:t>involve </a:t>
            </a:r>
            <a:r>
              <a:rPr lang="en-US" b="1" dirty="0" smtClean="0"/>
              <a:t>disintegration </a:t>
            </a:r>
            <a:r>
              <a:rPr lang="en-US" b="1" dirty="0"/>
              <a:t>and reintegration</a:t>
            </a:r>
            <a:r>
              <a:rPr lang="en-US" dirty="0"/>
              <a:t> of the companies involved. The </a:t>
            </a:r>
            <a:r>
              <a:rPr lang="en-US" dirty="0" smtClean="0"/>
              <a:t>organizational and </a:t>
            </a:r>
            <a:r>
              <a:rPr lang="en-US" dirty="0"/>
              <a:t>process structures of the existing </a:t>
            </a:r>
            <a:r>
              <a:rPr lang="en-US" dirty="0" smtClean="0"/>
              <a:t>Org's </a:t>
            </a:r>
            <a:r>
              <a:rPr lang="en-US" dirty="0"/>
              <a:t>have to be more or </a:t>
            </a:r>
            <a:r>
              <a:rPr lang="en-US" dirty="0" smtClean="0"/>
              <a:t>less dismantled</a:t>
            </a:r>
            <a:r>
              <a:rPr lang="en-US" dirty="0"/>
              <a:t>, combined and then reassembled into the new merged </a:t>
            </a:r>
            <a:r>
              <a:rPr lang="en-US" dirty="0" smtClean="0"/>
              <a:t>Org.. </a:t>
            </a:r>
            <a:r>
              <a:rPr lang="en-US" dirty="0"/>
              <a:t>This process inevitably involves considerable disruption and </a:t>
            </a:r>
            <a:r>
              <a:rPr lang="en-US" dirty="0" smtClean="0"/>
              <a:t>potential losses </a:t>
            </a:r>
            <a:r>
              <a:rPr lang="en-US" dirty="0"/>
              <a:t>in output and effectiveness, at least during the transition </a:t>
            </a:r>
            <a:r>
              <a:rPr lang="en-US" dirty="0" smtClean="0"/>
              <a:t>process.</a:t>
            </a:r>
          </a:p>
          <a:p>
            <a:r>
              <a:rPr lang="en-US" dirty="0" smtClean="0"/>
              <a:t>Merger </a:t>
            </a:r>
            <a:r>
              <a:rPr lang="en-US" dirty="0" err="1" smtClean="0"/>
              <a:t>IMProcesses</a:t>
            </a:r>
            <a:r>
              <a:rPr lang="en-US" dirty="0" smtClean="0"/>
              <a:t> </a:t>
            </a:r>
            <a:r>
              <a:rPr lang="en-US" dirty="0"/>
              <a:t>exhibit clear </a:t>
            </a:r>
            <a:r>
              <a:rPr lang="en-US" dirty="0">
                <a:solidFill>
                  <a:srgbClr val="FF0000"/>
                </a:solidFill>
              </a:rPr>
              <a:t>lifecycle phases</a:t>
            </a:r>
            <a:r>
              <a:rPr lang="en-US" dirty="0"/>
              <a:t>. These </a:t>
            </a:r>
            <a:r>
              <a:rPr lang="en-US" dirty="0" smtClean="0"/>
              <a:t>IMP. </a:t>
            </a:r>
            <a:r>
              <a:rPr lang="en-US" dirty="0"/>
              <a:t>phases operate within the overall merger </a:t>
            </a:r>
            <a:r>
              <a:rPr lang="en-US" dirty="0" smtClean="0"/>
              <a:t>lifecycle.</a:t>
            </a:r>
          </a:p>
          <a:p>
            <a:r>
              <a:rPr lang="en-US" dirty="0" smtClean="0"/>
              <a:t>After </a:t>
            </a:r>
            <a:r>
              <a:rPr lang="en-US" dirty="0"/>
              <a:t>signing the deal, the </a:t>
            </a:r>
            <a:r>
              <a:rPr lang="en-US" dirty="0" err="1" smtClean="0"/>
              <a:t>IMProcess</a:t>
            </a:r>
            <a:r>
              <a:rPr lang="en-US" dirty="0" smtClean="0"/>
              <a:t> </a:t>
            </a:r>
            <a:r>
              <a:rPr lang="en-US" dirty="0"/>
              <a:t>may be headed by </a:t>
            </a:r>
            <a:r>
              <a:rPr lang="en-US" dirty="0" smtClean="0"/>
              <a:t>a dedicated IMP. manager</a:t>
            </a:r>
            <a:r>
              <a:rPr lang="en-US" dirty="0"/>
              <a:t>. This role could be an internal </a:t>
            </a:r>
            <a:r>
              <a:rPr lang="en-US" dirty="0" smtClean="0"/>
              <a:t>function or </a:t>
            </a:r>
            <a:r>
              <a:rPr lang="en-US" dirty="0"/>
              <a:t>(particularly in the US) a specialist external consultant</a:t>
            </a:r>
            <a:r>
              <a:rPr lang="en-US" dirty="0" smtClean="0"/>
              <a:t>.</a:t>
            </a:r>
            <a:endParaRPr lang="en-US" dirty="0"/>
          </a:p>
        </p:txBody>
      </p:sp>
    </p:spTree>
    <p:extLst>
      <p:ext uri="{BB962C8B-B14F-4D97-AF65-F5344CB8AC3E}">
        <p14:creationId xmlns:p14="http://schemas.microsoft.com/office/powerpoint/2010/main" val="11002425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t>The </a:t>
            </a:r>
            <a:r>
              <a:rPr lang="en-US" i="1" dirty="0" err="1" smtClean="0"/>
              <a:t>IMProcess</a:t>
            </a:r>
            <a:endParaRPr lang="en-US" dirty="0"/>
          </a:p>
        </p:txBody>
      </p:sp>
      <p:sp>
        <p:nvSpPr>
          <p:cNvPr id="3" name="Content Placeholder 2"/>
          <p:cNvSpPr>
            <a:spLocks noGrp="1"/>
          </p:cNvSpPr>
          <p:nvPr>
            <p:ph idx="1"/>
          </p:nvPr>
        </p:nvSpPr>
        <p:spPr/>
        <p:txBody>
          <a:bodyPr>
            <a:normAutofit fontScale="92500" lnSpcReduction="20000"/>
          </a:bodyPr>
          <a:lstStyle/>
          <a:p>
            <a:r>
              <a:rPr lang="en-US" dirty="0"/>
              <a:t>Some form of merger </a:t>
            </a:r>
            <a:r>
              <a:rPr lang="en-US" dirty="0" smtClean="0"/>
              <a:t>IMP. </a:t>
            </a:r>
            <a:r>
              <a:rPr lang="en-US" dirty="0"/>
              <a:t>plan is necessary because the </a:t>
            </a:r>
            <a:r>
              <a:rPr lang="en-US" dirty="0" smtClean="0"/>
              <a:t>merger itself </a:t>
            </a:r>
            <a:r>
              <a:rPr lang="en-US" dirty="0"/>
              <a:t>may involve a large number of different operational units and </a:t>
            </a:r>
            <a:r>
              <a:rPr lang="en-US" dirty="0" smtClean="0"/>
              <a:t>there may </a:t>
            </a:r>
            <a:r>
              <a:rPr lang="en-US" dirty="0"/>
              <a:t>be time and cost limits </a:t>
            </a:r>
            <a:r>
              <a:rPr lang="en-US" dirty="0" smtClean="0"/>
              <a:t>imposed.</a:t>
            </a:r>
          </a:p>
          <a:p>
            <a:r>
              <a:rPr lang="en-US" dirty="0" smtClean="0"/>
              <a:t>The </a:t>
            </a:r>
            <a:r>
              <a:rPr lang="en-US" dirty="0" err="1" smtClean="0"/>
              <a:t>IMProcess</a:t>
            </a:r>
            <a:r>
              <a:rPr lang="en-US" dirty="0" smtClean="0"/>
              <a:t> </a:t>
            </a:r>
            <a:r>
              <a:rPr lang="en-US" dirty="0"/>
              <a:t>contains a number of distinct phases:</a:t>
            </a:r>
            <a:br>
              <a:rPr lang="en-US" dirty="0"/>
            </a:br>
            <a:r>
              <a:rPr lang="en-US" dirty="0"/>
              <a:t>– </a:t>
            </a:r>
            <a:r>
              <a:rPr lang="en-US" dirty="0" smtClean="0"/>
              <a:t>pre-IMP. </a:t>
            </a:r>
            <a:r>
              <a:rPr lang="en-US" dirty="0"/>
              <a:t>planning phase;</a:t>
            </a:r>
            <a:br>
              <a:rPr lang="en-US" dirty="0"/>
            </a:br>
            <a:r>
              <a:rPr lang="en-US" dirty="0"/>
              <a:t>– </a:t>
            </a:r>
            <a:r>
              <a:rPr lang="en-US" dirty="0" smtClean="0"/>
              <a:t>IMP. </a:t>
            </a:r>
            <a:r>
              <a:rPr lang="en-US" dirty="0"/>
              <a:t>planning phase;</a:t>
            </a:r>
            <a:br>
              <a:rPr lang="en-US" dirty="0"/>
            </a:br>
            <a:r>
              <a:rPr lang="en-US" dirty="0"/>
              <a:t>– </a:t>
            </a:r>
            <a:r>
              <a:rPr lang="en-US" dirty="0" smtClean="0"/>
              <a:t>IMP. </a:t>
            </a:r>
            <a:r>
              <a:rPr lang="en-US" dirty="0"/>
              <a:t>phase;</a:t>
            </a:r>
            <a:br>
              <a:rPr lang="en-US" dirty="0"/>
            </a:br>
            <a:r>
              <a:rPr lang="en-US" dirty="0"/>
              <a:t>– post-merger reappraisal </a:t>
            </a:r>
            <a:r>
              <a:rPr lang="en-US" dirty="0" smtClean="0"/>
              <a:t>phase.</a:t>
            </a:r>
          </a:p>
          <a:p>
            <a:r>
              <a:rPr lang="en-US" dirty="0" smtClean="0"/>
              <a:t>The </a:t>
            </a:r>
            <a:r>
              <a:rPr lang="en-US" dirty="0" err="1" smtClean="0"/>
              <a:t>IMProcess</a:t>
            </a:r>
            <a:r>
              <a:rPr lang="en-US" dirty="0" smtClean="0"/>
              <a:t> </a:t>
            </a:r>
            <a:r>
              <a:rPr lang="en-US" dirty="0"/>
              <a:t>can usually be defined in terms of </a:t>
            </a:r>
            <a:r>
              <a:rPr lang="en-US" b="1" dirty="0" smtClean="0"/>
              <a:t>critical success </a:t>
            </a:r>
            <a:r>
              <a:rPr lang="en-US" b="1" dirty="0"/>
              <a:t>factors </a:t>
            </a:r>
            <a:r>
              <a:rPr lang="en-US" dirty="0"/>
              <a:t>(CSFs). These are elements of the merger </a:t>
            </a:r>
            <a:r>
              <a:rPr lang="en-US" dirty="0" err="1" smtClean="0"/>
              <a:t>IMProcess</a:t>
            </a:r>
            <a:r>
              <a:rPr lang="en-US" dirty="0" smtClean="0"/>
              <a:t> that </a:t>
            </a:r>
            <a:r>
              <a:rPr lang="en-US" dirty="0"/>
              <a:t>have to be achieved if the process is to be classified as </a:t>
            </a:r>
            <a:r>
              <a:rPr lang="en-US" dirty="0" smtClean="0"/>
              <a:t>a success</a:t>
            </a:r>
            <a:r>
              <a:rPr lang="en-US" dirty="0"/>
              <a:t>.</a:t>
            </a:r>
            <a:br>
              <a:rPr lang="en-US" dirty="0"/>
            </a:br>
            <a:r>
              <a:rPr lang="en-US" dirty="0"/>
              <a:t/>
            </a:r>
            <a:br>
              <a:rPr lang="en-US" dirty="0"/>
            </a:br>
            <a:endParaRPr lang="en-US" dirty="0"/>
          </a:p>
        </p:txBody>
      </p:sp>
    </p:spTree>
    <p:extLst>
      <p:ext uri="{BB962C8B-B14F-4D97-AF65-F5344CB8AC3E}">
        <p14:creationId xmlns:p14="http://schemas.microsoft.com/office/powerpoint/2010/main" val="2961910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t>IMP. </a:t>
            </a:r>
            <a:r>
              <a:rPr lang="en-US" i="1" dirty="0"/>
              <a:t>Risk </a:t>
            </a:r>
            <a:r>
              <a:rPr lang="en-US" i="1" dirty="0" smtClean="0"/>
              <a:t>Management</a:t>
            </a:r>
            <a:endParaRPr lang="en-US" dirty="0"/>
          </a:p>
        </p:txBody>
      </p:sp>
      <p:sp>
        <p:nvSpPr>
          <p:cNvPr id="3" name="Content Placeholder 2"/>
          <p:cNvSpPr>
            <a:spLocks noGrp="1"/>
          </p:cNvSpPr>
          <p:nvPr>
            <p:ph idx="1"/>
          </p:nvPr>
        </p:nvSpPr>
        <p:spPr/>
        <p:txBody>
          <a:bodyPr>
            <a:normAutofit fontScale="92500"/>
          </a:bodyPr>
          <a:lstStyle/>
          <a:p>
            <a:r>
              <a:rPr lang="en-US" dirty="0"/>
              <a:t>The </a:t>
            </a:r>
            <a:r>
              <a:rPr lang="en-US" dirty="0" err="1" smtClean="0"/>
              <a:t>IMProcess</a:t>
            </a:r>
            <a:r>
              <a:rPr lang="en-US" dirty="0" smtClean="0"/>
              <a:t> </a:t>
            </a:r>
            <a:r>
              <a:rPr lang="en-US" dirty="0"/>
              <a:t>is designed to achieve change. It is </a:t>
            </a:r>
            <a:r>
              <a:rPr lang="en-US" dirty="0" smtClean="0"/>
              <a:t>executed under </a:t>
            </a:r>
            <a:r>
              <a:rPr lang="en-US" dirty="0"/>
              <a:t>conditions of change. </a:t>
            </a:r>
            <a:r>
              <a:rPr lang="en-US" dirty="0" smtClean="0"/>
              <a:t>IMP. </a:t>
            </a:r>
            <a:r>
              <a:rPr lang="en-US" dirty="0"/>
              <a:t>has to be regarded as a </a:t>
            </a:r>
            <a:r>
              <a:rPr lang="en-US" dirty="0" smtClean="0"/>
              <a:t>high risk activity.</a:t>
            </a:r>
          </a:p>
          <a:p>
            <a:r>
              <a:rPr lang="en-US" dirty="0" smtClean="0"/>
              <a:t>Risk </a:t>
            </a:r>
            <a:r>
              <a:rPr lang="en-US" dirty="0"/>
              <a:t>can be measured or classified in terms of likelihood of occurrence </a:t>
            </a:r>
            <a:r>
              <a:rPr lang="en-US" dirty="0" smtClean="0"/>
              <a:t>and consequence </a:t>
            </a:r>
            <a:r>
              <a:rPr lang="en-US" dirty="0"/>
              <a:t>of </a:t>
            </a:r>
            <a:r>
              <a:rPr lang="en-US" dirty="0" smtClean="0"/>
              <a:t>occurrence.</a:t>
            </a:r>
          </a:p>
          <a:p>
            <a:r>
              <a:rPr lang="en-US" dirty="0" smtClean="0"/>
              <a:t>Risk </a:t>
            </a:r>
            <a:r>
              <a:rPr lang="en-US" dirty="0"/>
              <a:t>can also be measured or classified in terms of the magnitude of </a:t>
            </a:r>
            <a:r>
              <a:rPr lang="en-US" b="1" dirty="0" smtClean="0"/>
              <a:t>hazard</a:t>
            </a:r>
            <a:r>
              <a:rPr lang="en-US" dirty="0" smtClean="0"/>
              <a:t> it </a:t>
            </a:r>
            <a:r>
              <a:rPr lang="en-US" dirty="0"/>
              <a:t>represents and the degree of </a:t>
            </a:r>
            <a:r>
              <a:rPr lang="en-US" b="1" dirty="0"/>
              <a:t>safeguard </a:t>
            </a:r>
            <a:r>
              <a:rPr lang="en-US" dirty="0"/>
              <a:t>necessary to manage </a:t>
            </a:r>
            <a:r>
              <a:rPr lang="en-US" dirty="0" smtClean="0"/>
              <a:t>it.</a:t>
            </a:r>
          </a:p>
          <a:p>
            <a:r>
              <a:rPr lang="en-US" dirty="0" smtClean="0"/>
              <a:t>A </a:t>
            </a:r>
            <a:r>
              <a:rPr lang="en-US" dirty="0"/>
              <a:t>risk map shows a risk in relation to </a:t>
            </a:r>
            <a:r>
              <a:rPr lang="en-US" b="1" dirty="0"/>
              <a:t>likelihood </a:t>
            </a:r>
            <a:r>
              <a:rPr lang="en-US" dirty="0"/>
              <a:t>and </a:t>
            </a:r>
            <a:r>
              <a:rPr lang="en-US" b="1" dirty="0"/>
              <a:t>impact</a:t>
            </a:r>
            <a:r>
              <a:rPr lang="en-US" dirty="0"/>
              <a:t>. The position</a:t>
            </a:r>
            <a:br>
              <a:rPr lang="en-US" dirty="0"/>
            </a:br>
            <a:r>
              <a:rPr lang="en-US" dirty="0"/>
              <a:t>of the risk on the map is determined by the value of these variables which</a:t>
            </a:r>
            <a:br>
              <a:rPr lang="en-US" dirty="0"/>
            </a:br>
            <a:r>
              <a:rPr lang="en-US" dirty="0"/>
              <a:t>act as </a:t>
            </a:r>
            <a:r>
              <a:rPr lang="en-US" dirty="0" smtClean="0"/>
              <a:t>axes.</a:t>
            </a:r>
          </a:p>
          <a:p>
            <a:r>
              <a:rPr lang="en-US" dirty="0" smtClean="0"/>
              <a:t>Risk </a:t>
            </a:r>
            <a:r>
              <a:rPr lang="en-US" dirty="0"/>
              <a:t>likelihood and impact often change over time</a:t>
            </a:r>
            <a:r>
              <a:rPr lang="en-US" dirty="0" smtClean="0"/>
              <a:t>.</a:t>
            </a:r>
            <a:endParaRPr lang="en-US" dirty="0"/>
          </a:p>
        </p:txBody>
      </p:sp>
    </p:spTree>
    <p:extLst>
      <p:ext uri="{BB962C8B-B14F-4D97-AF65-F5344CB8AC3E}">
        <p14:creationId xmlns:p14="http://schemas.microsoft.com/office/powerpoint/2010/main" val="41948189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IMP. Risk Management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Most </a:t>
            </a:r>
            <a:r>
              <a:rPr lang="en-US" dirty="0"/>
              <a:t>risk management systems contain the following basic stages:</a:t>
            </a:r>
            <a:br>
              <a:rPr lang="en-US" dirty="0"/>
            </a:br>
            <a:r>
              <a:rPr lang="en-US" dirty="0"/>
              <a:t>– risk context;</a:t>
            </a:r>
            <a:br>
              <a:rPr lang="en-US" dirty="0"/>
            </a:br>
            <a:r>
              <a:rPr lang="en-US" dirty="0"/>
              <a:t>– risk identification;</a:t>
            </a:r>
            <a:br>
              <a:rPr lang="en-US" dirty="0"/>
            </a:br>
            <a:r>
              <a:rPr lang="en-US" dirty="0"/>
              <a:t>– risk classification, analysis and evaluation;</a:t>
            </a:r>
            <a:br>
              <a:rPr lang="en-US" dirty="0"/>
            </a:br>
            <a:r>
              <a:rPr lang="en-US" dirty="0"/>
              <a:t>– risk evaluation;</a:t>
            </a:r>
            <a:br>
              <a:rPr lang="en-US" dirty="0"/>
            </a:br>
            <a:r>
              <a:rPr lang="en-US" dirty="0"/>
              <a:t>– risk appetite;</a:t>
            </a:r>
            <a:br>
              <a:rPr lang="en-US" dirty="0"/>
            </a:br>
            <a:r>
              <a:rPr lang="en-US" dirty="0"/>
              <a:t>– risk response;</a:t>
            </a:r>
            <a:br>
              <a:rPr lang="en-US" dirty="0"/>
            </a:br>
            <a:r>
              <a:rPr lang="en-US" dirty="0"/>
              <a:t>– risk management system monitor and </a:t>
            </a:r>
            <a:r>
              <a:rPr lang="en-US" dirty="0" smtClean="0"/>
              <a:t>review.</a:t>
            </a:r>
          </a:p>
          <a:p>
            <a:r>
              <a:rPr lang="en-US" dirty="0" smtClean="0"/>
              <a:t>The </a:t>
            </a:r>
            <a:r>
              <a:rPr lang="en-US" dirty="0"/>
              <a:t>most common risk responses are:</a:t>
            </a:r>
            <a:br>
              <a:rPr lang="en-US" dirty="0"/>
            </a:br>
            <a:r>
              <a:rPr lang="en-US" dirty="0"/>
              <a:t>– risk retention;</a:t>
            </a:r>
            <a:br>
              <a:rPr lang="en-US" dirty="0"/>
            </a:br>
            <a:r>
              <a:rPr lang="en-US" dirty="0"/>
              <a:t>– risk reduction;</a:t>
            </a:r>
            <a:br>
              <a:rPr lang="en-US" dirty="0"/>
            </a:br>
            <a:r>
              <a:rPr lang="en-US" dirty="0"/>
              <a:t>– risk transfer;</a:t>
            </a:r>
            <a:br>
              <a:rPr lang="en-US" dirty="0"/>
            </a:br>
            <a:r>
              <a:rPr lang="en-US" dirty="0"/>
              <a:t>– risk avoidance;</a:t>
            </a:r>
            <a:br>
              <a:rPr lang="en-US" dirty="0"/>
            </a:br>
            <a:r>
              <a:rPr lang="en-US" dirty="0"/>
              <a:t>– to seek additional information about the risk;</a:t>
            </a:r>
            <a:br>
              <a:rPr lang="en-US" dirty="0"/>
            </a:br>
            <a:r>
              <a:rPr lang="en-US" dirty="0"/>
              <a:t>– risk retention</a:t>
            </a:r>
            <a:r>
              <a:rPr lang="en-US" dirty="0" smtClean="0"/>
              <a:t>.</a:t>
            </a:r>
            <a:r>
              <a:rPr lang="en-US" dirty="0"/>
              <a:t/>
            </a:r>
            <a:br>
              <a:rPr lang="en-US" dirty="0"/>
            </a:br>
            <a:endParaRPr lang="en-US" dirty="0"/>
          </a:p>
        </p:txBody>
      </p:sp>
    </p:spTree>
    <p:extLst>
      <p:ext uri="{BB962C8B-B14F-4D97-AF65-F5344CB8AC3E}">
        <p14:creationId xmlns:p14="http://schemas.microsoft.com/office/powerpoint/2010/main" val="26743173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t>The Concept of Disintegration and </a:t>
            </a:r>
            <a:r>
              <a:rPr lang="en-US" i="1" dirty="0" smtClean="0"/>
              <a:t>Reintegration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a:t>
            </a:r>
            <a:r>
              <a:rPr lang="en-US" dirty="0" err="1" smtClean="0"/>
              <a:t>IMProcess</a:t>
            </a:r>
            <a:r>
              <a:rPr lang="en-US" dirty="0" smtClean="0"/>
              <a:t> </a:t>
            </a:r>
            <a:r>
              <a:rPr lang="en-US" dirty="0" err="1"/>
              <a:t>centres</a:t>
            </a:r>
            <a:r>
              <a:rPr lang="en-US" dirty="0"/>
              <a:t> on the integration and </a:t>
            </a:r>
            <a:r>
              <a:rPr lang="en-US" dirty="0" smtClean="0"/>
              <a:t>disintegration sub-processes.</a:t>
            </a:r>
          </a:p>
          <a:p>
            <a:r>
              <a:rPr lang="en-US" dirty="0" smtClean="0"/>
              <a:t>Disintegration </a:t>
            </a:r>
            <a:r>
              <a:rPr lang="en-US" dirty="0"/>
              <a:t>is the process of breaking the two merging companies down</a:t>
            </a:r>
            <a:br>
              <a:rPr lang="en-US" dirty="0"/>
            </a:br>
            <a:r>
              <a:rPr lang="en-US" dirty="0"/>
              <a:t>into components. The level of disintegration depends upon the degree of</a:t>
            </a:r>
            <a:br>
              <a:rPr lang="en-US" dirty="0"/>
            </a:br>
            <a:r>
              <a:rPr lang="en-US" dirty="0"/>
              <a:t>control required. Generally the scale of the lowest sub-unit is dictated by</a:t>
            </a:r>
            <a:br>
              <a:rPr lang="en-US" dirty="0"/>
            </a:br>
            <a:r>
              <a:rPr lang="en-US" dirty="0"/>
              <a:t>the maximum size that allows discrete planning and </a:t>
            </a:r>
            <a:r>
              <a:rPr lang="en-US" dirty="0" smtClean="0"/>
              <a:t>control.</a:t>
            </a:r>
          </a:p>
          <a:p>
            <a:r>
              <a:rPr lang="en-US" dirty="0" smtClean="0"/>
              <a:t>Integration </a:t>
            </a:r>
            <a:r>
              <a:rPr lang="en-US" dirty="0"/>
              <a:t>is the process of reassembling the new company from the components generated by tie disintegration </a:t>
            </a:r>
            <a:r>
              <a:rPr lang="en-US" dirty="0" smtClean="0"/>
              <a:t>process.</a:t>
            </a:r>
          </a:p>
          <a:p>
            <a:r>
              <a:rPr lang="en-US" dirty="0" smtClean="0"/>
              <a:t>Integration </a:t>
            </a:r>
            <a:r>
              <a:rPr lang="en-US" dirty="0"/>
              <a:t>is not a simple reversal of disintegration. In many cases entirely</a:t>
            </a:r>
            <a:br>
              <a:rPr lang="en-US" dirty="0"/>
            </a:br>
            <a:r>
              <a:rPr lang="en-US" dirty="0"/>
              <a:t>new components are created and obsolete units are phased </a:t>
            </a:r>
            <a:r>
              <a:rPr lang="en-US" dirty="0" smtClean="0"/>
              <a:t>out.</a:t>
            </a:r>
          </a:p>
          <a:p>
            <a:r>
              <a:rPr lang="en-US" dirty="0" smtClean="0"/>
              <a:t>Both </a:t>
            </a:r>
            <a:r>
              <a:rPr lang="en-US" dirty="0"/>
              <a:t>disintegration and integration should be subject to formal detailed</a:t>
            </a:r>
            <a:br>
              <a:rPr lang="en-US" dirty="0"/>
            </a:br>
            <a:r>
              <a:rPr lang="en-US" dirty="0" smtClean="0"/>
              <a:t>planning</a:t>
            </a:r>
            <a:endParaRPr lang="en-US" dirty="0"/>
          </a:p>
        </p:txBody>
      </p:sp>
    </p:spTree>
    <p:extLst>
      <p:ext uri="{BB962C8B-B14F-4D97-AF65-F5344CB8AC3E}">
        <p14:creationId xmlns:p14="http://schemas.microsoft.com/office/powerpoint/2010/main" val="6018693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t>Managerial </a:t>
            </a:r>
            <a:r>
              <a:rPr lang="en-US" i="1" dirty="0" smtClean="0"/>
              <a:t>Levers</a:t>
            </a:r>
            <a:endParaRPr lang="en-US" dirty="0"/>
          </a:p>
        </p:txBody>
      </p:sp>
      <p:sp>
        <p:nvSpPr>
          <p:cNvPr id="3" name="Content Placeholder 2"/>
          <p:cNvSpPr>
            <a:spLocks noGrp="1"/>
          </p:cNvSpPr>
          <p:nvPr>
            <p:ph idx="1"/>
          </p:nvPr>
        </p:nvSpPr>
        <p:spPr/>
        <p:txBody>
          <a:bodyPr>
            <a:normAutofit fontScale="92500" lnSpcReduction="10000"/>
          </a:bodyPr>
          <a:lstStyle/>
          <a:p>
            <a:r>
              <a:rPr lang="en-US" dirty="0"/>
              <a:t>Managerial levers are elements that are important throughout the </a:t>
            </a:r>
            <a:r>
              <a:rPr lang="en-US" dirty="0" err="1" smtClean="0"/>
              <a:t>IMProcess</a:t>
            </a:r>
            <a:r>
              <a:rPr lang="en-US" dirty="0" smtClean="0"/>
              <a:t> </a:t>
            </a:r>
            <a:r>
              <a:rPr lang="en-US" dirty="0"/>
              <a:t>but the best way of managing them varies through </a:t>
            </a:r>
            <a:r>
              <a:rPr lang="en-US" dirty="0" smtClean="0"/>
              <a:t>the </a:t>
            </a:r>
            <a:r>
              <a:rPr lang="en-US" dirty="0" err="1" smtClean="0"/>
              <a:t>IMProcess</a:t>
            </a:r>
            <a:r>
              <a:rPr lang="en-US" dirty="0" smtClean="0"/>
              <a:t>. </a:t>
            </a:r>
            <a:r>
              <a:rPr lang="en-US" dirty="0"/>
              <a:t>They are dynamic </a:t>
            </a:r>
            <a:r>
              <a:rPr lang="en-US" dirty="0" smtClean="0"/>
              <a:t>elements.</a:t>
            </a:r>
          </a:p>
          <a:p>
            <a:r>
              <a:rPr lang="en-US" dirty="0" smtClean="0"/>
              <a:t>A </a:t>
            </a:r>
            <a:r>
              <a:rPr lang="en-US" dirty="0"/>
              <a:t>clear set of </a:t>
            </a:r>
            <a:r>
              <a:rPr lang="en-US" dirty="0" smtClean="0"/>
              <a:t>IMP. </a:t>
            </a:r>
            <a:r>
              <a:rPr lang="en-US" dirty="0"/>
              <a:t>goals should be established as early as possible</a:t>
            </a:r>
            <a:br>
              <a:rPr lang="en-US" dirty="0"/>
            </a:br>
            <a:r>
              <a:rPr lang="en-US" dirty="0"/>
              <a:t>in the </a:t>
            </a:r>
            <a:r>
              <a:rPr lang="en-US" dirty="0" smtClean="0"/>
              <a:t>pre-IMP. </a:t>
            </a:r>
            <a:r>
              <a:rPr lang="en-US" dirty="0"/>
              <a:t>planning or </a:t>
            </a:r>
            <a:r>
              <a:rPr lang="en-US" dirty="0" smtClean="0"/>
              <a:t>IMP. </a:t>
            </a:r>
            <a:r>
              <a:rPr lang="en-US" dirty="0"/>
              <a:t>planning </a:t>
            </a:r>
            <a:r>
              <a:rPr lang="en-US" dirty="0" smtClean="0"/>
              <a:t>phases. These </a:t>
            </a:r>
            <a:r>
              <a:rPr lang="en-US" dirty="0"/>
              <a:t>goals should be set in the context of overall </a:t>
            </a:r>
            <a:r>
              <a:rPr lang="en-US" dirty="0" smtClean="0"/>
              <a:t>IMP. success, although </a:t>
            </a:r>
            <a:r>
              <a:rPr lang="en-US" dirty="0"/>
              <a:t>they should also be framed in terms of the individual </a:t>
            </a:r>
            <a:r>
              <a:rPr lang="en-US" dirty="0" smtClean="0"/>
              <a:t>functional units.</a:t>
            </a:r>
          </a:p>
          <a:p>
            <a:r>
              <a:rPr lang="en-US" dirty="0" smtClean="0"/>
              <a:t>It </a:t>
            </a:r>
            <a:r>
              <a:rPr lang="en-US" dirty="0"/>
              <a:t>is important that functional units can see the objectives of the </a:t>
            </a:r>
            <a:r>
              <a:rPr lang="en-US" dirty="0" smtClean="0"/>
              <a:t>Org.</a:t>
            </a:r>
            <a:r>
              <a:rPr lang="en-US" dirty="0"/>
              <a:t/>
            </a:r>
            <a:br>
              <a:rPr lang="en-US" dirty="0"/>
            </a:br>
            <a:r>
              <a:rPr lang="en-US" dirty="0"/>
              <a:t>as being intrinsically linked to the objectives of the functional unit, </a:t>
            </a:r>
            <a:r>
              <a:rPr lang="en-US" dirty="0" smtClean="0"/>
              <a:t>especially where </a:t>
            </a:r>
            <a:r>
              <a:rPr lang="en-US" dirty="0"/>
              <a:t>this matching process can be framed in ‘language’ that the </a:t>
            </a:r>
            <a:r>
              <a:rPr lang="en-US" dirty="0" smtClean="0"/>
              <a:t>functional units </a:t>
            </a:r>
            <a:r>
              <a:rPr lang="en-US" dirty="0"/>
              <a:t>can understand.</a:t>
            </a:r>
            <a:br>
              <a:rPr lang="en-US" dirty="0"/>
            </a:br>
            <a:endParaRPr lang="en-US" dirty="0"/>
          </a:p>
        </p:txBody>
      </p:sp>
    </p:spTree>
    <p:extLst>
      <p:ext uri="{BB962C8B-B14F-4D97-AF65-F5344CB8AC3E}">
        <p14:creationId xmlns:p14="http://schemas.microsoft.com/office/powerpoint/2010/main" val="8471691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Managerial Levers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Leadership </a:t>
            </a:r>
            <a:r>
              <a:rPr lang="en-US" dirty="0"/>
              <a:t>requirements in a multidisciplinary </a:t>
            </a:r>
            <a:r>
              <a:rPr lang="en-US" dirty="0" smtClean="0"/>
              <a:t>IMP. </a:t>
            </a:r>
            <a:r>
              <a:rPr lang="en-US" dirty="0"/>
              <a:t>team </a:t>
            </a:r>
            <a:r>
              <a:rPr lang="en-US" dirty="0" smtClean="0"/>
              <a:t>are particularly </a:t>
            </a:r>
            <a:r>
              <a:rPr lang="en-US" dirty="0"/>
              <a:t>demanding as the project team leader has to have a </a:t>
            </a:r>
            <a:r>
              <a:rPr lang="en-US" dirty="0" smtClean="0"/>
              <a:t>working knowledge of each </a:t>
            </a:r>
            <a:r>
              <a:rPr lang="en-US" dirty="0"/>
              <a:t>functional </a:t>
            </a:r>
            <a:r>
              <a:rPr lang="en-US" dirty="0" err="1"/>
              <a:t>specialisation</a:t>
            </a:r>
            <a:r>
              <a:rPr lang="en-US" dirty="0"/>
              <a:t> </a:t>
            </a:r>
            <a:r>
              <a:rPr lang="en-US" dirty="0" smtClean="0"/>
              <a:t>involved.</a:t>
            </a:r>
          </a:p>
          <a:p>
            <a:r>
              <a:rPr lang="en-US" dirty="0" smtClean="0"/>
              <a:t>It </a:t>
            </a:r>
            <a:r>
              <a:rPr lang="en-US" dirty="0"/>
              <a:t>is generally possible to consider leadership lifecycle in relation to </a:t>
            </a:r>
            <a:r>
              <a:rPr lang="en-US" dirty="0" smtClean="0"/>
              <a:t>specific phases </a:t>
            </a:r>
            <a:r>
              <a:rPr lang="en-US" dirty="0"/>
              <a:t>or stages of development. The most appropriate leadership </a:t>
            </a:r>
            <a:r>
              <a:rPr lang="en-US" dirty="0" smtClean="0"/>
              <a:t>typically varies </a:t>
            </a:r>
            <a:r>
              <a:rPr lang="en-US" dirty="0"/>
              <a:t>between being task and people </a:t>
            </a:r>
            <a:r>
              <a:rPr lang="en-US" dirty="0" smtClean="0"/>
              <a:t>oriented.</a:t>
            </a:r>
          </a:p>
          <a:p>
            <a:r>
              <a:rPr lang="en-US" dirty="0" smtClean="0"/>
              <a:t>Effective </a:t>
            </a:r>
            <a:r>
              <a:rPr lang="en-US" dirty="0"/>
              <a:t>communication among the various people and functions </a:t>
            </a:r>
            <a:r>
              <a:rPr lang="en-US" dirty="0" smtClean="0"/>
              <a:t>involved in </a:t>
            </a:r>
            <a:r>
              <a:rPr lang="en-US" dirty="0"/>
              <a:t>the </a:t>
            </a:r>
            <a:r>
              <a:rPr lang="en-US" dirty="0" smtClean="0"/>
              <a:t>IMP. </a:t>
            </a:r>
            <a:r>
              <a:rPr lang="en-US" dirty="0"/>
              <a:t>project is vital. Communication neglect can </a:t>
            </a:r>
            <a:r>
              <a:rPr lang="en-US" dirty="0" smtClean="0"/>
              <a:t>very </a:t>
            </a:r>
            <a:r>
              <a:rPr lang="en-US" dirty="0"/>
              <a:t>quickly lead to bad feelings. Good communication involves </a:t>
            </a:r>
            <a:r>
              <a:rPr lang="en-US" dirty="0" smtClean="0"/>
              <a:t>high-quality information-sharing </a:t>
            </a:r>
            <a:r>
              <a:rPr lang="en-US" dirty="0"/>
              <a:t>and </a:t>
            </a:r>
            <a:r>
              <a:rPr lang="en-US" dirty="0" smtClean="0"/>
              <a:t>exchange.</a:t>
            </a:r>
          </a:p>
          <a:p>
            <a:r>
              <a:rPr lang="en-US" dirty="0" smtClean="0"/>
              <a:t>Good </a:t>
            </a:r>
            <a:r>
              <a:rPr lang="en-US" dirty="0"/>
              <a:t>communication depends partly on the quantity and quality of </a:t>
            </a:r>
            <a:r>
              <a:rPr lang="en-US" dirty="0" smtClean="0"/>
              <a:t>face to-face meetings</a:t>
            </a:r>
            <a:r>
              <a:rPr lang="en-US" dirty="0"/>
              <a:t>. In successful projects there tend to be frequent </a:t>
            </a:r>
            <a:r>
              <a:rPr lang="en-US" dirty="0" smtClean="0"/>
              <a:t>review meetings </a:t>
            </a:r>
            <a:r>
              <a:rPr lang="en-US" dirty="0"/>
              <a:t>to exchange information and instructions about project </a:t>
            </a:r>
            <a:r>
              <a:rPr lang="en-US" dirty="0" smtClean="0"/>
              <a:t>objectives, status</a:t>
            </a:r>
            <a:r>
              <a:rPr lang="en-US" dirty="0"/>
              <a:t>, policies, problems that arise, and change</a:t>
            </a:r>
            <a:r>
              <a:rPr lang="en-US" dirty="0" smtClean="0"/>
              <a:t>.</a:t>
            </a:r>
            <a:endParaRPr lang="en-US" dirty="0"/>
          </a:p>
        </p:txBody>
      </p:sp>
    </p:spTree>
    <p:extLst>
      <p:ext uri="{BB962C8B-B14F-4D97-AF65-F5344CB8AC3E}">
        <p14:creationId xmlns:p14="http://schemas.microsoft.com/office/powerpoint/2010/main" val="3787435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pPr marL="0" indent="0">
              <a:buNone/>
            </a:pPr>
            <a:r>
              <a:rPr lang="en-US" i="1" dirty="0"/>
              <a:t>• </a:t>
            </a:r>
            <a:r>
              <a:rPr lang="en-US" dirty="0"/>
              <a:t>the main phases of the merger process;</a:t>
            </a:r>
            <a:br>
              <a:rPr lang="en-US" dirty="0"/>
            </a:br>
            <a:r>
              <a:rPr lang="en-US" i="1" dirty="0"/>
              <a:t>• </a:t>
            </a:r>
            <a:r>
              <a:rPr lang="en-US" dirty="0"/>
              <a:t>the primary merger lifecycle elements;</a:t>
            </a:r>
            <a:br>
              <a:rPr lang="en-US" dirty="0"/>
            </a:br>
            <a:r>
              <a:rPr lang="en-US" i="1" dirty="0"/>
              <a:t>• </a:t>
            </a:r>
            <a:r>
              <a:rPr lang="en-US" dirty="0"/>
              <a:t>the concept of a merger project team;</a:t>
            </a:r>
            <a:br>
              <a:rPr lang="en-US" dirty="0"/>
            </a:br>
            <a:r>
              <a:rPr lang="en-US" i="1" dirty="0"/>
              <a:t>• </a:t>
            </a:r>
            <a:r>
              <a:rPr lang="en-US" dirty="0"/>
              <a:t>the other teams that are likely to be involved;</a:t>
            </a:r>
            <a:br>
              <a:rPr lang="en-US" dirty="0"/>
            </a:br>
            <a:r>
              <a:rPr lang="en-US" i="1" dirty="0"/>
              <a:t>• </a:t>
            </a:r>
            <a:r>
              <a:rPr lang="en-US" dirty="0"/>
              <a:t>the concept of disintegration and reintegration;</a:t>
            </a:r>
            <a:br>
              <a:rPr lang="en-US" dirty="0"/>
            </a:br>
            <a:r>
              <a:rPr lang="en-US" i="1" dirty="0"/>
              <a:t>• </a:t>
            </a:r>
            <a:r>
              <a:rPr lang="en-US" dirty="0"/>
              <a:t>some of the main transition tools used in mergers</a:t>
            </a:r>
            <a:br>
              <a:rPr lang="en-US" dirty="0"/>
            </a:br>
            <a:r>
              <a:rPr lang="en-US" dirty="0"/>
              <a:t/>
            </a:r>
            <a:br>
              <a:rPr lang="en-US" dirty="0"/>
            </a:br>
            <a:endParaRPr lang="en-US" dirty="0"/>
          </a:p>
        </p:txBody>
      </p:sp>
    </p:spTree>
    <p:extLst>
      <p:ext uri="{BB962C8B-B14F-4D97-AF65-F5344CB8AC3E}">
        <p14:creationId xmlns:p14="http://schemas.microsoft.com/office/powerpoint/2010/main" val="1802491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t>Transformation </a:t>
            </a:r>
            <a:r>
              <a:rPr lang="en-US" i="1" dirty="0" smtClean="0"/>
              <a:t>Tools</a:t>
            </a:r>
            <a:endParaRPr lang="en-US" dirty="0"/>
          </a:p>
        </p:txBody>
      </p:sp>
      <p:sp>
        <p:nvSpPr>
          <p:cNvPr id="3" name="Content Placeholder 2"/>
          <p:cNvSpPr>
            <a:spLocks noGrp="1"/>
          </p:cNvSpPr>
          <p:nvPr>
            <p:ph idx="1"/>
          </p:nvPr>
        </p:nvSpPr>
        <p:spPr/>
        <p:txBody>
          <a:bodyPr>
            <a:normAutofit fontScale="92500" lnSpcReduction="10000"/>
          </a:bodyPr>
          <a:lstStyle/>
          <a:p>
            <a:r>
              <a:rPr lang="en-US" dirty="0"/>
              <a:t>Competency modelling is about making the best use of people as part of</a:t>
            </a:r>
            <a:br>
              <a:rPr lang="en-US" dirty="0"/>
            </a:br>
            <a:r>
              <a:rPr lang="en-US" dirty="0"/>
              <a:t>the merger process. When looking at how to disintegrate and reintegrate</a:t>
            </a:r>
            <a:br>
              <a:rPr lang="en-US" dirty="0"/>
            </a:br>
            <a:r>
              <a:rPr lang="en-US" dirty="0"/>
              <a:t>the </a:t>
            </a:r>
            <a:r>
              <a:rPr lang="en-US" dirty="0" smtClean="0"/>
              <a:t>Org., </a:t>
            </a:r>
            <a:r>
              <a:rPr lang="en-US" dirty="0"/>
              <a:t>it is obviously logical to try to measure the competencies</a:t>
            </a:r>
            <a:br>
              <a:rPr lang="en-US" dirty="0"/>
            </a:br>
            <a:r>
              <a:rPr lang="en-US" dirty="0"/>
              <a:t>of the people in the existing </a:t>
            </a:r>
            <a:r>
              <a:rPr lang="en-US" dirty="0" smtClean="0"/>
              <a:t>Org. </a:t>
            </a:r>
            <a:r>
              <a:rPr lang="en-US" dirty="0"/>
              <a:t>and then use this information </a:t>
            </a:r>
            <a:r>
              <a:rPr lang="en-US" dirty="0" smtClean="0"/>
              <a:t>to try </a:t>
            </a:r>
            <a:r>
              <a:rPr lang="en-US" dirty="0"/>
              <a:t>and obtain the best use of those people (</a:t>
            </a:r>
            <a:r>
              <a:rPr lang="en-US" dirty="0" err="1"/>
              <a:t>reorganised</a:t>
            </a:r>
            <a:r>
              <a:rPr lang="en-US" dirty="0"/>
              <a:t> as necessary) in </a:t>
            </a:r>
            <a:r>
              <a:rPr lang="en-US" dirty="0" smtClean="0"/>
              <a:t>the new </a:t>
            </a:r>
            <a:r>
              <a:rPr lang="en-US" dirty="0"/>
              <a:t>merged </a:t>
            </a:r>
            <a:r>
              <a:rPr lang="en-US" dirty="0" smtClean="0"/>
              <a:t>Org..</a:t>
            </a:r>
            <a:r>
              <a:rPr lang="en-US" dirty="0"/>
              <a:t/>
            </a:r>
            <a:br>
              <a:rPr lang="en-US" dirty="0"/>
            </a:br>
            <a:r>
              <a:rPr lang="en-US" i="1" dirty="0"/>
              <a:t>• </a:t>
            </a:r>
            <a:r>
              <a:rPr lang="en-US" dirty="0"/>
              <a:t>Competencies differentiate potential outstanding performance from </a:t>
            </a:r>
            <a:r>
              <a:rPr lang="en-US" dirty="0" smtClean="0"/>
              <a:t>ordinary performance </a:t>
            </a:r>
            <a:r>
              <a:rPr lang="en-US" dirty="0"/>
              <a:t>in a job, </a:t>
            </a:r>
            <a:r>
              <a:rPr lang="en-US" dirty="0" smtClean="0"/>
              <a:t>Org., </a:t>
            </a:r>
            <a:r>
              <a:rPr lang="en-US" dirty="0"/>
              <a:t>role, system or culture. They drive </a:t>
            </a:r>
            <a:r>
              <a:rPr lang="en-US" dirty="0" smtClean="0"/>
              <a:t>the </a:t>
            </a:r>
            <a:r>
              <a:rPr lang="en-US" dirty="0" err="1" smtClean="0"/>
              <a:t>behaviours</a:t>
            </a:r>
            <a:r>
              <a:rPr lang="en-US" dirty="0" smtClean="0"/>
              <a:t> </a:t>
            </a:r>
            <a:r>
              <a:rPr lang="en-US" dirty="0"/>
              <a:t>and performances of people who excel at their jobs or roles.</a:t>
            </a:r>
            <a:br>
              <a:rPr lang="en-US" dirty="0"/>
            </a:br>
            <a:r>
              <a:rPr lang="en-US" i="1" dirty="0"/>
              <a:t>• </a:t>
            </a:r>
            <a:r>
              <a:rPr lang="en-US" dirty="0"/>
              <a:t>There are numerous listings of possible competency characteristics. Most</a:t>
            </a:r>
            <a:br>
              <a:rPr lang="en-US" dirty="0"/>
            </a:br>
            <a:r>
              <a:rPr lang="en-US" dirty="0"/>
              <a:t>boil down to a list of around six characteristics. These characteristics define</a:t>
            </a:r>
            <a:br>
              <a:rPr lang="en-US" dirty="0"/>
            </a:br>
            <a:r>
              <a:rPr lang="en-US" dirty="0"/>
              <a:t>the competency profile of the individual</a:t>
            </a:r>
            <a:r>
              <a:rPr lang="en-US" dirty="0" smtClean="0"/>
              <a:t>.</a:t>
            </a:r>
            <a:endParaRPr lang="en-US" dirty="0"/>
          </a:p>
        </p:txBody>
      </p:sp>
    </p:spTree>
    <p:extLst>
      <p:ext uri="{BB962C8B-B14F-4D97-AF65-F5344CB8AC3E}">
        <p14:creationId xmlns:p14="http://schemas.microsoft.com/office/powerpoint/2010/main" val="35436812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t>Transformation </a:t>
            </a:r>
            <a:r>
              <a:rPr lang="en-US" i="1" dirty="0" smtClean="0"/>
              <a:t>Tools</a:t>
            </a:r>
            <a:endParaRPr lang="en-US" dirty="0"/>
          </a:p>
        </p:txBody>
      </p:sp>
      <p:sp>
        <p:nvSpPr>
          <p:cNvPr id="3" name="Content Placeholder 2"/>
          <p:cNvSpPr>
            <a:spLocks noGrp="1"/>
          </p:cNvSpPr>
          <p:nvPr>
            <p:ph idx="1"/>
          </p:nvPr>
        </p:nvSpPr>
        <p:spPr/>
        <p:txBody>
          <a:bodyPr>
            <a:normAutofit fontScale="92500" lnSpcReduction="20000"/>
          </a:bodyPr>
          <a:lstStyle/>
          <a:p>
            <a:r>
              <a:rPr lang="en-US" dirty="0"/>
              <a:t>The overall net characteristic as derived from the competency profile is</a:t>
            </a:r>
            <a:br>
              <a:rPr lang="en-US" dirty="0"/>
            </a:br>
            <a:r>
              <a:rPr lang="en-US" dirty="0"/>
              <a:t>sometimes referred to as the competency function of the individual. The</a:t>
            </a:r>
            <a:br>
              <a:rPr lang="en-US" dirty="0"/>
            </a:br>
            <a:r>
              <a:rPr lang="en-US" dirty="0"/>
              <a:t>specific characteristics that form the net characteristic are:</a:t>
            </a:r>
            <a:br>
              <a:rPr lang="en-US" dirty="0"/>
            </a:br>
            <a:r>
              <a:rPr lang="en-US" dirty="0"/>
              <a:t>– knowledge;</a:t>
            </a:r>
            <a:br>
              <a:rPr lang="en-US" dirty="0"/>
            </a:br>
            <a:r>
              <a:rPr lang="en-US" dirty="0"/>
              <a:t>– understanding;</a:t>
            </a:r>
            <a:br>
              <a:rPr lang="en-US" dirty="0"/>
            </a:br>
            <a:r>
              <a:rPr lang="en-US" dirty="0"/>
              <a:t>– skill;</a:t>
            </a:r>
            <a:br>
              <a:rPr lang="en-US" dirty="0"/>
            </a:br>
            <a:r>
              <a:rPr lang="en-US" dirty="0"/>
              <a:t>– perceived social role;</a:t>
            </a:r>
            <a:br>
              <a:rPr lang="en-US" dirty="0"/>
            </a:br>
            <a:r>
              <a:rPr lang="en-US" dirty="0"/>
              <a:t>– personal traits;</a:t>
            </a:r>
            <a:br>
              <a:rPr lang="en-US" dirty="0"/>
            </a:br>
            <a:r>
              <a:rPr lang="en-US" dirty="0"/>
              <a:t>– underlying </a:t>
            </a:r>
            <a:r>
              <a:rPr lang="en-US" dirty="0" smtClean="0"/>
              <a:t>motives.</a:t>
            </a:r>
          </a:p>
          <a:p>
            <a:r>
              <a:rPr lang="en-US" dirty="0" smtClean="0"/>
              <a:t>Knowledge </a:t>
            </a:r>
            <a:r>
              <a:rPr lang="en-US" dirty="0"/>
              <a:t>is the amount of relevant and usable information that a person</a:t>
            </a:r>
            <a:br>
              <a:rPr lang="en-US" dirty="0"/>
            </a:br>
            <a:r>
              <a:rPr lang="en-US" dirty="0"/>
              <a:t>has acquired and stored on a particular subject. The knowledge could</a:t>
            </a:r>
            <a:br>
              <a:rPr lang="en-US" dirty="0"/>
            </a:br>
            <a:r>
              <a:rPr lang="en-US" dirty="0"/>
              <a:t>originate from books, courses, experience, etc.</a:t>
            </a:r>
            <a:br>
              <a:rPr lang="en-US" dirty="0"/>
            </a:br>
            <a:r>
              <a:rPr lang="en-US" dirty="0"/>
              <a:t/>
            </a:r>
            <a:br>
              <a:rPr lang="en-US" dirty="0"/>
            </a:br>
            <a:endParaRPr lang="en-US" dirty="0"/>
          </a:p>
        </p:txBody>
      </p:sp>
    </p:spTree>
    <p:extLst>
      <p:ext uri="{BB962C8B-B14F-4D97-AF65-F5344CB8AC3E}">
        <p14:creationId xmlns:p14="http://schemas.microsoft.com/office/powerpoint/2010/main" val="29767288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Transformation Tools</a:t>
            </a:r>
            <a:endParaRPr lang="en-US" dirty="0"/>
          </a:p>
        </p:txBody>
      </p:sp>
      <p:sp>
        <p:nvSpPr>
          <p:cNvPr id="3" name="Content Placeholder 2"/>
          <p:cNvSpPr>
            <a:spLocks noGrp="1"/>
          </p:cNvSpPr>
          <p:nvPr>
            <p:ph idx="1"/>
          </p:nvPr>
        </p:nvSpPr>
        <p:spPr/>
        <p:txBody>
          <a:bodyPr>
            <a:normAutofit fontScale="92500" lnSpcReduction="10000"/>
          </a:bodyPr>
          <a:lstStyle/>
          <a:p>
            <a:r>
              <a:rPr lang="en-US" dirty="0"/>
              <a:t>In most practical applications competencies are measured as contribution</a:t>
            </a:r>
            <a:br>
              <a:rPr lang="en-US" dirty="0"/>
            </a:br>
            <a:r>
              <a:rPr lang="en-US" dirty="0"/>
              <a:t>competencies. These are measures of a person’s individual competencies</a:t>
            </a:r>
            <a:br>
              <a:rPr lang="en-US" dirty="0"/>
            </a:br>
            <a:r>
              <a:rPr lang="en-US" dirty="0"/>
              <a:t>as a function of their underlying competency derivatives. Contribution</a:t>
            </a:r>
            <a:br>
              <a:rPr lang="en-US" dirty="0"/>
            </a:br>
            <a:r>
              <a:rPr lang="en-US" dirty="0"/>
              <a:t>competencies are assessments of a person’s competency in specific defined</a:t>
            </a:r>
            <a:br>
              <a:rPr lang="en-US" dirty="0"/>
            </a:br>
            <a:r>
              <a:rPr lang="en-US" dirty="0"/>
              <a:t>areas seen as being central to the current and outcome functioning of the</a:t>
            </a:r>
            <a:br>
              <a:rPr lang="en-US" dirty="0"/>
            </a:br>
            <a:r>
              <a:rPr lang="en-US" dirty="0" smtClean="0"/>
              <a:t>Org..</a:t>
            </a:r>
          </a:p>
          <a:p>
            <a:r>
              <a:rPr lang="en-US" dirty="0" smtClean="0"/>
              <a:t>Contribution </a:t>
            </a:r>
            <a:r>
              <a:rPr lang="en-US" dirty="0"/>
              <a:t>competencies are often developed as a specific project by an</a:t>
            </a:r>
            <a:br>
              <a:rPr lang="en-US" dirty="0"/>
            </a:br>
            <a:r>
              <a:rPr lang="en-US" dirty="0" smtClean="0"/>
              <a:t>Org. </a:t>
            </a:r>
            <a:r>
              <a:rPr lang="en-US" dirty="0"/>
              <a:t>and often by, or in collaboration with, specialist external consultants. The most usual process is for consultants to carry out </a:t>
            </a:r>
            <a:r>
              <a:rPr lang="en-US" dirty="0" smtClean="0"/>
              <a:t>extensive interviews </a:t>
            </a:r>
            <a:r>
              <a:rPr lang="en-US" dirty="0"/>
              <a:t>with staff right across the </a:t>
            </a:r>
            <a:r>
              <a:rPr lang="en-US" dirty="0" smtClean="0"/>
              <a:t>Org. </a:t>
            </a:r>
            <a:r>
              <a:rPr lang="en-US" dirty="0"/>
              <a:t>in order to develop </a:t>
            </a:r>
            <a:r>
              <a:rPr lang="en-US" dirty="0" smtClean="0"/>
              <a:t>a picture </a:t>
            </a:r>
            <a:r>
              <a:rPr lang="en-US" dirty="0"/>
              <a:t>of what are the overriding and most </a:t>
            </a:r>
            <a:r>
              <a:rPr lang="en-US" dirty="0" smtClean="0"/>
              <a:t>important contribution </a:t>
            </a:r>
            <a:r>
              <a:rPr lang="en-US" dirty="0"/>
              <a:t>competencies for a given role</a:t>
            </a:r>
            <a:r>
              <a:rPr lang="en-US" dirty="0" smtClean="0"/>
              <a:t>. </a:t>
            </a:r>
            <a:r>
              <a:rPr lang="en-US" dirty="0"/>
              <a:t/>
            </a:r>
            <a:br>
              <a:rPr lang="en-US" dirty="0"/>
            </a:br>
            <a:endParaRPr lang="en-US" dirty="0"/>
          </a:p>
        </p:txBody>
      </p:sp>
    </p:spTree>
    <p:extLst>
      <p:ext uri="{BB962C8B-B14F-4D97-AF65-F5344CB8AC3E}">
        <p14:creationId xmlns:p14="http://schemas.microsoft.com/office/powerpoint/2010/main" val="23724442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Transformation Tools</a:t>
            </a:r>
            <a:endParaRPr lang="en-US" dirty="0"/>
          </a:p>
        </p:txBody>
      </p:sp>
      <p:sp>
        <p:nvSpPr>
          <p:cNvPr id="3" name="Content Placeholder 2"/>
          <p:cNvSpPr>
            <a:spLocks noGrp="1"/>
          </p:cNvSpPr>
          <p:nvPr>
            <p:ph idx="1"/>
          </p:nvPr>
        </p:nvSpPr>
        <p:spPr/>
        <p:txBody>
          <a:bodyPr>
            <a:normAutofit fontScale="92500" lnSpcReduction="10000"/>
          </a:bodyPr>
          <a:lstStyle/>
          <a:p>
            <a:r>
              <a:rPr lang="en-US" dirty="0"/>
              <a:t>It is usual for both </a:t>
            </a:r>
            <a:r>
              <a:rPr lang="en-US" dirty="0" err="1"/>
              <a:t>behavioural</a:t>
            </a:r>
            <a:r>
              <a:rPr lang="en-US" dirty="0"/>
              <a:t> and technical competencies to be evaluated</a:t>
            </a:r>
            <a:br>
              <a:rPr lang="en-US" dirty="0"/>
            </a:br>
            <a:r>
              <a:rPr lang="en-US" dirty="0"/>
              <a:t>in some way so that an individual person’s competencies in different </a:t>
            </a:r>
            <a:r>
              <a:rPr lang="en-US" dirty="0" smtClean="0"/>
              <a:t>areas </a:t>
            </a:r>
            <a:r>
              <a:rPr lang="en-US" dirty="0"/>
              <a:t>can be measured. The usual end result is a competency contribution </a:t>
            </a:r>
            <a:r>
              <a:rPr lang="en-US" dirty="0" smtClean="0"/>
              <a:t>matrix for </a:t>
            </a:r>
            <a:r>
              <a:rPr lang="en-US" dirty="0"/>
              <a:t>each individual showing contribution competency against </a:t>
            </a:r>
            <a:r>
              <a:rPr lang="en-US" dirty="0" smtClean="0"/>
              <a:t>measured level</a:t>
            </a:r>
            <a:r>
              <a:rPr lang="en-US" dirty="0"/>
              <a:t>.</a:t>
            </a:r>
            <a:br>
              <a:rPr lang="en-US" dirty="0"/>
            </a:br>
            <a:r>
              <a:rPr lang="en-US" i="1" dirty="0"/>
              <a:t>• </a:t>
            </a:r>
            <a:r>
              <a:rPr lang="en-US" dirty="0"/>
              <a:t>Competency models can be phased and overlapped using commercial software in order to identify and quantify the level of provision </a:t>
            </a:r>
            <a:r>
              <a:rPr lang="en-US" dirty="0" smtClean="0"/>
              <a:t>in competency areas </a:t>
            </a:r>
            <a:r>
              <a:rPr lang="en-US" dirty="0"/>
              <a:t>available to the </a:t>
            </a:r>
            <a:r>
              <a:rPr lang="en-US" dirty="0" smtClean="0"/>
              <a:t>Org. </a:t>
            </a:r>
            <a:r>
              <a:rPr lang="en-US" dirty="0"/>
              <a:t>as a whole.</a:t>
            </a:r>
            <a:br>
              <a:rPr lang="en-US" dirty="0"/>
            </a:br>
            <a:r>
              <a:rPr lang="en-US" i="1" dirty="0"/>
              <a:t>• </a:t>
            </a:r>
            <a:r>
              <a:rPr lang="en-US" dirty="0"/>
              <a:t>Competency assessment is an attempt to </a:t>
            </a:r>
            <a:r>
              <a:rPr lang="en-US" dirty="0" err="1"/>
              <a:t>analyse</a:t>
            </a:r>
            <a:r>
              <a:rPr lang="en-US" dirty="0"/>
              <a:t> the competency profile </a:t>
            </a:r>
            <a:r>
              <a:rPr lang="en-US" dirty="0" smtClean="0"/>
              <a:t>of the </a:t>
            </a:r>
            <a:r>
              <a:rPr lang="en-US" dirty="0"/>
              <a:t>two </a:t>
            </a:r>
            <a:r>
              <a:rPr lang="en-US" dirty="0" smtClean="0"/>
              <a:t>Org's </a:t>
            </a:r>
            <a:r>
              <a:rPr lang="en-US" dirty="0"/>
              <a:t>with the intention of identifying the various </a:t>
            </a:r>
            <a:r>
              <a:rPr lang="en-US" dirty="0" smtClean="0"/>
              <a:t>strengths and </a:t>
            </a:r>
            <a:r>
              <a:rPr lang="en-US" dirty="0"/>
              <a:t>weaknesses existing within the profiles so as to get the best </a:t>
            </a:r>
            <a:r>
              <a:rPr lang="en-US" b="1" dirty="0"/>
              <a:t>fit </a:t>
            </a:r>
            <a:r>
              <a:rPr lang="en-US" dirty="0" smtClean="0"/>
              <a:t>in forming </a:t>
            </a:r>
            <a:r>
              <a:rPr lang="en-US" dirty="0"/>
              <a:t>the new </a:t>
            </a:r>
            <a:r>
              <a:rPr lang="en-US" dirty="0" smtClean="0"/>
              <a:t>Org..</a:t>
            </a:r>
            <a:r>
              <a:rPr lang="en-US" dirty="0"/>
              <a:t/>
            </a:r>
            <a:br>
              <a:rPr lang="en-US" dirty="0"/>
            </a:br>
            <a:endParaRPr lang="en-US" dirty="0"/>
          </a:p>
        </p:txBody>
      </p:sp>
    </p:spTree>
    <p:extLst>
      <p:ext uri="{BB962C8B-B14F-4D97-AF65-F5344CB8AC3E}">
        <p14:creationId xmlns:p14="http://schemas.microsoft.com/office/powerpoint/2010/main" val="27254643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Transformation Tools</a:t>
            </a:r>
            <a:endParaRPr lang="en-US" dirty="0"/>
          </a:p>
        </p:txBody>
      </p:sp>
      <p:sp>
        <p:nvSpPr>
          <p:cNvPr id="3" name="Content Placeholder 2"/>
          <p:cNvSpPr>
            <a:spLocks noGrp="1"/>
          </p:cNvSpPr>
          <p:nvPr>
            <p:ph idx="1"/>
          </p:nvPr>
        </p:nvSpPr>
        <p:spPr/>
        <p:txBody>
          <a:bodyPr>
            <a:normAutofit fontScale="92500" lnSpcReduction="10000"/>
          </a:bodyPr>
          <a:lstStyle/>
          <a:p>
            <a:r>
              <a:rPr lang="en-US" dirty="0"/>
              <a:t>Matching is based on the assumption that competency profiles can be</a:t>
            </a:r>
            <a:br>
              <a:rPr lang="en-US" dirty="0"/>
            </a:br>
            <a:r>
              <a:rPr lang="en-US" dirty="0"/>
              <a:t>developed for individuals, groups, sections and </a:t>
            </a:r>
            <a:r>
              <a:rPr lang="en-US" dirty="0" smtClean="0"/>
              <a:t>Org's </a:t>
            </a:r>
            <a:r>
              <a:rPr lang="en-US" dirty="0"/>
              <a:t>as a </a:t>
            </a:r>
            <a:r>
              <a:rPr lang="en-US" dirty="0" smtClean="0"/>
              <a:t>whole. In </a:t>
            </a:r>
            <a:r>
              <a:rPr lang="en-US" dirty="0"/>
              <a:t>the simplest form, the matching process could be restricted to a number</a:t>
            </a:r>
            <a:br>
              <a:rPr lang="en-US" dirty="0"/>
            </a:br>
            <a:r>
              <a:rPr lang="en-US" dirty="0"/>
              <a:t>of key individuals from each </a:t>
            </a:r>
            <a:r>
              <a:rPr lang="en-US" dirty="0" smtClean="0"/>
              <a:t>Org..</a:t>
            </a:r>
          </a:p>
          <a:p>
            <a:r>
              <a:rPr lang="en-US" dirty="0" smtClean="0"/>
              <a:t>A </a:t>
            </a:r>
            <a:r>
              <a:rPr lang="en-US" dirty="0"/>
              <a:t>merger integration survey (MIS) often acts as one of the foundation</a:t>
            </a:r>
            <a:br>
              <a:rPr lang="en-US" dirty="0"/>
            </a:br>
            <a:r>
              <a:rPr lang="en-US" dirty="0"/>
              <a:t>points for the </a:t>
            </a:r>
            <a:r>
              <a:rPr lang="en-US" dirty="0" err="1" smtClean="0"/>
              <a:t>IMProcess</a:t>
            </a:r>
            <a:r>
              <a:rPr lang="en-US" dirty="0" smtClean="0"/>
              <a:t>. </a:t>
            </a:r>
            <a:r>
              <a:rPr lang="en-US" dirty="0"/>
              <a:t>It is used for identifying </a:t>
            </a:r>
            <a:r>
              <a:rPr lang="en-US" dirty="0" smtClean="0"/>
              <a:t>important Org.al </a:t>
            </a:r>
            <a:r>
              <a:rPr lang="en-US" dirty="0"/>
              <a:t>issues relating to the </a:t>
            </a:r>
            <a:r>
              <a:rPr lang="en-US" dirty="0" smtClean="0"/>
              <a:t>merger.</a:t>
            </a:r>
          </a:p>
          <a:p>
            <a:r>
              <a:rPr lang="en-US" dirty="0" smtClean="0"/>
              <a:t>A </a:t>
            </a:r>
            <a:r>
              <a:rPr lang="en-US" dirty="0"/>
              <a:t>MIS is normally designed so that it covers as wide a range of business</a:t>
            </a:r>
            <a:br>
              <a:rPr lang="en-US" dirty="0"/>
            </a:br>
            <a:r>
              <a:rPr lang="en-US" dirty="0"/>
              <a:t>sections and as wide a range of employees as possible. The MIS is normally</a:t>
            </a:r>
            <a:br>
              <a:rPr lang="en-US" dirty="0"/>
            </a:br>
            <a:r>
              <a:rPr lang="en-US" dirty="0"/>
              <a:t>carried out by a team of specialist survey consultants.</a:t>
            </a:r>
            <a:br>
              <a:rPr lang="en-US" dirty="0"/>
            </a:br>
            <a:r>
              <a:rPr lang="en-US" dirty="0"/>
              <a:t/>
            </a:r>
            <a:br>
              <a:rPr lang="en-US" dirty="0"/>
            </a:br>
            <a:endParaRPr lang="en-US" dirty="0"/>
          </a:p>
        </p:txBody>
      </p:sp>
    </p:spTree>
    <p:extLst>
      <p:ext uri="{BB962C8B-B14F-4D97-AF65-F5344CB8AC3E}">
        <p14:creationId xmlns:p14="http://schemas.microsoft.com/office/powerpoint/2010/main" val="13324110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Transformation Tools</a:t>
            </a:r>
            <a:endParaRPr lang="en-US" dirty="0"/>
          </a:p>
        </p:txBody>
      </p:sp>
      <p:sp>
        <p:nvSpPr>
          <p:cNvPr id="3" name="Content Placeholder 2"/>
          <p:cNvSpPr>
            <a:spLocks noGrp="1"/>
          </p:cNvSpPr>
          <p:nvPr>
            <p:ph idx="1"/>
          </p:nvPr>
        </p:nvSpPr>
        <p:spPr/>
        <p:txBody>
          <a:bodyPr>
            <a:normAutofit fontScale="85000" lnSpcReduction="20000"/>
          </a:bodyPr>
          <a:lstStyle/>
          <a:p>
            <a:r>
              <a:rPr lang="en-US" dirty="0"/>
              <a:t>Typical human measures considered in a MIS are:</a:t>
            </a:r>
            <a:br>
              <a:rPr lang="en-US" dirty="0"/>
            </a:br>
            <a:r>
              <a:rPr lang="en-US" dirty="0"/>
              <a:t>– satisfaction;</a:t>
            </a:r>
            <a:br>
              <a:rPr lang="en-US" dirty="0"/>
            </a:br>
            <a:r>
              <a:rPr lang="en-US" dirty="0"/>
              <a:t>– commitment;</a:t>
            </a:r>
            <a:br>
              <a:rPr lang="en-US" dirty="0"/>
            </a:br>
            <a:r>
              <a:rPr lang="en-US" dirty="0"/>
              <a:t>– motivation;</a:t>
            </a:r>
            <a:br>
              <a:rPr lang="en-US" dirty="0"/>
            </a:br>
            <a:r>
              <a:rPr lang="en-US" dirty="0"/>
              <a:t>– individual personal concerns;</a:t>
            </a:r>
            <a:br>
              <a:rPr lang="en-US" dirty="0"/>
            </a:br>
            <a:r>
              <a:rPr lang="en-US" dirty="0"/>
              <a:t>– sources of conflict;</a:t>
            </a:r>
            <a:br>
              <a:rPr lang="en-US" dirty="0"/>
            </a:br>
            <a:r>
              <a:rPr lang="en-US" dirty="0"/>
              <a:t>– leadership and supervision concerns;</a:t>
            </a:r>
            <a:br>
              <a:rPr lang="en-US" dirty="0"/>
            </a:br>
            <a:r>
              <a:rPr lang="en-US" dirty="0"/>
              <a:t>– perceived and actual security;</a:t>
            </a:r>
            <a:br>
              <a:rPr lang="en-US" dirty="0"/>
            </a:br>
            <a:r>
              <a:rPr lang="en-US" dirty="0"/>
              <a:t>– remuneration, reward systems and incentives;</a:t>
            </a:r>
            <a:br>
              <a:rPr lang="en-US" dirty="0"/>
            </a:br>
            <a:r>
              <a:rPr lang="en-US" dirty="0"/>
              <a:t>– power distributions;</a:t>
            </a:r>
            <a:br>
              <a:rPr lang="en-US" dirty="0"/>
            </a:br>
            <a:r>
              <a:rPr lang="en-US" dirty="0"/>
              <a:t>– authority boundaries;</a:t>
            </a:r>
            <a:br>
              <a:rPr lang="en-US" dirty="0"/>
            </a:br>
            <a:r>
              <a:rPr lang="en-US" dirty="0"/>
              <a:t>– formal and informal communication systems;</a:t>
            </a:r>
            <a:br>
              <a:rPr lang="en-US" dirty="0"/>
            </a:br>
            <a:r>
              <a:rPr lang="en-US" dirty="0"/>
              <a:t>– action plans required;</a:t>
            </a:r>
            <a:br>
              <a:rPr lang="en-US" dirty="0"/>
            </a:br>
            <a:r>
              <a:rPr lang="en-US" dirty="0"/>
              <a:t>– quality.</a:t>
            </a:r>
            <a:br>
              <a:rPr lang="en-US" dirty="0"/>
            </a:br>
            <a:r>
              <a:rPr lang="en-US" dirty="0"/>
              <a:t/>
            </a:r>
            <a:br>
              <a:rPr lang="en-US" dirty="0"/>
            </a:br>
            <a:endParaRPr lang="en-US" dirty="0"/>
          </a:p>
        </p:txBody>
      </p:sp>
    </p:spTree>
    <p:extLst>
      <p:ext uri="{BB962C8B-B14F-4D97-AF65-F5344CB8AC3E}">
        <p14:creationId xmlns:p14="http://schemas.microsoft.com/office/powerpoint/2010/main" val="8405534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Transformation Tools</a:t>
            </a:r>
            <a:endParaRPr lang="en-US" dirty="0"/>
          </a:p>
        </p:txBody>
      </p:sp>
      <p:sp>
        <p:nvSpPr>
          <p:cNvPr id="3" name="Content Placeholder 2"/>
          <p:cNvSpPr>
            <a:spLocks noGrp="1"/>
          </p:cNvSpPr>
          <p:nvPr>
            <p:ph idx="1"/>
          </p:nvPr>
        </p:nvSpPr>
        <p:spPr/>
        <p:txBody>
          <a:bodyPr>
            <a:normAutofit fontScale="85000" lnSpcReduction="10000"/>
          </a:bodyPr>
          <a:lstStyle/>
          <a:p>
            <a:r>
              <a:rPr lang="en-US" dirty="0"/>
              <a:t>The MIS is usually based on a series of alternative research methods. The</a:t>
            </a:r>
            <a:br>
              <a:rPr lang="en-US" dirty="0"/>
            </a:br>
            <a:r>
              <a:rPr lang="en-US" dirty="0"/>
              <a:t>results from several different methods are pooled so that general conclusions</a:t>
            </a:r>
            <a:br>
              <a:rPr lang="en-US" dirty="0"/>
            </a:br>
            <a:r>
              <a:rPr lang="en-US" dirty="0"/>
              <a:t>can be drawn. Typical research methods include:</a:t>
            </a:r>
            <a:br>
              <a:rPr lang="en-US" dirty="0"/>
            </a:br>
            <a:r>
              <a:rPr lang="en-US" dirty="0"/>
              <a:t>– staff survey forms;</a:t>
            </a:r>
            <a:br>
              <a:rPr lang="en-US" dirty="0"/>
            </a:br>
            <a:r>
              <a:rPr lang="en-US" dirty="0"/>
              <a:t>– questionnaires;</a:t>
            </a:r>
            <a:br>
              <a:rPr lang="en-US" dirty="0"/>
            </a:br>
            <a:r>
              <a:rPr lang="en-US" dirty="0"/>
              <a:t>– unstructured and structured interviews;</a:t>
            </a:r>
            <a:br>
              <a:rPr lang="en-US" dirty="0"/>
            </a:br>
            <a:r>
              <a:rPr lang="en-US" dirty="0"/>
              <a:t>– direct observation;</a:t>
            </a:r>
            <a:br>
              <a:rPr lang="en-US" dirty="0"/>
            </a:br>
            <a:r>
              <a:rPr lang="en-US" dirty="0"/>
              <a:t>– cause and effect analysis;</a:t>
            </a:r>
            <a:br>
              <a:rPr lang="en-US" dirty="0"/>
            </a:br>
            <a:r>
              <a:rPr lang="en-US" dirty="0"/>
              <a:t>– </a:t>
            </a:r>
            <a:r>
              <a:rPr lang="en-US" dirty="0" smtClean="0"/>
              <a:t>Org.al analysis.</a:t>
            </a:r>
          </a:p>
          <a:p>
            <a:r>
              <a:rPr lang="en-US" dirty="0" smtClean="0"/>
              <a:t>Capability </a:t>
            </a:r>
            <a:r>
              <a:rPr lang="en-US" dirty="0"/>
              <a:t>reviews are similar to merger integration surveys, but tend to be</a:t>
            </a:r>
            <a:br>
              <a:rPr lang="en-US" dirty="0"/>
            </a:br>
            <a:r>
              <a:rPr lang="en-US" dirty="0"/>
              <a:t>limited to more senior staff. The merger process involves taking senior or</a:t>
            </a:r>
            <a:br>
              <a:rPr lang="en-US" dirty="0"/>
            </a:br>
            <a:r>
              <a:rPr lang="en-US" dirty="0"/>
              <a:t>key staff from two separate </a:t>
            </a:r>
            <a:r>
              <a:rPr lang="en-US" dirty="0" smtClean="0"/>
              <a:t>Org's </a:t>
            </a:r>
            <a:r>
              <a:rPr lang="en-US" dirty="0"/>
              <a:t>and merging them to form </a:t>
            </a:r>
            <a:r>
              <a:rPr lang="en-US" dirty="0" smtClean="0"/>
              <a:t>the senior </a:t>
            </a:r>
            <a:r>
              <a:rPr lang="en-US" dirty="0"/>
              <a:t>management team for the new merged </a:t>
            </a:r>
            <a:r>
              <a:rPr lang="en-US" dirty="0" smtClean="0"/>
              <a:t>Org..</a:t>
            </a:r>
            <a:r>
              <a:rPr lang="en-US" dirty="0"/>
              <a:t/>
            </a:r>
            <a:br>
              <a:rPr lang="en-US" dirty="0"/>
            </a:br>
            <a:endParaRPr lang="en-US" dirty="0"/>
          </a:p>
        </p:txBody>
      </p:sp>
    </p:spTree>
    <p:extLst>
      <p:ext uri="{BB962C8B-B14F-4D97-AF65-F5344CB8AC3E}">
        <p14:creationId xmlns:p14="http://schemas.microsoft.com/office/powerpoint/2010/main" val="4190939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Signs</a:t>
            </a:r>
            <a:endParaRPr lang="en-US" dirty="0"/>
          </a:p>
        </p:txBody>
      </p:sp>
      <p:sp>
        <p:nvSpPr>
          <p:cNvPr id="3" name="Content Placeholder 2"/>
          <p:cNvSpPr>
            <a:spLocks noGrp="1"/>
          </p:cNvSpPr>
          <p:nvPr>
            <p:ph idx="1"/>
          </p:nvPr>
        </p:nvSpPr>
        <p:spPr/>
        <p:txBody>
          <a:bodyPr/>
          <a:lstStyle/>
          <a:p>
            <a:r>
              <a:rPr lang="en-US" i="1" dirty="0" smtClean="0"/>
              <a:t>Implementation = IMP.</a:t>
            </a:r>
          </a:p>
          <a:p>
            <a:r>
              <a:rPr lang="en-US" i="1" dirty="0" smtClean="0"/>
              <a:t>Implementation Process = </a:t>
            </a:r>
            <a:r>
              <a:rPr lang="en-US" i="1" dirty="0" err="1" smtClean="0"/>
              <a:t>IMProcess</a:t>
            </a:r>
            <a:endParaRPr lang="en-US" i="1" dirty="0" smtClean="0"/>
          </a:p>
          <a:p>
            <a:r>
              <a:rPr lang="en-US" i="1" dirty="0" smtClean="0"/>
              <a:t>Merger or Acquisition = M or A</a:t>
            </a:r>
          </a:p>
          <a:p>
            <a:r>
              <a:rPr lang="en-US" i="1" dirty="0" err="1" smtClean="0"/>
              <a:t>Organisations</a:t>
            </a:r>
            <a:r>
              <a:rPr lang="en-US" i="1" dirty="0" smtClean="0"/>
              <a:t> = Org’s</a:t>
            </a:r>
          </a:p>
          <a:p>
            <a:r>
              <a:rPr lang="en-US" i="1" dirty="0" err="1" smtClean="0"/>
              <a:t>Organisation</a:t>
            </a:r>
            <a:r>
              <a:rPr lang="en-US" i="1" dirty="0" smtClean="0"/>
              <a:t> = Org.</a:t>
            </a:r>
          </a:p>
          <a:p>
            <a:endParaRPr lang="en-US" i="1" dirty="0" smtClean="0"/>
          </a:p>
          <a:p>
            <a:endParaRPr lang="en-US" dirty="0"/>
          </a:p>
        </p:txBody>
      </p:sp>
    </p:spTree>
    <p:extLst>
      <p:ext uri="{BB962C8B-B14F-4D97-AF65-F5344CB8AC3E}">
        <p14:creationId xmlns:p14="http://schemas.microsoft.com/office/powerpoint/2010/main" val="34315356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t>The Concept of </a:t>
            </a:r>
            <a:r>
              <a:rPr lang="en-US" i="1" dirty="0" smtClean="0"/>
              <a:t>IMP. (IMP.)</a:t>
            </a:r>
            <a:endParaRPr lang="en-US" dirty="0"/>
          </a:p>
        </p:txBody>
      </p:sp>
      <p:sp>
        <p:nvSpPr>
          <p:cNvPr id="3" name="Content Placeholder 2"/>
          <p:cNvSpPr>
            <a:spLocks noGrp="1"/>
          </p:cNvSpPr>
          <p:nvPr>
            <p:ph idx="1"/>
          </p:nvPr>
        </p:nvSpPr>
        <p:spPr/>
        <p:txBody>
          <a:bodyPr>
            <a:normAutofit lnSpcReduction="10000"/>
          </a:bodyPr>
          <a:lstStyle/>
          <a:p>
            <a:r>
              <a:rPr lang="en-US" dirty="0" smtClean="0"/>
              <a:t>IMP. </a:t>
            </a:r>
            <a:r>
              <a:rPr lang="en-US" dirty="0"/>
              <a:t>is only one part of a </a:t>
            </a:r>
            <a:r>
              <a:rPr lang="en-US" dirty="0" smtClean="0"/>
              <a:t>M or A but </a:t>
            </a:r>
            <a:r>
              <a:rPr lang="en-US" dirty="0"/>
              <a:t>it is the </a:t>
            </a:r>
            <a:r>
              <a:rPr lang="en-US" dirty="0" smtClean="0"/>
              <a:t>part where </a:t>
            </a:r>
            <a:r>
              <a:rPr lang="en-US" dirty="0"/>
              <a:t>most things go </a:t>
            </a:r>
            <a:r>
              <a:rPr lang="en-US" dirty="0" smtClean="0"/>
              <a:t>wrong.</a:t>
            </a:r>
          </a:p>
          <a:p>
            <a:r>
              <a:rPr lang="en-US" dirty="0" smtClean="0"/>
              <a:t>In simple terms a M or A can be considered as comprising 3 phases:</a:t>
            </a:r>
            <a:br>
              <a:rPr lang="en-US" dirty="0" smtClean="0"/>
            </a:br>
            <a:endParaRPr lang="en-US" dirty="0" smtClean="0"/>
          </a:p>
          <a:p>
            <a:endParaRPr lang="en-US" dirty="0"/>
          </a:p>
          <a:p>
            <a:endParaRPr lang="en-US" dirty="0" smtClean="0"/>
          </a:p>
          <a:p>
            <a:endParaRPr lang="en-US" dirty="0" smtClean="0"/>
          </a:p>
          <a:p>
            <a:r>
              <a:rPr lang="en-US" dirty="0" smtClean="0"/>
              <a:t>The </a:t>
            </a:r>
            <a:r>
              <a:rPr lang="en-US" dirty="0"/>
              <a:t>complexity of the </a:t>
            </a:r>
            <a:r>
              <a:rPr lang="en-US" dirty="0" err="1" smtClean="0"/>
              <a:t>IMProcess</a:t>
            </a:r>
            <a:r>
              <a:rPr lang="en-US" dirty="0" smtClean="0"/>
              <a:t> </a:t>
            </a:r>
            <a:r>
              <a:rPr lang="en-US" dirty="0"/>
              <a:t>depends to a </a:t>
            </a:r>
            <a:r>
              <a:rPr lang="en-US" dirty="0" smtClean="0"/>
              <a:t>considerable extent </a:t>
            </a:r>
            <a:r>
              <a:rPr lang="en-US" dirty="0"/>
              <a:t>on the nature and characteristics of the </a:t>
            </a:r>
            <a:r>
              <a:rPr lang="en-US" dirty="0" smtClean="0"/>
              <a:t>Org's concerned.</a:t>
            </a:r>
            <a:r>
              <a:rPr lang="en-US" dirty="0"/>
              <a:t/>
            </a:r>
            <a:br>
              <a:rPr lang="en-US" dirty="0"/>
            </a:b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1805574957"/>
              </p:ext>
            </p:extLst>
          </p:nvPr>
        </p:nvGraphicFramePr>
        <p:xfrm>
          <a:off x="1316278" y="3055264"/>
          <a:ext cx="8879908" cy="15918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859453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The Concept of IMP.</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Value </a:t>
            </a:r>
            <a:r>
              <a:rPr lang="en-US" dirty="0"/>
              <a:t>can be created or added only if the </a:t>
            </a:r>
            <a:r>
              <a:rPr lang="en-US" dirty="0" err="1" smtClean="0"/>
              <a:t>IMProcess</a:t>
            </a:r>
            <a:r>
              <a:rPr lang="en-US" dirty="0" smtClean="0"/>
              <a:t> develops the </a:t>
            </a:r>
            <a:r>
              <a:rPr lang="en-US" dirty="0"/>
              <a:t>planned </a:t>
            </a:r>
            <a:r>
              <a:rPr lang="en-US" dirty="0">
                <a:solidFill>
                  <a:srgbClr val="FF0000"/>
                </a:solidFill>
              </a:rPr>
              <a:t>synergies that should result from the </a:t>
            </a:r>
            <a:r>
              <a:rPr lang="en-US" dirty="0" smtClean="0">
                <a:solidFill>
                  <a:srgbClr val="FF0000"/>
                </a:solidFill>
              </a:rPr>
              <a:t>M or A</a:t>
            </a:r>
            <a:r>
              <a:rPr lang="en-US" dirty="0" smtClean="0"/>
              <a:t>. If </a:t>
            </a:r>
            <a:r>
              <a:rPr lang="en-US" dirty="0"/>
              <a:t>these synergies are not achieved, the process can </a:t>
            </a:r>
            <a:r>
              <a:rPr lang="en-US" dirty="0">
                <a:solidFill>
                  <a:srgbClr val="FF0000"/>
                </a:solidFill>
              </a:rPr>
              <a:t>add value only </a:t>
            </a:r>
            <a:r>
              <a:rPr lang="en-US" dirty="0" smtClean="0">
                <a:solidFill>
                  <a:srgbClr val="FF0000"/>
                </a:solidFill>
              </a:rPr>
              <a:t>by improving </a:t>
            </a:r>
            <a:r>
              <a:rPr lang="en-US" dirty="0">
                <a:solidFill>
                  <a:srgbClr val="FF0000"/>
                </a:solidFill>
              </a:rPr>
              <a:t>other characteristics </a:t>
            </a:r>
            <a:r>
              <a:rPr lang="en-US" dirty="0"/>
              <a:t>such as </a:t>
            </a:r>
            <a:r>
              <a:rPr lang="en-US" dirty="0">
                <a:solidFill>
                  <a:srgbClr val="FF0000"/>
                </a:solidFill>
              </a:rPr>
              <a:t>management </a:t>
            </a:r>
            <a:r>
              <a:rPr lang="en-US" dirty="0" smtClean="0">
                <a:solidFill>
                  <a:srgbClr val="FF0000"/>
                </a:solidFill>
              </a:rPr>
              <a:t>efficiency</a:t>
            </a:r>
            <a:r>
              <a:rPr lang="en-US" dirty="0" smtClean="0"/>
              <a:t>.</a:t>
            </a:r>
            <a:endParaRPr lang="en-US" dirty="0"/>
          </a:p>
          <a:p>
            <a:r>
              <a:rPr lang="en-US" dirty="0" err="1" smtClean="0"/>
              <a:t>Ms&amp;As</a:t>
            </a:r>
            <a:r>
              <a:rPr lang="en-US" dirty="0" smtClean="0"/>
              <a:t> </a:t>
            </a:r>
            <a:r>
              <a:rPr lang="en-US" dirty="0"/>
              <a:t>can require varying levels of integration. In </a:t>
            </a:r>
            <a:r>
              <a:rPr lang="en-US" dirty="0" smtClean="0"/>
              <a:t>some cases </a:t>
            </a:r>
            <a:r>
              <a:rPr lang="en-US" dirty="0"/>
              <a:t>the two companies might continue as essentially separate </a:t>
            </a:r>
            <a:r>
              <a:rPr lang="en-US" dirty="0" smtClean="0"/>
              <a:t>Org's. </a:t>
            </a:r>
            <a:r>
              <a:rPr lang="en-US" dirty="0"/>
              <a:t>In other cases there might be a total integration so that the </a:t>
            </a:r>
            <a:r>
              <a:rPr lang="en-US" dirty="0" smtClean="0"/>
              <a:t>former Org.al </a:t>
            </a:r>
            <a:r>
              <a:rPr lang="en-US" dirty="0"/>
              <a:t>boundaries become </a:t>
            </a:r>
            <a:r>
              <a:rPr lang="en-US" dirty="0" smtClean="0"/>
              <a:t>indistinguishable.</a:t>
            </a:r>
          </a:p>
          <a:p>
            <a:r>
              <a:rPr lang="en-US" dirty="0" smtClean="0"/>
              <a:t>There </a:t>
            </a:r>
            <a:r>
              <a:rPr lang="en-US" dirty="0"/>
              <a:t>are generally </a:t>
            </a:r>
            <a:r>
              <a:rPr lang="en-US" dirty="0" smtClean="0"/>
              <a:t>4 </a:t>
            </a:r>
            <a:r>
              <a:rPr lang="en-US" dirty="0" err="1"/>
              <a:t>recognised</a:t>
            </a:r>
            <a:r>
              <a:rPr lang="en-US" dirty="0"/>
              <a:t> levels of </a:t>
            </a:r>
            <a:r>
              <a:rPr lang="en-US" dirty="0" smtClean="0"/>
              <a:t>M or A integration</a:t>
            </a:r>
            <a:r>
              <a:rPr lang="en-US" dirty="0"/>
              <a:t>:</a:t>
            </a:r>
            <a:br>
              <a:rPr lang="en-US" dirty="0"/>
            </a:br>
            <a:r>
              <a:rPr lang="en-US" dirty="0"/>
              <a:t>– total integration;</a:t>
            </a:r>
            <a:br>
              <a:rPr lang="en-US" dirty="0"/>
            </a:br>
            <a:r>
              <a:rPr lang="en-US" dirty="0"/>
              <a:t>– au</a:t>
            </a:r>
            <a:r>
              <a:rPr lang="en-US" b="1" dirty="0"/>
              <a:t>to</a:t>
            </a:r>
            <a:r>
              <a:rPr lang="en-US" dirty="0"/>
              <a:t>nomous;</a:t>
            </a:r>
            <a:br>
              <a:rPr lang="en-US" dirty="0"/>
            </a:br>
            <a:r>
              <a:rPr lang="en-US" dirty="0"/>
              <a:t>– semi-symbiotic</a:t>
            </a:r>
            <a:r>
              <a:rPr lang="en-US" dirty="0" smtClean="0"/>
              <a:t>;</a:t>
            </a:r>
            <a:br>
              <a:rPr lang="en-US" dirty="0" smtClean="0"/>
            </a:br>
            <a:r>
              <a:rPr lang="en-US" dirty="0" smtClean="0"/>
              <a:t>– holding.</a:t>
            </a:r>
            <a:endParaRPr lang="en-US" dirty="0"/>
          </a:p>
        </p:txBody>
      </p:sp>
    </p:spTree>
    <p:extLst>
      <p:ext uri="{BB962C8B-B14F-4D97-AF65-F5344CB8AC3E}">
        <p14:creationId xmlns:p14="http://schemas.microsoft.com/office/powerpoint/2010/main" val="36528780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The Concept of IMP.</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One </a:t>
            </a:r>
            <a:r>
              <a:rPr lang="en-US" dirty="0"/>
              <a:t>of the primary aims of the </a:t>
            </a:r>
            <a:r>
              <a:rPr lang="en-US" dirty="0" err="1" smtClean="0"/>
              <a:t>IMProcess</a:t>
            </a:r>
            <a:r>
              <a:rPr lang="en-US" dirty="0" smtClean="0"/>
              <a:t> </a:t>
            </a:r>
            <a:r>
              <a:rPr lang="en-US" dirty="0"/>
              <a:t>is to achieve </a:t>
            </a:r>
            <a:r>
              <a:rPr lang="en-US" b="1" dirty="0" smtClean="0"/>
              <a:t>cultural</a:t>
            </a:r>
            <a:r>
              <a:rPr lang="en-US" dirty="0" smtClean="0"/>
              <a:t> </a:t>
            </a:r>
            <a:r>
              <a:rPr lang="en-US" b="1" dirty="0" smtClean="0"/>
              <a:t>fit</a:t>
            </a:r>
            <a:r>
              <a:rPr lang="en-US" dirty="0"/>
              <a:t>. The two companies involved in the </a:t>
            </a:r>
            <a:r>
              <a:rPr lang="en-US" dirty="0" smtClean="0"/>
              <a:t>M or A will </a:t>
            </a:r>
            <a:r>
              <a:rPr lang="en-US" dirty="0"/>
              <a:t>have </a:t>
            </a:r>
            <a:r>
              <a:rPr lang="en-US" dirty="0" smtClean="0"/>
              <a:t>two different </a:t>
            </a:r>
            <a:r>
              <a:rPr lang="en-US" dirty="0"/>
              <a:t>cultures that have evolved over a period of </a:t>
            </a:r>
            <a:r>
              <a:rPr lang="en-US" dirty="0" smtClean="0"/>
              <a:t>time.</a:t>
            </a:r>
            <a:endParaRPr lang="en-US" dirty="0"/>
          </a:p>
          <a:p>
            <a:r>
              <a:rPr lang="en-US" dirty="0" smtClean="0"/>
              <a:t>There </a:t>
            </a:r>
            <a:r>
              <a:rPr lang="en-US" dirty="0"/>
              <a:t>are four primary cultural types:</a:t>
            </a:r>
            <a:br>
              <a:rPr lang="en-US" dirty="0"/>
            </a:br>
            <a:r>
              <a:rPr lang="en-US" dirty="0"/>
              <a:t>– power culture;</a:t>
            </a:r>
            <a:br>
              <a:rPr lang="en-US" dirty="0"/>
            </a:br>
            <a:r>
              <a:rPr lang="en-US" dirty="0"/>
              <a:t>– role culture;</a:t>
            </a:r>
            <a:br>
              <a:rPr lang="en-US" dirty="0"/>
            </a:br>
            <a:r>
              <a:rPr lang="en-US" dirty="0"/>
              <a:t>– task culture;</a:t>
            </a:r>
            <a:br>
              <a:rPr lang="en-US" dirty="0"/>
            </a:br>
            <a:r>
              <a:rPr lang="en-US" dirty="0"/>
              <a:t>– person </a:t>
            </a:r>
            <a:r>
              <a:rPr lang="en-US" dirty="0" smtClean="0"/>
              <a:t>culture.</a:t>
            </a:r>
          </a:p>
          <a:p>
            <a:r>
              <a:rPr lang="en-US" dirty="0" smtClean="0"/>
              <a:t>The </a:t>
            </a:r>
            <a:r>
              <a:rPr lang="en-US" dirty="0"/>
              <a:t>degree of integration and </a:t>
            </a:r>
            <a:r>
              <a:rPr lang="en-US" dirty="0" smtClean="0"/>
              <a:t>IMP. </a:t>
            </a:r>
            <a:r>
              <a:rPr lang="en-US" dirty="0"/>
              <a:t>effort required depends </a:t>
            </a:r>
            <a:r>
              <a:rPr lang="en-US" dirty="0" smtClean="0"/>
              <a:t>or two </a:t>
            </a:r>
            <a:r>
              <a:rPr lang="en-US" dirty="0"/>
              <a:t>primary cultural variables:</a:t>
            </a:r>
            <a:br>
              <a:rPr lang="en-US" dirty="0"/>
            </a:br>
            <a:r>
              <a:rPr lang="en-US" dirty="0"/>
              <a:t>– the integration level required (total integration, autonomous, </a:t>
            </a:r>
            <a:r>
              <a:rPr lang="en-US" dirty="0" err="1"/>
              <a:t>semisymbiotic</a:t>
            </a:r>
            <a:r>
              <a:rPr lang="en-US" dirty="0"/>
              <a:t> or holding);</a:t>
            </a:r>
            <a:br>
              <a:rPr lang="en-US" dirty="0"/>
            </a:br>
            <a:r>
              <a:rPr lang="en-US" dirty="0"/>
              <a:t>– the types of </a:t>
            </a:r>
            <a:r>
              <a:rPr lang="en-US" dirty="0" smtClean="0"/>
              <a:t>Org.al </a:t>
            </a:r>
            <a:r>
              <a:rPr lang="en-US" dirty="0"/>
              <a:t>culture being merged (power, role, task </a:t>
            </a:r>
            <a:r>
              <a:rPr lang="en-US" dirty="0" smtClean="0"/>
              <a:t>or person</a:t>
            </a:r>
            <a:r>
              <a:rPr lang="en-US" dirty="0"/>
              <a:t>).</a:t>
            </a:r>
            <a:br>
              <a:rPr lang="en-US" dirty="0"/>
            </a:br>
            <a:endParaRPr lang="en-US" dirty="0"/>
          </a:p>
        </p:txBody>
      </p:sp>
    </p:spTree>
    <p:extLst>
      <p:ext uri="{BB962C8B-B14F-4D97-AF65-F5344CB8AC3E}">
        <p14:creationId xmlns:p14="http://schemas.microsoft.com/office/powerpoint/2010/main" val="10015322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Four </a:t>
            </a:r>
            <a:r>
              <a:rPr lang="en-US" dirty="0"/>
              <a:t>primary cultural types</a:t>
            </a:r>
          </a:p>
        </p:txBody>
      </p:sp>
      <p:pic>
        <p:nvPicPr>
          <p:cNvPr id="4" name="Picture 3"/>
          <p:cNvPicPr>
            <a:picLocks noChangeAspect="1"/>
          </p:cNvPicPr>
          <p:nvPr/>
        </p:nvPicPr>
        <p:blipFill rotWithShape="1">
          <a:blip r:embed="rId3"/>
          <a:srcRect l="36647" t="35833" r="11230" b="20625"/>
          <a:stretch/>
        </p:blipFill>
        <p:spPr>
          <a:xfrm>
            <a:off x="443564" y="1690688"/>
            <a:ext cx="11304872" cy="4526280"/>
          </a:xfrm>
          <a:prstGeom prst="rect">
            <a:avLst/>
          </a:prstGeom>
        </p:spPr>
      </p:pic>
    </p:spTree>
    <p:extLst>
      <p:ext uri="{BB962C8B-B14F-4D97-AF65-F5344CB8AC3E}">
        <p14:creationId xmlns:p14="http://schemas.microsoft.com/office/powerpoint/2010/main" val="2566450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t>Identifying </a:t>
            </a:r>
            <a:r>
              <a:rPr lang="en-US" i="1" dirty="0" smtClean="0"/>
              <a:t>Synergies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Synergy </a:t>
            </a:r>
            <a:r>
              <a:rPr lang="en-US" dirty="0"/>
              <a:t>in a </a:t>
            </a:r>
            <a:r>
              <a:rPr lang="en-US" dirty="0" err="1" smtClean="0"/>
              <a:t>Ms&amp;As</a:t>
            </a:r>
            <a:r>
              <a:rPr lang="en-US" dirty="0" smtClean="0"/>
              <a:t> </a:t>
            </a:r>
            <a:r>
              <a:rPr lang="en-US" dirty="0"/>
              <a:t>context primarily involves </a:t>
            </a:r>
            <a:r>
              <a:rPr lang="en-US" dirty="0" smtClean="0"/>
              <a:t>the creation </a:t>
            </a:r>
            <a:r>
              <a:rPr lang="en-US" dirty="0"/>
              <a:t>of links between parts of an </a:t>
            </a:r>
            <a:r>
              <a:rPr lang="en-US" dirty="0" smtClean="0"/>
              <a:t>Org. </a:t>
            </a:r>
            <a:r>
              <a:rPr lang="en-US" dirty="0"/>
              <a:t>or between parts of </a:t>
            </a:r>
            <a:r>
              <a:rPr lang="en-US" dirty="0" smtClean="0"/>
              <a:t>two preexisting Org's, </a:t>
            </a:r>
            <a:r>
              <a:rPr lang="en-US" dirty="0"/>
              <a:t>and the subsequent common sharing of </a:t>
            </a:r>
            <a:r>
              <a:rPr lang="en-US" dirty="0" smtClean="0"/>
              <a:t>resources.</a:t>
            </a:r>
          </a:p>
          <a:p>
            <a:r>
              <a:rPr lang="en-US" b="1" dirty="0" smtClean="0">
                <a:solidFill>
                  <a:srgbClr val="FF0000"/>
                </a:solidFill>
              </a:rPr>
              <a:t>True </a:t>
            </a:r>
            <a:r>
              <a:rPr lang="en-US" b="1" dirty="0">
                <a:solidFill>
                  <a:srgbClr val="FF0000"/>
                </a:solidFill>
              </a:rPr>
              <a:t>synergies </a:t>
            </a:r>
            <a:r>
              <a:rPr lang="en-US" dirty="0">
                <a:solidFill>
                  <a:srgbClr val="FF0000"/>
                </a:solidFill>
              </a:rPr>
              <a:t>result from the direct sharing of resources</a:t>
            </a:r>
            <a:r>
              <a:rPr lang="en-US" dirty="0"/>
              <a:t> where this </a:t>
            </a:r>
            <a:r>
              <a:rPr lang="en-US" dirty="0" smtClean="0"/>
              <a:t>sharing affects </a:t>
            </a:r>
            <a:r>
              <a:rPr lang="en-US" dirty="0"/>
              <a:t>costs. The classical example is the concept of the economy of </a:t>
            </a:r>
            <a:r>
              <a:rPr lang="en-US" dirty="0" smtClean="0"/>
              <a:t>scale.</a:t>
            </a:r>
          </a:p>
          <a:p>
            <a:r>
              <a:rPr lang="en-US" dirty="0" smtClean="0"/>
              <a:t>True </a:t>
            </a:r>
            <a:r>
              <a:rPr lang="en-US" dirty="0"/>
              <a:t>synergies can also develop for the combination of </a:t>
            </a:r>
            <a:r>
              <a:rPr lang="en-US" dirty="0" err="1"/>
              <a:t>specialisations</a:t>
            </a:r>
            <a:r>
              <a:rPr lang="en-US" dirty="0"/>
              <a:t>. An</a:t>
            </a:r>
            <a:br>
              <a:rPr lang="en-US" dirty="0"/>
            </a:br>
            <a:r>
              <a:rPr lang="en-US" dirty="0"/>
              <a:t>example is the merger of two academic departments at a university to </a:t>
            </a:r>
            <a:r>
              <a:rPr lang="en-US" dirty="0" smtClean="0"/>
              <a:t>form a </a:t>
            </a:r>
            <a:r>
              <a:rPr lang="en-US" dirty="0"/>
              <a:t>new academic </a:t>
            </a:r>
            <a:r>
              <a:rPr lang="en-US" dirty="0" smtClean="0"/>
              <a:t>school.</a:t>
            </a:r>
          </a:p>
          <a:p>
            <a:r>
              <a:rPr lang="en-US" dirty="0" smtClean="0"/>
              <a:t>True </a:t>
            </a:r>
            <a:r>
              <a:rPr lang="en-US" dirty="0"/>
              <a:t>synergies offer considerable potential for added value. The extent to</a:t>
            </a:r>
            <a:br>
              <a:rPr lang="en-US" dirty="0"/>
            </a:br>
            <a:r>
              <a:rPr lang="en-US" dirty="0"/>
              <a:t>which they can add value depends on the cost of their operation and the</a:t>
            </a:r>
            <a:br>
              <a:rPr lang="en-US" dirty="0"/>
            </a:br>
            <a:r>
              <a:rPr lang="en-US" dirty="0"/>
              <a:t>value of whatever synergies they create</a:t>
            </a:r>
            <a:r>
              <a:rPr lang="en-US" dirty="0" smtClean="0"/>
              <a:t>.</a:t>
            </a:r>
            <a:endParaRPr lang="en-US" dirty="0"/>
          </a:p>
        </p:txBody>
      </p:sp>
    </p:spTree>
    <p:extLst>
      <p:ext uri="{BB962C8B-B14F-4D97-AF65-F5344CB8AC3E}">
        <p14:creationId xmlns:p14="http://schemas.microsoft.com/office/powerpoint/2010/main" val="493645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Identifying Synergies</a:t>
            </a:r>
            <a:endParaRPr lang="en-US" dirty="0"/>
          </a:p>
        </p:txBody>
      </p:sp>
      <p:sp>
        <p:nvSpPr>
          <p:cNvPr id="3" name="Content Placeholder 2"/>
          <p:cNvSpPr>
            <a:spLocks noGrp="1"/>
          </p:cNvSpPr>
          <p:nvPr>
            <p:ph idx="1"/>
          </p:nvPr>
        </p:nvSpPr>
        <p:spPr/>
        <p:txBody>
          <a:bodyPr>
            <a:normAutofit fontScale="92500"/>
          </a:bodyPr>
          <a:lstStyle/>
          <a:p>
            <a:r>
              <a:rPr lang="en-US" i="1" dirty="0"/>
              <a:t>• </a:t>
            </a:r>
            <a:r>
              <a:rPr lang="en-US" dirty="0"/>
              <a:t>There are two primary costs associated with true synergies:</a:t>
            </a:r>
            <a:br>
              <a:rPr lang="en-US" dirty="0"/>
            </a:br>
            <a:r>
              <a:rPr lang="en-US" dirty="0"/>
              <a:t>– management cost;</a:t>
            </a:r>
            <a:br>
              <a:rPr lang="en-US" dirty="0"/>
            </a:br>
            <a:r>
              <a:rPr lang="en-US" dirty="0"/>
              <a:t>– interruption cost.</a:t>
            </a:r>
            <a:br>
              <a:rPr lang="en-US" dirty="0"/>
            </a:br>
            <a:r>
              <a:rPr lang="en-US" i="1" dirty="0"/>
              <a:t>• </a:t>
            </a:r>
            <a:r>
              <a:rPr lang="en-US" dirty="0"/>
              <a:t>True synergies incur a cost as well as offering an added value. The most</a:t>
            </a:r>
            <a:br>
              <a:rPr lang="en-US" dirty="0"/>
            </a:br>
            <a:r>
              <a:rPr lang="en-US" dirty="0"/>
              <a:t>useful synergies are those that offer a large added value at a relatively</a:t>
            </a:r>
            <a:br>
              <a:rPr lang="en-US" dirty="0"/>
            </a:br>
            <a:r>
              <a:rPr lang="en-US" dirty="0"/>
              <a:t>low associated cost. This relationship is sometimes known as </a:t>
            </a:r>
            <a:r>
              <a:rPr lang="en-US" b="1" dirty="0"/>
              <a:t>synergistic</a:t>
            </a:r>
            <a:r>
              <a:rPr lang="en-US" dirty="0"/>
              <a:t/>
            </a:r>
            <a:br>
              <a:rPr lang="en-US" dirty="0"/>
            </a:br>
            <a:r>
              <a:rPr lang="en-US" b="1" dirty="0" smtClean="0"/>
              <a:t>cost–benefit</a:t>
            </a:r>
            <a:r>
              <a:rPr lang="en-US" dirty="0"/>
              <a:t>.</a:t>
            </a:r>
            <a:br>
              <a:rPr lang="en-US" dirty="0"/>
            </a:br>
            <a:r>
              <a:rPr lang="en-US" i="1" dirty="0"/>
              <a:t>• </a:t>
            </a:r>
            <a:r>
              <a:rPr lang="en-US" b="1" dirty="0">
                <a:solidFill>
                  <a:srgbClr val="FF0000"/>
                </a:solidFill>
              </a:rPr>
              <a:t>Apparent synergies </a:t>
            </a:r>
            <a:r>
              <a:rPr lang="en-US" dirty="0"/>
              <a:t>are </a:t>
            </a:r>
            <a:r>
              <a:rPr lang="en-US" b="1" dirty="0">
                <a:solidFill>
                  <a:srgbClr val="FF0000"/>
                </a:solidFill>
              </a:rPr>
              <a:t>less</a:t>
            </a:r>
            <a:r>
              <a:rPr lang="en-US" dirty="0">
                <a:solidFill>
                  <a:srgbClr val="FF0000"/>
                </a:solidFill>
              </a:rPr>
              <a:t> clear cut and defined </a:t>
            </a:r>
            <a:r>
              <a:rPr lang="en-US" dirty="0"/>
              <a:t>than true synergies. In</a:t>
            </a:r>
            <a:br>
              <a:rPr lang="en-US" dirty="0"/>
            </a:br>
            <a:r>
              <a:rPr lang="en-US" dirty="0"/>
              <a:t>the case of apparent synergies, opportunities for sharing resources are less</a:t>
            </a:r>
            <a:br>
              <a:rPr lang="en-US" dirty="0"/>
            </a:br>
            <a:r>
              <a:rPr lang="en-US" dirty="0"/>
              <a:t>clearly defined. It is also </a:t>
            </a:r>
            <a:r>
              <a:rPr lang="en-US" dirty="0">
                <a:solidFill>
                  <a:srgbClr val="FF0000"/>
                </a:solidFill>
              </a:rPr>
              <a:t>difficult to develop an accurate estimate </a:t>
            </a:r>
            <a:r>
              <a:rPr lang="en-US" dirty="0"/>
              <a:t>of likely</a:t>
            </a:r>
            <a:br>
              <a:rPr lang="en-US" dirty="0"/>
            </a:br>
            <a:r>
              <a:rPr lang="en-US" dirty="0"/>
              <a:t>added value or associated costs</a:t>
            </a:r>
            <a:r>
              <a:rPr lang="en-US" dirty="0" smtClean="0"/>
              <a:t>. (Ex. Skills and characteristics of people)</a:t>
            </a:r>
            <a:endParaRPr lang="en-US" dirty="0"/>
          </a:p>
        </p:txBody>
      </p:sp>
    </p:spTree>
    <p:extLst>
      <p:ext uri="{BB962C8B-B14F-4D97-AF65-F5344CB8AC3E}">
        <p14:creationId xmlns:p14="http://schemas.microsoft.com/office/powerpoint/2010/main" val="28045758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TotalTime>
  <Words>1518</Words>
  <Application>Microsoft Office PowerPoint</Application>
  <PresentationFormat>Widescreen</PresentationFormat>
  <Paragraphs>128</Paragraphs>
  <Slides>26</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Calibri Light</vt:lpstr>
      <vt:lpstr>Office Theme</vt:lpstr>
      <vt:lpstr>Merger &amp; Acquisitions Implementation process</vt:lpstr>
      <vt:lpstr>Objectives</vt:lpstr>
      <vt:lpstr>Signs</vt:lpstr>
      <vt:lpstr>The Concept of IMP. (IMP.)</vt:lpstr>
      <vt:lpstr>The Concept of IMP.</vt:lpstr>
      <vt:lpstr>The Concept of IMP.</vt:lpstr>
      <vt:lpstr>Four primary cultural types</vt:lpstr>
      <vt:lpstr>Identifying Synergies</vt:lpstr>
      <vt:lpstr>Identifying Synergies</vt:lpstr>
      <vt:lpstr>Identifying Synergies</vt:lpstr>
      <vt:lpstr>Questions</vt:lpstr>
      <vt:lpstr>Case</vt:lpstr>
      <vt:lpstr>The IMProcess</vt:lpstr>
      <vt:lpstr>The IMProcess</vt:lpstr>
      <vt:lpstr>IMP. Risk Management</vt:lpstr>
      <vt:lpstr>IMP. Risk Management</vt:lpstr>
      <vt:lpstr>The Concept of Disintegration and Reintegration</vt:lpstr>
      <vt:lpstr>Managerial Levers</vt:lpstr>
      <vt:lpstr>Managerial Levers</vt:lpstr>
      <vt:lpstr>Transformation Tools</vt:lpstr>
      <vt:lpstr>Transformation Tools</vt:lpstr>
      <vt:lpstr>Transformation Tools</vt:lpstr>
      <vt:lpstr>Transformation Tools</vt:lpstr>
      <vt:lpstr>Transformation Tools</vt:lpstr>
      <vt:lpstr>Transformation Tools</vt:lpstr>
      <vt:lpstr>Transformation Tools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Merger &amp; Acquisitions Due diligence (DD)</dc:title>
  <dc:creator>Pham Nhat Bao Quyen</dc:creator>
  <cp:lastModifiedBy>Hewlett-Packard Company</cp:lastModifiedBy>
  <cp:revision>55</cp:revision>
  <dcterms:created xsi:type="dcterms:W3CDTF">2017-06-15T09:10:53Z</dcterms:created>
  <dcterms:modified xsi:type="dcterms:W3CDTF">2019-02-26T00:42:39Z</dcterms:modified>
</cp:coreProperties>
</file>