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7" r:id="rId20"/>
    <p:sldId id="276" r:id="rId21"/>
    <p:sldId id="275"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131" autoAdjust="0"/>
  </p:normalViewPr>
  <p:slideViewPr>
    <p:cSldViewPr snapToGrid="0">
      <p:cViewPr varScale="1">
        <p:scale>
          <a:sx n="55" d="100"/>
          <a:sy n="55" d="100"/>
        </p:scale>
        <p:origin x="109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2C3579-5C2D-4A4F-BD07-E31EAD7EC0CB}" type="datetimeFigureOut">
              <a:rPr lang="en-US" smtClean="0"/>
              <a:t>18-Apr-18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EB43D8-C5BD-465A-868B-8E49CBAD0274}" type="slidenum">
              <a:rPr lang="en-US" smtClean="0"/>
              <a:t>‹#›</a:t>
            </a:fld>
            <a:endParaRPr lang="en-US"/>
          </a:p>
        </p:txBody>
      </p:sp>
    </p:spTree>
    <p:extLst>
      <p:ext uri="{BB962C8B-B14F-4D97-AF65-F5344CB8AC3E}">
        <p14:creationId xmlns:p14="http://schemas.microsoft.com/office/powerpoint/2010/main" val="2646447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B512A6-D307-41A4-90BC-57239B3598CA}"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079063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Thách thức về văn hoá thất bại ở một mức độ nào đó có thể được dự đoán trước trong các giai đoạn tiền sáp nhập. Thường có một số chỉ số cho thấy nền văn hoá hiện tại có phần yếu và những áp lực cực đoan của việc sáp nhập hoặc mua lại có thể thúc đẩy sự toàn vẹn văn hoá vượt quá điểm phá vỡ. </a:t>
            </a:r>
          </a:p>
          <a:p>
            <a:r>
              <a:rPr lang="vi-VN" dirty="0" smtClean="0"/>
              <a:t>Các chỉ số này bao gồm: - Thu nhập của nhân viên cao </a:t>
            </a:r>
          </a:p>
          <a:p>
            <a:r>
              <a:rPr lang="vi-VN" dirty="0" smtClean="0"/>
              <a:t>- Khó khăn trong việc giữ nhân sự chủ chốt</a:t>
            </a:r>
          </a:p>
          <a:p>
            <a:r>
              <a:rPr lang="vi-VN" dirty="0" smtClean="0"/>
              <a:t> - Tăng các tuyên bố sa thải không công bằng </a:t>
            </a:r>
          </a:p>
          <a:p>
            <a:r>
              <a:rPr lang="vi-VN" dirty="0" smtClean="0"/>
              <a:t>- Tăng sự khẳng định quấy rối </a:t>
            </a:r>
          </a:p>
          <a:p>
            <a:r>
              <a:rPr lang="vi-VN" dirty="0" smtClean="0"/>
              <a:t>- Gia tăng xung đột và căng thẳng của nhân viên </a:t>
            </a:r>
          </a:p>
          <a:p>
            <a:r>
              <a:rPr lang="vi-VN" dirty="0" smtClean="0"/>
              <a:t>- Giảm động lực,</a:t>
            </a:r>
          </a:p>
          <a:p>
            <a:r>
              <a:rPr lang="vi-VN" dirty="0" smtClean="0"/>
              <a:t> - Xóa bỏ kết quả khảo sát phản hồi của nhân viên </a:t>
            </a:r>
          </a:p>
          <a:p>
            <a:r>
              <a:rPr lang="vi-VN" dirty="0" smtClean="0"/>
              <a:t>- Sự lệch hướng rõ ràng giữa các mục tiêu sản xuất và các mục tiêu chiến lược </a:t>
            </a:r>
          </a:p>
          <a:p>
            <a:r>
              <a:rPr lang="vi-VN" dirty="0" smtClean="0"/>
              <a:t>- Tăng áp lực để củng cố hoặc tích hợp các chức năng và các phòng ban.</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10</a:t>
            </a:fld>
            <a:endParaRPr lang="en-US"/>
          </a:p>
        </p:txBody>
      </p:sp>
    </p:spTree>
    <p:extLst>
      <p:ext uri="{BB962C8B-B14F-4D97-AF65-F5344CB8AC3E}">
        <p14:creationId xmlns:p14="http://schemas.microsoft.com/office/powerpoint/2010/main" val="2998603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Giá trị tạo ra bởi sự sáp nhập đôi khi giảm bớt vì những người chủ chốt ra đi. Những người chủ chốt này thường bỏ đi vì họ trở nên vỡ mộng hoặc không chắc chắn về tương lai của họ trong công ty vì M / A</a:t>
            </a:r>
          </a:p>
          <a:p>
            <a:r>
              <a:rPr lang="vi-VN" dirty="0" smtClean="0"/>
              <a:t>Trong hầu hết các trường hợp</a:t>
            </a:r>
            <a:r>
              <a:rPr lang="en-US" dirty="0" smtClean="0"/>
              <a:t>,</a:t>
            </a:r>
            <a:r>
              <a:rPr lang="vi-VN" dirty="0" smtClean="0"/>
              <a:t> sự không chắc chắn là một chức năng của truyền thông. công ty giao tiếp với nhân viên của mìnhCàng nhiều  mức độ không chắc chắn càng thấp.</a:t>
            </a:r>
          </a:p>
          <a:p>
            <a:r>
              <a:rPr lang="vi-VN" dirty="0" smtClean="0"/>
              <a:t>Thường nên khởi động một hệ thống liên lạc hiệu quả ngay khi có thể sau khi công bố sáp nhập. Điều này nên được bắt đầu với một thông tư được thông qua cho tất cả các nhân viên của cả hai công ty.</a:t>
            </a:r>
          </a:p>
          <a:p>
            <a:r>
              <a:rPr lang="vi-VN" dirty="0" smtClean="0"/>
              <a:t>M&amp;A có xu hướng dẫn đến mất việc làm. Các công ty kết hợp có xu hướng trải nghiệm một sự di cư thuần của người dân trong giai đoạn ngay lập tức sau khi sáp nhập.</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12</a:t>
            </a:fld>
            <a:endParaRPr lang="en-US"/>
          </a:p>
        </p:txBody>
      </p:sp>
    </p:spTree>
    <p:extLst>
      <p:ext uri="{BB962C8B-B14F-4D97-AF65-F5344CB8AC3E}">
        <p14:creationId xmlns:p14="http://schemas.microsoft.com/office/powerpoint/2010/main" val="3043074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smtClean="0"/>
          </a:p>
          <a:p>
            <a:r>
              <a:rPr lang="vi-VN" dirty="0" smtClean="0"/>
              <a:t>Hiệu quả thuần của một thông báo M &amp; A có xu hướng là sự đổ vỡ của nhân viên trong các giai đoạn trước, trong và ngay sau khi sáp nhập hoặc mua lại. </a:t>
            </a:r>
          </a:p>
          <a:p>
            <a:r>
              <a:rPr lang="vi-VN" dirty="0" smtClean="0"/>
              <a:t>Các đối thủ cạnh tranh hoàn toàn nhận thức được điều này và luôn luôn tìm kiếm những người phù hợp và đặc biệt là những người quan trọng để rời khỏi các công ty sáp nhập.</a:t>
            </a:r>
          </a:p>
          <a:p>
            <a:r>
              <a:rPr lang="vi-VN" dirty="0" smtClean="0"/>
              <a:t>Chức năng nhân sự (HR) trong mỗi tổ chức sáp nhập phải đánh giá cao sự nguy hiểm của nhân viên chủ chốt để lại và có hành động để ngăn chặn nó ở bất cứ nơi nào có thể. Điều quan trọng là bất kỳ hành động phòng ngừa nào được thực hiện bởi nhân sự trong thời gian sớm nhất có thể.</a:t>
            </a:r>
          </a:p>
          <a:p>
            <a:r>
              <a:rPr lang="vi-VN" dirty="0" smtClean="0"/>
              <a:t>Giá mà một người thâu tóm chuẩn bị trả cho một mục tiêu phụ thuộc vào tiềm năng mà mục tiêu phải tăng giá trị cho người thâu tóm. Biến số này đôi khi được gọi là tiềm năng tạo ra giá trị của mục tiêu.</a:t>
            </a:r>
          </a:p>
          <a:p>
            <a:r>
              <a:rPr lang="vi-VN" dirty="0" smtClean="0"/>
              <a:t>Giá yêu cầu tương đương với giá độc lập của mục tiêu cộng với giá trị của bất kỳ sự hợp nhất thu được có thể được phát triển như là kết quả của việc mua lại. Những hoạt động hiệp lực này tạo ra giá trị.</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13</a:t>
            </a:fld>
            <a:endParaRPr lang="en-US"/>
          </a:p>
        </p:txBody>
      </p:sp>
    </p:spTree>
    <p:extLst>
      <p:ext uri="{BB962C8B-B14F-4D97-AF65-F5344CB8AC3E}">
        <p14:creationId xmlns:p14="http://schemas.microsoft.com/office/powerpoint/2010/main" val="4071191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Giá trị được tạo ra bởi việc mua lại (VCA) bằng với giá trị kết hợp của người thâu tóm và mục tiêu sau khi mua lại đã được hoàn thành trừ đi giá trị độc lập của người thâu tóm và mục tiêu trước khi mua lại. Sự khác biệt giữa tập thể Và các giá trị cá nhân đại diện cho lợi ích chung của việc mua lại.</a:t>
            </a:r>
          </a:p>
          <a:p>
            <a:r>
              <a:rPr lang="vi-VN" dirty="0" smtClean="0"/>
              <a:t>Trong hầu hết các trường hợp giá trị độc lập của mục tiêu bằng với giá bán chấp nhận được tối thiểu, hoặc giá trị sàn. Trong thực tế sẽ luôn có một mức giá sàn vì các cổ đông mục tiêu luôn có khả năng tiếp tục vì họ không có thay đổi về quyền sở hữu của mục tiêu.</a:t>
            </a:r>
          </a:p>
          <a:p>
            <a:r>
              <a:rPr lang="vi-VN" dirty="0" smtClean="0"/>
              <a:t>Không đạt được sự hiệp lực khách quan ban đầu là một động lực cổ điển đằng sau sự sáp nhập hoặc mua lại kém hiệu quả.</a:t>
            </a:r>
          </a:p>
          <a:p>
            <a:r>
              <a:rPr lang="vi-VN" dirty="0" smtClean="0"/>
              <a:t>Nợ và vị trí nợ có thể có một tác động đáng kể đến sự thành công hay thất bại của một vụ sáp nhập hoặc mua lại. Trong vụ sáp nhập hoặc mua lại thành công, người thâu tóm có thể đạt được một vị trí nợ từ thấp đến trung bình trong một khoảng thời gian tương đối ngắn của việc sáp nhập hoặc mua lại được hoàn tất.</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14</a:t>
            </a:fld>
            <a:endParaRPr lang="en-US"/>
          </a:p>
        </p:txBody>
      </p:sp>
    </p:spTree>
    <p:extLst>
      <p:ext uri="{BB962C8B-B14F-4D97-AF65-F5344CB8AC3E}">
        <p14:creationId xmlns:p14="http://schemas.microsoft.com/office/powerpoint/2010/main" val="176146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Khi nợ mua tăng, chi phí tổng thể của việc mua lại tăng lên như là kết quả của khoản lãi phải trả trên tài chính. Tăng nợ và tỷ lệ nợ trên vốn chủ sở hữu thấp hơn nói chung cũng hàm ý tăng rủi ro kinh doanh. Nợ cao cũng có nghĩa là công ty có tính linh hoạt thấp hơn và tự do hành động.</a:t>
            </a:r>
          </a:p>
          <a:p>
            <a:r>
              <a:rPr lang="vi-VN" dirty="0" smtClean="0"/>
              <a:t>Các quá trình thực hiện thường gặp rắc rối bởi vì đội được phân công phụ trách không hoàn toàn phù hợp và / hoặc vì quá trình sáp nhập không được lập kế hoạch và kiểm soát bằng các công cụ quản lý dự án chính thức và kỹ thuật.</a:t>
            </a:r>
          </a:p>
          <a:p>
            <a:r>
              <a:rPr lang="vi-VN" dirty="0" smtClean="0"/>
              <a:t>Thay đổi kinh nghiệm và tính linh hoạt là những động lực mạnh mẽ để đạt được sự hội nhập thành công. Các công ty có kinh nghiệm mua lại trước đây sẽ tốt hơn khi phân tích những vụ mua lại tiềm năng mới, lập kế hoạch cho họ, và sau đó đủ linh hoạt và có thể áp dụng kiểm soát đầy đủ chi tiết để thực sự tạo ra?</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15</a:t>
            </a:fld>
            <a:endParaRPr lang="en-US"/>
          </a:p>
        </p:txBody>
      </p:sp>
    </p:spTree>
    <p:extLst>
      <p:ext uri="{BB962C8B-B14F-4D97-AF65-F5344CB8AC3E}">
        <p14:creationId xmlns:p14="http://schemas.microsoft.com/office/powerpoint/2010/main" val="4025621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16</a:t>
            </a:fld>
            <a:endParaRPr lang="en-US"/>
          </a:p>
        </p:txBody>
      </p:sp>
    </p:spTree>
    <p:extLst>
      <p:ext uri="{BB962C8B-B14F-4D97-AF65-F5344CB8AC3E}">
        <p14:creationId xmlns:p14="http://schemas.microsoft.com/office/powerpoint/2010/main" val="2793231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17</a:t>
            </a:fld>
            <a:endParaRPr lang="en-US"/>
          </a:p>
        </p:txBody>
      </p:sp>
    </p:spTree>
    <p:extLst>
      <p:ext uri="{BB962C8B-B14F-4D97-AF65-F5344CB8AC3E}">
        <p14:creationId xmlns:p14="http://schemas.microsoft.com/office/powerpoint/2010/main" val="1464278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Extensive: </a:t>
            </a:r>
            <a:r>
              <a:rPr lang="en-US" dirty="0" err="1" smtClean="0"/>
              <a:t>mở</a:t>
            </a:r>
            <a:r>
              <a:rPr lang="en-US" baseline="0" dirty="0" smtClean="0"/>
              <a:t> </a:t>
            </a:r>
            <a:r>
              <a:rPr lang="en-US" baseline="0" dirty="0" err="1" smtClean="0"/>
              <a:t>rộng</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18</a:t>
            </a:fld>
            <a:endParaRPr lang="en-US"/>
          </a:p>
        </p:txBody>
      </p:sp>
    </p:spTree>
    <p:extLst>
      <p:ext uri="{BB962C8B-B14F-4D97-AF65-F5344CB8AC3E}">
        <p14:creationId xmlns:p14="http://schemas.microsoft.com/office/powerpoint/2010/main" val="27343662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19</a:t>
            </a:fld>
            <a:endParaRPr lang="en-US"/>
          </a:p>
        </p:txBody>
      </p:sp>
    </p:spTree>
    <p:extLst>
      <p:ext uri="{BB962C8B-B14F-4D97-AF65-F5344CB8AC3E}">
        <p14:creationId xmlns:p14="http://schemas.microsoft.com/office/powerpoint/2010/main" val="41223106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sz="1200" b="1" i="0" kern="1200" dirty="0" smtClean="0">
                <a:solidFill>
                  <a:schemeClr val="tx1"/>
                </a:solidFill>
                <a:effectLst/>
                <a:latin typeface="+mn-lt"/>
                <a:ea typeface="+mn-ea"/>
                <a:cs typeface="+mn-cs"/>
              </a:rPr>
              <a:t>3.1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3.12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3.22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3.32 </a:t>
            </a:r>
            <a:r>
              <a:rPr lang="da-DK" sz="1200" i="0" kern="1200" dirty="0" smtClean="0">
                <a:solidFill>
                  <a:schemeClr val="tx1"/>
                </a:solidFill>
                <a:effectLst/>
                <a:latin typeface="+mn-lt"/>
                <a:ea typeface="+mn-ea"/>
                <a:cs typeface="+mn-cs"/>
              </a:rPr>
              <a:t>C. </a:t>
            </a:r>
            <a:r>
              <a:rPr lang="da-DK" sz="1200" b="1" i="0" kern="1200" dirty="0" smtClean="0">
                <a:solidFill>
                  <a:schemeClr val="tx1"/>
                </a:solidFill>
                <a:effectLst/>
                <a:latin typeface="+mn-lt"/>
                <a:ea typeface="+mn-ea"/>
                <a:cs typeface="+mn-cs"/>
              </a:rPr>
              <a:t>3.42 </a:t>
            </a:r>
            <a:r>
              <a:rPr lang="da-DK" sz="1200" i="0" kern="1200" dirty="0" smtClean="0">
                <a:solidFill>
                  <a:schemeClr val="tx1"/>
                </a:solidFill>
                <a:effectLst/>
                <a:latin typeface="+mn-lt"/>
                <a:ea typeface="+mn-ea"/>
                <a:cs typeface="+mn-cs"/>
              </a:rPr>
              <a:t>A.</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3.2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3.13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3.23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3.33 </a:t>
            </a:r>
            <a:r>
              <a:rPr lang="da-DK" sz="1200" i="0" kern="1200" dirty="0" smtClean="0">
                <a:solidFill>
                  <a:schemeClr val="tx1"/>
                </a:solidFill>
                <a:effectLst/>
                <a:latin typeface="+mn-lt"/>
                <a:ea typeface="+mn-ea"/>
                <a:cs typeface="+mn-cs"/>
              </a:rPr>
              <a:t>A. </a:t>
            </a:r>
            <a:r>
              <a:rPr lang="da-DK" sz="1200" b="1" i="0" kern="1200" dirty="0" smtClean="0">
                <a:solidFill>
                  <a:schemeClr val="tx1"/>
                </a:solidFill>
                <a:effectLst/>
                <a:latin typeface="+mn-lt"/>
                <a:ea typeface="+mn-ea"/>
                <a:cs typeface="+mn-cs"/>
              </a:rPr>
              <a:t>3.43 </a:t>
            </a:r>
            <a:r>
              <a:rPr lang="da-DK" sz="1200" i="0" kern="1200" dirty="0" smtClean="0">
                <a:solidFill>
                  <a:schemeClr val="tx1"/>
                </a:solidFill>
                <a:effectLst/>
                <a:latin typeface="+mn-lt"/>
                <a:ea typeface="+mn-ea"/>
                <a:cs typeface="+mn-cs"/>
              </a:rPr>
              <a:t>A.</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3.3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3.14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3.24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3.34 </a:t>
            </a:r>
            <a:r>
              <a:rPr lang="da-DK" sz="1200" i="0" kern="1200" dirty="0" smtClean="0">
                <a:solidFill>
                  <a:schemeClr val="tx1"/>
                </a:solidFill>
                <a:effectLst/>
                <a:latin typeface="+mn-lt"/>
                <a:ea typeface="+mn-ea"/>
                <a:cs typeface="+mn-cs"/>
              </a:rPr>
              <a:t>C. </a:t>
            </a:r>
            <a:r>
              <a:rPr lang="da-DK" sz="1200" b="1" i="0" kern="1200" dirty="0" smtClean="0">
                <a:solidFill>
                  <a:schemeClr val="tx1"/>
                </a:solidFill>
                <a:effectLst/>
                <a:latin typeface="+mn-lt"/>
                <a:ea typeface="+mn-ea"/>
                <a:cs typeface="+mn-cs"/>
              </a:rPr>
              <a:t>3.44 </a:t>
            </a:r>
            <a:r>
              <a:rPr lang="da-DK" sz="1200" i="0" kern="1200" dirty="0" smtClean="0">
                <a:solidFill>
                  <a:schemeClr val="tx1"/>
                </a:solidFill>
                <a:effectLst/>
                <a:latin typeface="+mn-lt"/>
                <a:ea typeface="+mn-ea"/>
                <a:cs typeface="+mn-cs"/>
              </a:rPr>
              <a:t>D.</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3.4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3.15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3.25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3.35 </a:t>
            </a:r>
            <a:r>
              <a:rPr lang="da-DK" sz="1200" i="0" kern="1200" dirty="0" smtClean="0">
                <a:solidFill>
                  <a:schemeClr val="tx1"/>
                </a:solidFill>
                <a:effectLst/>
                <a:latin typeface="+mn-lt"/>
                <a:ea typeface="+mn-ea"/>
                <a:cs typeface="+mn-cs"/>
              </a:rPr>
              <a:t>C. </a:t>
            </a:r>
            <a:r>
              <a:rPr lang="da-DK" sz="1200" b="1" i="0" kern="1200" dirty="0" smtClean="0">
                <a:solidFill>
                  <a:schemeClr val="tx1"/>
                </a:solidFill>
                <a:effectLst/>
                <a:latin typeface="+mn-lt"/>
                <a:ea typeface="+mn-ea"/>
                <a:cs typeface="+mn-cs"/>
              </a:rPr>
              <a:t>3.45 </a:t>
            </a:r>
            <a:r>
              <a:rPr lang="da-DK" sz="1200" i="0" kern="1200" dirty="0" smtClean="0">
                <a:solidFill>
                  <a:schemeClr val="tx1"/>
                </a:solidFill>
                <a:effectLst/>
                <a:latin typeface="+mn-lt"/>
                <a:ea typeface="+mn-ea"/>
                <a:cs typeface="+mn-cs"/>
              </a:rPr>
              <a:t>D.</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3.5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3.16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3.26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3.36 </a:t>
            </a:r>
            <a:r>
              <a:rPr lang="da-DK" sz="1200" i="0" kern="1200" dirty="0" smtClean="0">
                <a:solidFill>
                  <a:schemeClr val="tx1"/>
                </a:solidFill>
                <a:effectLst/>
                <a:latin typeface="+mn-lt"/>
                <a:ea typeface="+mn-ea"/>
                <a:cs typeface="+mn-cs"/>
              </a:rPr>
              <a:t>B. </a:t>
            </a:r>
            <a:r>
              <a:rPr lang="da-DK" sz="1200" b="1" i="0" kern="1200" dirty="0" smtClean="0">
                <a:solidFill>
                  <a:schemeClr val="tx1"/>
                </a:solidFill>
                <a:effectLst/>
                <a:latin typeface="+mn-lt"/>
                <a:ea typeface="+mn-ea"/>
                <a:cs typeface="+mn-cs"/>
              </a:rPr>
              <a:t>3.46 </a:t>
            </a:r>
            <a:r>
              <a:rPr lang="da-DK" sz="1200" i="0" kern="1200" dirty="0" smtClean="0">
                <a:solidFill>
                  <a:schemeClr val="tx1"/>
                </a:solidFill>
                <a:effectLst/>
                <a:latin typeface="+mn-lt"/>
                <a:ea typeface="+mn-ea"/>
                <a:cs typeface="+mn-cs"/>
              </a:rPr>
              <a:t>C.</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3.6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3.17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3.27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3.37 </a:t>
            </a:r>
            <a:r>
              <a:rPr lang="da-DK" sz="1200" i="0" kern="1200" dirty="0" smtClean="0">
                <a:solidFill>
                  <a:schemeClr val="tx1"/>
                </a:solidFill>
                <a:effectLst/>
                <a:latin typeface="+mn-lt"/>
                <a:ea typeface="+mn-ea"/>
                <a:cs typeface="+mn-cs"/>
              </a:rPr>
              <a:t>B. </a:t>
            </a:r>
            <a:r>
              <a:rPr lang="da-DK" sz="1200" b="1" i="0" kern="1200" dirty="0" smtClean="0">
                <a:solidFill>
                  <a:schemeClr val="tx1"/>
                </a:solidFill>
                <a:effectLst/>
                <a:latin typeface="+mn-lt"/>
                <a:ea typeface="+mn-ea"/>
                <a:cs typeface="+mn-cs"/>
              </a:rPr>
              <a:t>3.47 </a:t>
            </a:r>
            <a:r>
              <a:rPr lang="da-DK" sz="1200" i="0" kern="1200" dirty="0" smtClean="0">
                <a:solidFill>
                  <a:schemeClr val="tx1"/>
                </a:solidFill>
                <a:effectLst/>
                <a:latin typeface="+mn-lt"/>
                <a:ea typeface="+mn-ea"/>
                <a:cs typeface="+mn-cs"/>
              </a:rPr>
              <a:t>B.</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3.7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3.18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3.28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3.38 </a:t>
            </a:r>
            <a:r>
              <a:rPr lang="da-DK" sz="1200" i="0" kern="1200" dirty="0" smtClean="0">
                <a:solidFill>
                  <a:schemeClr val="tx1"/>
                </a:solidFill>
                <a:effectLst/>
                <a:latin typeface="+mn-lt"/>
                <a:ea typeface="+mn-ea"/>
                <a:cs typeface="+mn-cs"/>
              </a:rPr>
              <a:t>C. </a:t>
            </a:r>
            <a:r>
              <a:rPr lang="da-DK" sz="1200" b="1" i="0" kern="1200" dirty="0" smtClean="0">
                <a:solidFill>
                  <a:schemeClr val="tx1"/>
                </a:solidFill>
                <a:effectLst/>
                <a:latin typeface="+mn-lt"/>
                <a:ea typeface="+mn-ea"/>
                <a:cs typeface="+mn-cs"/>
              </a:rPr>
              <a:t>3.48 </a:t>
            </a:r>
            <a:r>
              <a:rPr lang="da-DK" sz="1200" i="0" kern="1200" dirty="0" smtClean="0">
                <a:solidFill>
                  <a:schemeClr val="tx1"/>
                </a:solidFill>
                <a:effectLst/>
                <a:latin typeface="+mn-lt"/>
                <a:ea typeface="+mn-ea"/>
                <a:cs typeface="+mn-cs"/>
              </a:rPr>
              <a:t>C.</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3.8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3.19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3.29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3.39 </a:t>
            </a:r>
            <a:r>
              <a:rPr lang="da-DK" sz="1200" i="0" kern="1200" dirty="0" smtClean="0">
                <a:solidFill>
                  <a:schemeClr val="tx1"/>
                </a:solidFill>
                <a:effectLst/>
                <a:latin typeface="+mn-lt"/>
                <a:ea typeface="+mn-ea"/>
                <a:cs typeface="+mn-cs"/>
              </a:rPr>
              <a:t>D. </a:t>
            </a:r>
            <a:r>
              <a:rPr lang="da-DK" sz="1200" b="1" i="0" kern="1200" dirty="0" smtClean="0">
                <a:solidFill>
                  <a:schemeClr val="tx1"/>
                </a:solidFill>
                <a:effectLst/>
                <a:latin typeface="+mn-lt"/>
                <a:ea typeface="+mn-ea"/>
                <a:cs typeface="+mn-cs"/>
              </a:rPr>
              <a:t>3.49 </a:t>
            </a:r>
            <a:r>
              <a:rPr lang="da-DK" sz="1200" i="0" kern="1200" dirty="0" smtClean="0">
                <a:solidFill>
                  <a:schemeClr val="tx1"/>
                </a:solidFill>
                <a:effectLst/>
                <a:latin typeface="+mn-lt"/>
                <a:ea typeface="+mn-ea"/>
                <a:cs typeface="+mn-cs"/>
              </a:rPr>
              <a:t>A.</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3.9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3.20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3.30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3.40 </a:t>
            </a:r>
            <a:r>
              <a:rPr lang="da-DK" sz="1200" i="0" kern="1200" dirty="0" smtClean="0">
                <a:solidFill>
                  <a:schemeClr val="tx1"/>
                </a:solidFill>
                <a:effectLst/>
                <a:latin typeface="+mn-lt"/>
                <a:ea typeface="+mn-ea"/>
                <a:cs typeface="+mn-cs"/>
              </a:rPr>
              <a:t>C. </a:t>
            </a:r>
            <a:r>
              <a:rPr lang="da-DK" sz="1200" b="1" i="0" kern="1200" dirty="0" smtClean="0">
                <a:solidFill>
                  <a:schemeClr val="tx1"/>
                </a:solidFill>
                <a:effectLst/>
                <a:latin typeface="+mn-lt"/>
                <a:ea typeface="+mn-ea"/>
                <a:cs typeface="+mn-cs"/>
              </a:rPr>
              <a:t>3.50 </a:t>
            </a:r>
            <a:r>
              <a:rPr lang="da-DK" sz="1200" i="0" kern="1200" dirty="0" smtClean="0">
                <a:solidFill>
                  <a:schemeClr val="tx1"/>
                </a:solidFill>
                <a:effectLst/>
                <a:latin typeface="+mn-lt"/>
                <a:ea typeface="+mn-ea"/>
                <a:cs typeface="+mn-cs"/>
              </a:rPr>
              <a:t>C.</a:t>
            </a:r>
            <a:br>
              <a:rPr lang="da-DK" sz="1200" i="0" kern="1200" dirty="0" smtClean="0">
                <a:solidFill>
                  <a:schemeClr val="tx1"/>
                </a:solidFill>
                <a:effectLst/>
                <a:latin typeface="+mn-lt"/>
                <a:ea typeface="+mn-ea"/>
                <a:cs typeface="+mn-cs"/>
              </a:rPr>
            </a:br>
            <a:r>
              <a:rPr lang="da-DK" sz="1200" b="1" i="0" kern="1200" dirty="0" smtClean="0">
                <a:solidFill>
                  <a:schemeClr val="tx1"/>
                </a:solidFill>
                <a:effectLst/>
                <a:latin typeface="+mn-lt"/>
                <a:ea typeface="+mn-ea"/>
                <a:cs typeface="+mn-cs"/>
              </a:rPr>
              <a:t>3.10 </a:t>
            </a:r>
            <a:r>
              <a:rPr lang="da-DK" sz="1200" i="0" kern="1200" dirty="0" smtClean="0">
                <a:solidFill>
                  <a:schemeClr val="tx1"/>
                </a:solidFill>
                <a:effectLst/>
                <a:latin typeface="+mn-lt"/>
                <a:ea typeface="+mn-ea"/>
                <a:cs typeface="+mn-cs"/>
              </a:rPr>
              <a:t>False. </a:t>
            </a:r>
            <a:r>
              <a:rPr lang="da-DK" sz="1200" b="1" i="0" kern="1200" dirty="0" smtClean="0">
                <a:solidFill>
                  <a:schemeClr val="tx1"/>
                </a:solidFill>
                <a:effectLst/>
                <a:latin typeface="+mn-lt"/>
                <a:ea typeface="+mn-ea"/>
                <a:cs typeface="+mn-cs"/>
              </a:rPr>
              <a:t>3.21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3.31 </a:t>
            </a:r>
            <a:r>
              <a:rPr lang="da-DK" sz="1200" i="0" kern="1200" dirty="0" smtClean="0">
                <a:solidFill>
                  <a:schemeClr val="tx1"/>
                </a:solidFill>
                <a:effectLst/>
                <a:latin typeface="+mn-lt"/>
                <a:ea typeface="+mn-ea"/>
                <a:cs typeface="+mn-cs"/>
              </a:rPr>
              <a:t>True. </a:t>
            </a:r>
            <a:r>
              <a:rPr lang="da-DK" sz="1200" b="1" i="0" kern="1200" dirty="0" smtClean="0">
                <a:solidFill>
                  <a:schemeClr val="tx1"/>
                </a:solidFill>
                <a:effectLst/>
                <a:latin typeface="+mn-lt"/>
                <a:ea typeface="+mn-ea"/>
                <a:cs typeface="+mn-cs"/>
              </a:rPr>
              <a:t>3.41 </a:t>
            </a:r>
            <a:r>
              <a:rPr lang="da-DK" sz="1200" i="0" kern="1200" dirty="0" smtClean="0">
                <a:solidFill>
                  <a:schemeClr val="tx1"/>
                </a:solidFill>
                <a:effectLst/>
                <a:latin typeface="+mn-lt"/>
                <a:ea typeface="+mn-ea"/>
                <a:cs typeface="+mn-cs"/>
              </a:rPr>
              <a:t>D. </a:t>
            </a:r>
            <a:r>
              <a:rPr lang="da-DK" sz="1200" b="1" i="0" kern="1200" dirty="0" smtClean="0">
                <a:solidFill>
                  <a:schemeClr val="tx1"/>
                </a:solidFill>
                <a:effectLst/>
                <a:latin typeface="+mn-lt"/>
                <a:ea typeface="+mn-ea"/>
                <a:cs typeface="+mn-cs"/>
              </a:rPr>
              <a:t>3.51 </a:t>
            </a:r>
            <a:r>
              <a:rPr lang="da-DK" sz="1200" i="0" kern="1200" dirty="0" smtClean="0">
                <a:solidFill>
                  <a:schemeClr val="tx1"/>
                </a:solidFill>
                <a:effectLst/>
                <a:latin typeface="+mn-lt"/>
                <a:ea typeface="+mn-ea"/>
                <a:cs typeface="+mn-cs"/>
              </a:rPr>
              <a:t>D.</a:t>
            </a:r>
            <a:br>
              <a:rPr lang="da-DK" sz="1200" i="0" kern="1200" dirty="0" smtClean="0">
                <a:solidFill>
                  <a:schemeClr val="tx1"/>
                </a:solidFill>
                <a:effectLst/>
                <a:latin typeface="+mn-lt"/>
                <a:ea typeface="+mn-ea"/>
                <a:cs typeface="+mn-cs"/>
              </a:rPr>
            </a:br>
            <a:r>
              <a:rPr lang="da-DK" sz="1200" b="1" i="0" kern="1200" smtClean="0">
                <a:solidFill>
                  <a:schemeClr val="tx1"/>
                </a:solidFill>
                <a:effectLst/>
                <a:latin typeface="+mn-lt"/>
                <a:ea typeface="+mn-ea"/>
                <a:cs typeface="+mn-cs"/>
              </a:rPr>
              <a:t>3.11 </a:t>
            </a:r>
            <a:r>
              <a:rPr lang="da-DK" sz="1200" i="0" kern="1200" smtClean="0">
                <a:solidFill>
                  <a:schemeClr val="tx1"/>
                </a:solidFill>
                <a:effectLst/>
                <a:latin typeface="+mn-lt"/>
                <a:ea typeface="+mn-ea"/>
                <a:cs typeface="+mn-cs"/>
              </a:rPr>
              <a:t>False</a:t>
            </a:r>
            <a:br>
              <a:rPr lang="da-DK" sz="1200" i="0" kern="1200" smtClean="0">
                <a:solidFill>
                  <a:schemeClr val="tx1"/>
                </a:solidFill>
                <a:effectLst/>
                <a:latin typeface="+mn-lt"/>
                <a:ea typeface="+mn-ea"/>
                <a:cs typeface="+mn-cs"/>
              </a:rPr>
            </a:br>
            <a:r>
              <a:rPr lang="da-DK" sz="1200" i="0" kern="1200" smtClean="0">
                <a:solidFill>
                  <a:schemeClr val="tx1"/>
                </a:solidFill>
                <a:effectLst/>
                <a:latin typeface="+mn-lt"/>
                <a:ea typeface="+mn-ea"/>
                <a:cs typeface="+mn-cs"/>
              </a:rPr>
              <a:t/>
            </a:r>
            <a:br>
              <a:rPr lang="da-DK" sz="1200" i="0" kern="120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21</a:t>
            </a:fld>
            <a:endParaRPr lang="en-US"/>
          </a:p>
        </p:txBody>
      </p:sp>
    </p:spTree>
    <p:extLst>
      <p:ext uri="{BB962C8B-B14F-4D97-AF65-F5344CB8AC3E}">
        <p14:creationId xmlns:p14="http://schemas.microsoft.com/office/powerpoint/2010/main" val="3689422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merger</a:t>
            </a:r>
            <a:r>
              <a:rPr lang="en-US" baseline="0" dirty="0" smtClean="0"/>
              <a:t> fail?</a:t>
            </a:r>
          </a:p>
          <a:p>
            <a:r>
              <a:rPr lang="en-US" dirty="0" smtClean="0"/>
              <a:t>strategic failure</a:t>
            </a:r>
          </a:p>
          <a:p>
            <a:r>
              <a:rPr lang="en-US" dirty="0" smtClean="0"/>
              <a:t>cultural incompatibilities</a:t>
            </a:r>
          </a:p>
          <a:p>
            <a:r>
              <a:rPr lang="en-US" dirty="0" smtClean="0"/>
              <a:t>information technology failure</a:t>
            </a:r>
          </a:p>
          <a:p>
            <a:r>
              <a:rPr lang="en-US" dirty="0" smtClean="0"/>
              <a:t>All of those</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2</a:t>
            </a:fld>
            <a:endParaRPr lang="en-US"/>
          </a:p>
        </p:txBody>
      </p:sp>
    </p:spTree>
    <p:extLst>
      <p:ext uri="{BB962C8B-B14F-4D97-AF65-F5344CB8AC3E}">
        <p14:creationId xmlns:p14="http://schemas.microsoft.com/office/powerpoint/2010/main" val="1692788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Merger success and failure can be </a:t>
            </a:r>
            <a:r>
              <a:rPr lang="en-US" dirty="0" smtClean="0">
                <a:solidFill>
                  <a:srgbClr val="FF0000"/>
                </a:solidFill>
              </a:rPr>
              <a:t>measure</a:t>
            </a:r>
            <a:r>
              <a:rPr lang="en-US" dirty="0" smtClean="0"/>
              <a:t>d in numerous </a:t>
            </a:r>
            <a:r>
              <a:rPr lang="en-US" dirty="0" smtClean="0">
                <a:solidFill>
                  <a:srgbClr val="FF0000"/>
                </a:solidFill>
              </a:rPr>
              <a:t>different ways</a:t>
            </a:r>
            <a:r>
              <a:rPr lang="en-US" dirty="0" smtClean="0"/>
              <a:t>.</a:t>
            </a:r>
          </a:p>
          <a:p>
            <a:r>
              <a:rPr lang="en-US" dirty="0" smtClean="0"/>
              <a:t>True</a:t>
            </a:r>
          </a:p>
          <a:p>
            <a:r>
              <a:rPr lang="en-US" dirty="0" smtClean="0"/>
              <a:t>False</a:t>
            </a:r>
          </a:p>
          <a:p>
            <a:r>
              <a:rPr lang="en-US" dirty="0" smtClean="0">
                <a:solidFill>
                  <a:srgbClr val="FF0000"/>
                </a:solidFill>
              </a:rPr>
              <a:t>Failure on one measurement </a:t>
            </a:r>
            <a:r>
              <a:rPr lang="en-US" dirty="0" smtClean="0"/>
              <a:t>scale could be int</a:t>
            </a:r>
            <a:r>
              <a:rPr lang="en-US" i="1" dirty="0" smtClean="0"/>
              <a:t>e</a:t>
            </a:r>
            <a:r>
              <a:rPr lang="en-US" dirty="0" smtClean="0"/>
              <a:t>rpreted as </a:t>
            </a:r>
            <a:r>
              <a:rPr lang="en-US" dirty="0" smtClean="0">
                <a:solidFill>
                  <a:srgbClr val="FF0000"/>
                </a:solidFill>
              </a:rPr>
              <a:t>success on another measurement </a:t>
            </a:r>
            <a:r>
              <a:rPr lang="en-US" dirty="0" smtClean="0"/>
              <a:t>scale</a:t>
            </a:r>
          </a:p>
          <a:p>
            <a:r>
              <a:rPr lang="en-US" dirty="0" smtClean="0"/>
              <a:t>True</a:t>
            </a:r>
          </a:p>
          <a:p>
            <a:r>
              <a:rPr lang="en-US" dirty="0" smtClean="0"/>
              <a:t>False</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3</a:t>
            </a:fld>
            <a:endParaRPr lang="en-US"/>
          </a:p>
        </p:txBody>
      </p:sp>
    </p:spTree>
    <p:extLst>
      <p:ext uri="{BB962C8B-B14F-4D97-AF65-F5344CB8AC3E}">
        <p14:creationId xmlns:p14="http://schemas.microsoft.com/office/powerpoint/2010/main" val="1340052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Sáp nhập đi sai trong ba lĩnh vực chính:</a:t>
            </a:r>
          </a:p>
          <a:p>
            <a:r>
              <a:rPr lang="vi-VN" dirty="0" smtClean="0"/>
              <a:t> - Lý do chiến lược cơ bản ,</a:t>
            </a:r>
          </a:p>
          <a:p>
            <a:r>
              <a:rPr lang="vi-VN" dirty="0" smtClean="0"/>
              <a:t> - Định giá và ấn định một giá </a:t>
            </a:r>
          </a:p>
          <a:p>
            <a:r>
              <a:rPr lang="vi-VN" dirty="0" smtClean="0"/>
              <a:t>- Thực hiện</a:t>
            </a:r>
          </a:p>
          <a:p>
            <a:r>
              <a:rPr lang="vi-VN" dirty="0" smtClean="0"/>
              <a:t>Việc thực hiện thường được thiết kế và quản lý bởi những người trong nhà, những người không nhất thiết là các chuyên gia thực hiện dự án.</a:t>
            </a:r>
          </a:p>
          <a:p>
            <a:r>
              <a:rPr lang="vi-VN" dirty="0" smtClean="0"/>
              <a:t>Sáp nhập thường gặp khó khăn trong quá trình thực hiện bởi vì giai đoạn này không quyến rũ hay cao như các giai đoạn trước đó.</a:t>
            </a:r>
          </a:p>
          <a:p>
            <a:r>
              <a:rPr lang="vi-VN" dirty="0" smtClean="0"/>
              <a:t>Các nhà quản lý cấp cao có khuynh hướng có tầm nhìn chiến lược hơn (chiến lược hợp lý hơn)</a:t>
            </a:r>
          </a:p>
          <a:p>
            <a:r>
              <a:rPr lang="vi-VN" dirty="0" smtClean="0"/>
              <a:t>Tỷ lệ thành công và thất bại hợp nhất dường như ít nhiều đạt tiêu chuẩn trong hầu hết các lĩnh vực và ngành.</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4</a:t>
            </a:fld>
            <a:endParaRPr lang="en-US"/>
          </a:p>
        </p:txBody>
      </p:sp>
    </p:spTree>
    <p:extLst>
      <p:ext uri="{BB962C8B-B14F-4D97-AF65-F5344CB8AC3E}">
        <p14:creationId xmlns:p14="http://schemas.microsoft.com/office/powerpoint/2010/main" val="919801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Sáp nhập không phải lúc nào cũng tạo ra thị phần gia tăng.</a:t>
            </a:r>
          </a:p>
          <a:p>
            <a:r>
              <a:rPr lang="vi-VN" dirty="0" smtClean="0"/>
              <a:t>Các công ty đã hợp nhất đôi khi thực sự mất thị phần, đặc biệt là trong quá trình hội nhập hoặc trong giai đoạn ngay sau khi kết thúc hợp nhất.</a:t>
            </a:r>
          </a:p>
          <a:p>
            <a:r>
              <a:rPr lang="vi-VN" dirty="0" smtClean="0"/>
              <a:t>Các nền kinh tế được đề xuất không phải lúc nào cũng được nhận ra vì việc sáp nhập thường tạo ra các yêu cầu hành chính mới.</a:t>
            </a:r>
          </a:p>
          <a:p>
            <a:r>
              <a:rPr lang="vi-VN" dirty="0" smtClean="0"/>
              <a:t>Khi một công ty sáp nhập được công bố, giá trị cổ đông của người thâu tóm thường giảm trong khi giá trị của cổ đông mục tiêu thường tăng lên.</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5</a:t>
            </a:fld>
            <a:endParaRPr lang="en-US"/>
          </a:p>
        </p:txBody>
      </p:sp>
    </p:spTree>
    <p:extLst>
      <p:ext uri="{BB962C8B-B14F-4D97-AF65-F5344CB8AC3E}">
        <p14:creationId xmlns:p14="http://schemas.microsoft.com/office/powerpoint/2010/main" val="3747079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Cổ đông có thể từ chối các vụ sáp nhập hoặc mua lại. Ở hầu hết các quốc gia, đa số tối thiểu phải bỏ phiếu cho hay chống lại việc di chuyển được thực hiện.</a:t>
            </a:r>
          </a:p>
          <a:p>
            <a:r>
              <a:rPr lang="vi-VN" dirty="0" smtClean="0"/>
              <a:t>Trong một số trường hợp, người thâu tóm tung ra các chiến dịch dài nhằm thuyết phục các cổ đông mục tiêu bán.</a:t>
            </a:r>
          </a:p>
          <a:p>
            <a:r>
              <a:rPr lang="vi-VN" dirty="0" smtClean="0"/>
              <a:t>Đàm phán sáp nhập có thể phức tạp và kéo dài. Quá trình này thường liên quan đến hai công ty trong đàm phán các đặc tính của công ty được kết hợp.</a:t>
            </a:r>
          </a:p>
          <a:p>
            <a:r>
              <a:rPr lang="vi-VN" dirty="0" smtClean="0"/>
              <a:t>Các cuộc đàm phán thường được hoàn thành sơ bộ trước khi thỏa thuận được đưa ra cho các cổ đông.</a:t>
            </a:r>
          </a:p>
          <a:p>
            <a:r>
              <a:rPr lang="vi-VN" dirty="0" smtClean="0"/>
              <a:t>Các công ty đôi khi cố gắng bảo vệ đầu tư chi phí của họ trong các cuộc đàm phán bằng cách sử dụng các khoản rút lui hoặc bỏ đi. Điều này đòi hỏi bên chấm dứt hợp đồng phải trả một khoản phí rút lui để bồi thường cho bên kia</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6</a:t>
            </a:fld>
            <a:endParaRPr lang="en-US"/>
          </a:p>
        </p:txBody>
      </p:sp>
    </p:spTree>
    <p:extLst>
      <p:ext uri="{BB962C8B-B14F-4D97-AF65-F5344CB8AC3E}">
        <p14:creationId xmlns:p14="http://schemas.microsoft.com/office/powerpoint/2010/main" val="636852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Các cơ quan quản lý hoạt động như một sự kiểm soát đối với các công ty thực hiện sáp nhập hoặc mua lại mà có thể cho phép công ty kết hợp thực hiện bất kỳ ảnh hưởng đáng kể nào đối với giá thị trường của hàng hoá hoặc dịch vụ liên quan.</a:t>
            </a:r>
          </a:p>
          <a:p>
            <a:endParaRPr lang="vi-VN" dirty="0" smtClean="0"/>
          </a:p>
          <a:p>
            <a:r>
              <a:rPr lang="vi-VN" dirty="0" smtClean="0"/>
              <a:t>Các nhà quản lý có thể là quốc tế, quốc gia, hoặc cụ thể cho một ngành cụ thể? Hay ngành.</a:t>
            </a:r>
          </a:p>
          <a:p>
            <a:r>
              <a:rPr lang="vi-VN" dirty="0" smtClean="0"/>
              <a:t>Tại Hoa Kỳ và Vương quốc Anh, các nhà quản lý có thể phản đối việc sáp nhập hoặc mua lại đề xuất nếu họ cảm thấy rằng hành động đó sẽ gây bất lợi cho cạnh tranh tự do trong lục địa, quốc gia hoặc ngành có liên quan.</a:t>
            </a:r>
          </a:p>
          <a:p>
            <a:endParaRPr lang="vi-VN" dirty="0" smtClean="0"/>
          </a:p>
          <a:p>
            <a:r>
              <a:rPr lang="vi-VN" dirty="0" smtClean="0"/>
              <a:t>Có thể có sự khác biệt đáng kể giữa các nhà quản lý. Có một số trường hợp các vụ sáp nhập được đề xuất lớn đã được các nhà quản lý Hoa Kỳ phê duyệt chỉ sau đó bị các cơ quan quản lý của EU từ chối.</a:t>
            </a:r>
          </a:p>
          <a:p>
            <a:r>
              <a:rPr lang="vi-VN" dirty="0" smtClean="0"/>
              <a:t>Các cơ quan quản lý của EU có thể ngăn chặn sự sáp nhập giữa hai công ty Hoa Kỳ nếu những ảnh hưởng này sẽ được cảm nhận ở EU.</a:t>
            </a:r>
          </a:p>
          <a:p>
            <a:endParaRPr lang="vi-VN" dirty="0" smtClean="0"/>
          </a:p>
          <a:p>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7</a:t>
            </a:fld>
            <a:endParaRPr lang="en-US"/>
          </a:p>
        </p:txBody>
      </p:sp>
    </p:spTree>
    <p:extLst>
      <p:ext uri="{BB962C8B-B14F-4D97-AF65-F5344CB8AC3E}">
        <p14:creationId xmlns:p14="http://schemas.microsoft.com/office/powerpoint/2010/main" val="362791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Sáp nhập thường thất bại bởi vì họ không chứng minh được sự liên kết chiến lược đầy đủ. Các vụ mua lại không liên quan tạo ra một phương tiện lây lan rủi ro trong một số lĩnh vực hoặc ngành khác nhau nhưng cũng rất nguy hiểm. Trong bất kỳ trường hợp nào, cổ đông có thể lây lan rủi ro cho mình bằng cách điều chỉnh danh mục cổ phiếu của họ.</a:t>
            </a:r>
          </a:p>
          <a:p>
            <a:endParaRPr lang="vi-VN" dirty="0" smtClean="0"/>
          </a:p>
          <a:p>
            <a:r>
              <a:rPr lang="vi-VN" dirty="0" smtClean="0"/>
              <a:t>Việc sáp nhập và mua lại có nhiều cơ hội thành công hơn nếu các công ty sản xuất các sản phẩm liên quan và nếu các kỹ năng của công ty mua lại và các tài sản khác nhằm mục đích bổ sung cho các công ty mua lại.</a:t>
            </a:r>
          </a:p>
          <a:p>
            <a:endParaRPr lang="vi-VN" dirty="0" smtClean="0"/>
          </a:p>
          <a:p>
            <a:r>
              <a:rPr lang="vi-VN" dirty="0" smtClean="0"/>
              <a:t>Việc mua lại liên quan làm cho các công ty khai thác các khu vực dễ dàng hơn, nơi mà các kỹ năng và tài sản của một công ty bổ sung cho các công ty khác và nơi nào có thể khai thác được sự hiệp lực.</a:t>
            </a:r>
          </a:p>
          <a:p>
            <a:endParaRPr lang="vi-VN" dirty="0" smtClean="0"/>
          </a:p>
          <a:p>
            <a:r>
              <a:rPr lang="vi-VN" dirty="0" smtClean="0"/>
              <a:t>Sáp nhập và thâu tóm đôi khi làm cho việc đạt được một hoặc nhiều mục tiêu chiến lược trở nên lỗi thời, đơn giản là do thực tế là họ thực hiện.</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8</a:t>
            </a:fld>
            <a:endParaRPr lang="en-US"/>
          </a:p>
        </p:txBody>
      </p:sp>
    </p:spTree>
    <p:extLst>
      <p:ext uri="{BB962C8B-B14F-4D97-AF65-F5344CB8AC3E}">
        <p14:creationId xmlns:p14="http://schemas.microsoft.com/office/powerpoint/2010/main" val="3338233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smtClean="0"/>
              <a:t>Sự đa dạng không liên quan có xu hướng dẫn đến kết cấu tổ chức khó kiểm soát hơn.</a:t>
            </a:r>
          </a:p>
          <a:p>
            <a:r>
              <a:rPr lang="vi-VN" dirty="0" smtClean="0"/>
              <a:t>Việc tiếp quản thù địch không phải lúc nào cũng thành công. Các công ty mục tiêu thường bảo vệ thành công chống lại họ.Về kết hợp văn hoá lâu dài, nếu có thể, hãy chọn cách tiếp quản thân thiện hơn là tiếp quản thù địch.</a:t>
            </a:r>
          </a:p>
          <a:p>
            <a:r>
              <a:rPr lang="vi-VN" dirty="0" smtClean="0"/>
              <a:t>Sự thù địch của cổ đông có xu hướng mạnh mẽ nhất khi cổ phiếu được tổ chức bởi một số ít các cổ đông. Tình huống này nảy sinh thường xuyên trong trường hợp cố tình xâm chiếm thù địch của các công ty gia đình.</a:t>
            </a:r>
          </a:p>
          <a:p>
            <a:r>
              <a:rPr lang="vi-VN" dirty="0" smtClean="0"/>
              <a:t>Các khía cạnh văn hóa của các vụ sáp nhập và mua lại thường bị đánh giá thấp khi quá trình thực hiện được lập kế hoạch và thực hiện.</a:t>
            </a:r>
            <a:endParaRPr lang="en-US" dirty="0"/>
          </a:p>
        </p:txBody>
      </p:sp>
      <p:sp>
        <p:nvSpPr>
          <p:cNvPr id="4" name="Slide Number Placeholder 3"/>
          <p:cNvSpPr>
            <a:spLocks noGrp="1"/>
          </p:cNvSpPr>
          <p:nvPr>
            <p:ph type="sldNum" sz="quarter" idx="10"/>
          </p:nvPr>
        </p:nvSpPr>
        <p:spPr/>
        <p:txBody>
          <a:bodyPr/>
          <a:lstStyle/>
          <a:p>
            <a:fld id="{7DEB43D8-C5BD-465A-868B-8E49CBAD0274}" type="slidenum">
              <a:rPr lang="en-US" smtClean="0"/>
              <a:t>9</a:t>
            </a:fld>
            <a:endParaRPr lang="en-US"/>
          </a:p>
        </p:txBody>
      </p:sp>
    </p:spTree>
    <p:extLst>
      <p:ext uri="{BB962C8B-B14F-4D97-AF65-F5344CB8AC3E}">
        <p14:creationId xmlns:p14="http://schemas.microsoft.com/office/powerpoint/2010/main" val="3267359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0E58F5-2D9D-4C69-B313-7DC4ABABCBE2}" type="datetimeFigureOut">
              <a:rPr lang="en-US" smtClean="0"/>
              <a:t>18-Apr-18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844421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0E58F5-2D9D-4C69-B313-7DC4ABABCBE2}" type="datetimeFigureOut">
              <a:rPr lang="en-US" smtClean="0"/>
              <a:t>18-Apr-18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513508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0E58F5-2D9D-4C69-B313-7DC4ABABCBE2}" type="datetimeFigureOut">
              <a:rPr lang="en-US" smtClean="0"/>
              <a:t>18-Apr-18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778914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0E58F5-2D9D-4C69-B313-7DC4ABABCBE2}" type="datetimeFigureOut">
              <a:rPr lang="en-US" smtClean="0"/>
              <a:t>18-Apr-18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92686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0E58F5-2D9D-4C69-B313-7DC4ABABCBE2}" type="datetimeFigureOut">
              <a:rPr lang="en-US" smtClean="0"/>
              <a:t>18-Apr-18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09109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0E58F5-2D9D-4C69-B313-7DC4ABABCBE2}" type="datetimeFigureOut">
              <a:rPr lang="en-US" smtClean="0"/>
              <a:t>18-Apr-18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3495376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0E58F5-2D9D-4C69-B313-7DC4ABABCBE2}" type="datetimeFigureOut">
              <a:rPr lang="en-US" smtClean="0"/>
              <a:t>18-Apr-18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1669452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0E58F5-2D9D-4C69-B313-7DC4ABABCBE2}" type="datetimeFigureOut">
              <a:rPr lang="en-US" smtClean="0"/>
              <a:t>18-Apr-18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298512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0E58F5-2D9D-4C69-B313-7DC4ABABCBE2}" type="datetimeFigureOut">
              <a:rPr lang="en-US" smtClean="0"/>
              <a:t>18-Apr-18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3414323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E58F5-2D9D-4C69-B313-7DC4ABABCBE2}" type="datetimeFigureOut">
              <a:rPr lang="en-US" smtClean="0"/>
              <a:t>18-Apr-18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768316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E58F5-2D9D-4C69-B313-7DC4ABABCBE2}" type="datetimeFigureOut">
              <a:rPr lang="en-US" smtClean="0"/>
              <a:t>18-Apr-18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D3F444-32B8-47EE-AF00-8932D197FD9D}" type="slidenum">
              <a:rPr lang="en-US" smtClean="0"/>
              <a:t>‹#›</a:t>
            </a:fld>
            <a:endParaRPr lang="en-US"/>
          </a:p>
        </p:txBody>
      </p:sp>
    </p:spTree>
    <p:extLst>
      <p:ext uri="{BB962C8B-B14F-4D97-AF65-F5344CB8AC3E}">
        <p14:creationId xmlns:p14="http://schemas.microsoft.com/office/powerpoint/2010/main" val="1898756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E58F5-2D9D-4C69-B313-7DC4ABABCBE2}" type="datetimeFigureOut">
              <a:rPr lang="en-US" smtClean="0"/>
              <a:t>18-Apr-18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D3F444-32B8-47EE-AF00-8932D197FD9D}" type="slidenum">
              <a:rPr lang="en-US" smtClean="0"/>
              <a:t>‹#›</a:t>
            </a:fld>
            <a:endParaRPr lang="en-US"/>
          </a:p>
        </p:txBody>
      </p:sp>
    </p:spTree>
    <p:extLst>
      <p:ext uri="{BB962C8B-B14F-4D97-AF65-F5344CB8AC3E}">
        <p14:creationId xmlns:p14="http://schemas.microsoft.com/office/powerpoint/2010/main" val="223896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xecutive-coaches.net/for-senior-managers.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238500" y="2000250"/>
            <a:ext cx="5715000" cy="2857500"/>
          </a:xfrm>
          <a:prstGeom prst="rect">
            <a:avLst/>
          </a:prstGeom>
        </p:spPr>
      </p:pic>
      <p:sp>
        <p:nvSpPr>
          <p:cNvPr id="2" name="Title 1"/>
          <p:cNvSpPr>
            <a:spLocks noGrp="1"/>
          </p:cNvSpPr>
          <p:nvPr>
            <p:ph type="title"/>
          </p:nvPr>
        </p:nvSpPr>
        <p:spPr>
          <a:xfrm>
            <a:off x="838200" y="365125"/>
            <a:ext cx="10515600" cy="3429635"/>
          </a:xfrm>
        </p:spPr>
        <p:txBody>
          <a:bodyPr>
            <a:normAutofit/>
          </a:bodyPr>
          <a:lstStyle/>
          <a:p>
            <a:r>
              <a:rPr lang="en-US" sz="6000" i="1" dirty="0" smtClean="0"/>
              <a:t>Mergers</a:t>
            </a:r>
            <a:r>
              <a:rPr lang="en-US" sz="6000" dirty="0"/>
              <a:t> </a:t>
            </a:r>
            <a:r>
              <a:rPr lang="en-US" sz="6000" i="1" dirty="0" smtClean="0"/>
              <a:t>and</a:t>
            </a:r>
            <a:r>
              <a:rPr lang="en-US" sz="6000" dirty="0"/>
              <a:t> </a:t>
            </a:r>
            <a:r>
              <a:rPr lang="en-US" sz="6000" i="1" dirty="0" smtClean="0"/>
              <a:t>Acquisitions</a:t>
            </a:r>
            <a:br>
              <a:rPr lang="en-US" sz="6000" i="1" dirty="0" smtClean="0"/>
            </a:br>
            <a:r>
              <a:rPr lang="en-US" i="1" dirty="0"/>
              <a:t>Why Mergers Fail</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838200" y="4175759"/>
            <a:ext cx="10515600" cy="2001203"/>
          </a:xfrm>
        </p:spPr>
        <p:txBody>
          <a:bodyPr>
            <a:normAutofit fontScale="92500" lnSpcReduction="10000"/>
          </a:bodyPr>
          <a:lstStyle/>
          <a:p>
            <a:r>
              <a:rPr lang="en-US" i="1" dirty="0"/>
              <a:t>Professor Alexander Roberts</a:t>
            </a:r>
            <a:r>
              <a:rPr lang="en-US" dirty="0"/>
              <a:t/>
            </a:r>
            <a:br>
              <a:rPr lang="en-US" dirty="0"/>
            </a:br>
            <a:r>
              <a:rPr lang="en-US" i="1" dirty="0" err="1"/>
              <a:t>Dr</a:t>
            </a:r>
            <a:r>
              <a:rPr lang="en-US" i="1" dirty="0"/>
              <a:t> William Wallace</a:t>
            </a:r>
            <a:r>
              <a:rPr lang="en-US" dirty="0"/>
              <a:t/>
            </a:r>
            <a:br>
              <a:rPr lang="en-US" dirty="0"/>
            </a:br>
            <a:r>
              <a:rPr lang="en-US" i="1" dirty="0" err="1"/>
              <a:t>Dr</a:t>
            </a:r>
            <a:r>
              <a:rPr lang="en-US" i="1" dirty="0"/>
              <a:t> Peter </a:t>
            </a:r>
            <a:r>
              <a:rPr lang="en-US" i="1" dirty="0" smtClean="0"/>
              <a:t>Moles</a:t>
            </a:r>
          </a:p>
          <a:p>
            <a:r>
              <a:rPr lang="en-US" dirty="0" smtClean="0"/>
              <a:t>Edinburgh Business School, Watt University, United Kingdom </a:t>
            </a:r>
            <a:r>
              <a:rPr lang="en-US" dirty="0"/>
              <a:t/>
            </a:r>
            <a:br>
              <a:rPr lang="en-US" dirty="0"/>
            </a:br>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Quyen Pham/2017</a:t>
            </a:r>
            <a:endParaRPr lang="en-US" dirty="0">
              <a:solidFill>
                <a:prstClr val="black">
                  <a:tint val="75000"/>
                </a:prstClr>
              </a:solidFill>
            </a:endParaRPr>
          </a:p>
        </p:txBody>
      </p:sp>
    </p:spTree>
    <p:extLst>
      <p:ext uri="{BB962C8B-B14F-4D97-AF65-F5344CB8AC3E}">
        <p14:creationId xmlns:p14="http://schemas.microsoft.com/office/powerpoint/2010/main" val="70886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92500" lnSpcReduction="20000"/>
          </a:bodyPr>
          <a:lstStyle/>
          <a:p>
            <a:r>
              <a:rPr lang="en-US" dirty="0"/>
              <a:t>Likely </a:t>
            </a:r>
            <a:r>
              <a:rPr lang="en-US" dirty="0">
                <a:solidFill>
                  <a:srgbClr val="FF0000"/>
                </a:solidFill>
              </a:rPr>
              <a:t>cultural failure </a:t>
            </a:r>
            <a:r>
              <a:rPr lang="en-US" dirty="0"/>
              <a:t>can to some extent be foreseen in the pre-merger</a:t>
            </a:r>
            <a:br>
              <a:rPr lang="en-US" dirty="0"/>
            </a:br>
            <a:r>
              <a:rPr lang="en-US" dirty="0"/>
              <a:t>stages. There are normally a number </a:t>
            </a:r>
            <a:r>
              <a:rPr lang="en-US" dirty="0">
                <a:solidFill>
                  <a:srgbClr val="FF0000"/>
                </a:solidFill>
              </a:rPr>
              <a:t>of indicators </a:t>
            </a:r>
            <a:r>
              <a:rPr lang="en-US" dirty="0"/>
              <a:t>that </a:t>
            </a:r>
            <a:r>
              <a:rPr lang="en-US" dirty="0">
                <a:solidFill>
                  <a:srgbClr val="FF0000"/>
                </a:solidFill>
              </a:rPr>
              <a:t>show</a:t>
            </a:r>
            <a:r>
              <a:rPr lang="en-US" dirty="0"/>
              <a:t> where the</a:t>
            </a:r>
            <a:br>
              <a:rPr lang="en-US" dirty="0"/>
            </a:br>
            <a:r>
              <a:rPr lang="en-US" dirty="0"/>
              <a:t>existing </a:t>
            </a:r>
            <a:r>
              <a:rPr lang="en-US" dirty="0">
                <a:solidFill>
                  <a:srgbClr val="FF0000"/>
                </a:solidFill>
              </a:rPr>
              <a:t>cultur</a:t>
            </a:r>
            <a:r>
              <a:rPr lang="en-US" dirty="0"/>
              <a:t>e may be somewhat </a:t>
            </a:r>
            <a:r>
              <a:rPr lang="en-US" dirty="0">
                <a:solidFill>
                  <a:srgbClr val="FF0000"/>
                </a:solidFill>
              </a:rPr>
              <a:t>weak</a:t>
            </a:r>
            <a:r>
              <a:rPr lang="en-US" dirty="0"/>
              <a:t> and where the extreme pressures</a:t>
            </a:r>
            <a:br>
              <a:rPr lang="en-US" dirty="0"/>
            </a:br>
            <a:r>
              <a:rPr lang="en-US" dirty="0"/>
              <a:t>of a </a:t>
            </a:r>
            <a:r>
              <a:rPr lang="en-US" dirty="0" smtClean="0"/>
              <a:t>M/A may </a:t>
            </a:r>
            <a:r>
              <a:rPr lang="en-US" dirty="0"/>
              <a:t>push cultural integrity beyond breaking</a:t>
            </a:r>
            <a:br>
              <a:rPr lang="en-US" dirty="0"/>
            </a:br>
            <a:r>
              <a:rPr lang="en-US" dirty="0"/>
              <a:t>point. These indicators include:</a:t>
            </a:r>
            <a:br>
              <a:rPr lang="en-US" dirty="0"/>
            </a:br>
            <a:r>
              <a:rPr lang="en-US" i="1" dirty="0"/>
              <a:t>– high staff turnover;</a:t>
            </a:r>
            <a:br>
              <a:rPr lang="en-US" i="1" dirty="0"/>
            </a:br>
            <a:r>
              <a:rPr lang="en-US" i="1" dirty="0"/>
              <a:t>– difficulty in keeping hold of key staff;</a:t>
            </a:r>
            <a:br>
              <a:rPr lang="en-US" i="1" dirty="0"/>
            </a:br>
            <a:r>
              <a:rPr lang="en-US" i="1" dirty="0"/>
              <a:t>– increasing unfair dismissal claims;</a:t>
            </a:r>
            <a:br>
              <a:rPr lang="en-US" i="1" dirty="0"/>
            </a:br>
            <a:r>
              <a:rPr lang="en-US" i="1" dirty="0"/>
              <a:t>– increasing assertion of harassment;</a:t>
            </a:r>
            <a:br>
              <a:rPr lang="en-US" i="1" dirty="0"/>
            </a:br>
            <a:r>
              <a:rPr lang="en-US" i="1" dirty="0"/>
              <a:t>– increasing employee conflict and stress;</a:t>
            </a:r>
            <a:br>
              <a:rPr lang="en-US" i="1" dirty="0"/>
            </a:br>
            <a:r>
              <a:rPr lang="en-US" i="1" dirty="0"/>
              <a:t>– decreasing employee motivation, energy and commitment;</a:t>
            </a:r>
            <a:br>
              <a:rPr lang="en-US" i="1" dirty="0"/>
            </a:br>
            <a:r>
              <a:rPr lang="en-US" i="1" dirty="0"/>
              <a:t>– deteriorating employee feedback survey results;</a:t>
            </a:r>
            <a:br>
              <a:rPr lang="en-US" i="1" dirty="0"/>
            </a:br>
            <a:r>
              <a:rPr lang="en-US" i="1" dirty="0"/>
              <a:t>– apparent misalignment between production goals and strategic goals;</a:t>
            </a:r>
            <a:br>
              <a:rPr lang="en-US" i="1" dirty="0"/>
            </a:br>
            <a:r>
              <a:rPr lang="en-US" i="1" dirty="0"/>
              <a:t>– increasing pressure to consolidate or integrate functions and departments</a:t>
            </a:r>
            <a:r>
              <a:rPr lang="en-US" i="1" dirty="0" smtClean="0"/>
              <a:t>.</a:t>
            </a:r>
            <a:endParaRPr lang="en-US" i="1" dirty="0"/>
          </a:p>
        </p:txBody>
      </p:sp>
    </p:spTree>
    <p:extLst>
      <p:ext uri="{BB962C8B-B14F-4D97-AF65-F5344CB8AC3E}">
        <p14:creationId xmlns:p14="http://schemas.microsoft.com/office/powerpoint/2010/main" val="3947656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a:t>
            </a:r>
            <a:r>
              <a:rPr lang="en-US" dirty="0">
                <a:solidFill>
                  <a:srgbClr val="FF0000"/>
                </a:solidFill>
              </a:rPr>
              <a:t>largest single failure driver </a:t>
            </a:r>
            <a:r>
              <a:rPr lang="en-US" dirty="0"/>
              <a:t>in mergers and acquisitions is </a:t>
            </a:r>
            <a:r>
              <a:rPr lang="en-US" dirty="0">
                <a:solidFill>
                  <a:srgbClr val="FF0000"/>
                </a:solidFill>
              </a:rPr>
              <a:t>ineffective</a:t>
            </a:r>
            <a:br>
              <a:rPr lang="en-US" dirty="0">
                <a:solidFill>
                  <a:srgbClr val="FF0000"/>
                </a:solidFill>
              </a:rPr>
            </a:br>
            <a:r>
              <a:rPr lang="en-US" dirty="0">
                <a:solidFill>
                  <a:srgbClr val="FF0000"/>
                </a:solidFill>
              </a:rPr>
              <a:t>cultural integration</a:t>
            </a:r>
            <a:r>
              <a:rPr lang="en-US" dirty="0" smtClean="0"/>
              <a:t>.</a:t>
            </a:r>
          </a:p>
          <a:p>
            <a:r>
              <a:rPr lang="en-US" dirty="0" smtClean="0"/>
              <a:t>The </a:t>
            </a:r>
            <a:r>
              <a:rPr lang="en-US" dirty="0"/>
              <a:t>degree of integration that is required depends largely on the extent to</a:t>
            </a:r>
            <a:br>
              <a:rPr lang="en-US" dirty="0"/>
            </a:br>
            <a:r>
              <a:rPr lang="en-US" dirty="0"/>
              <a:t>which the </a:t>
            </a:r>
            <a:r>
              <a:rPr lang="en-US" dirty="0" smtClean="0"/>
              <a:t>M/A will </a:t>
            </a:r>
            <a:r>
              <a:rPr lang="en-US" dirty="0"/>
              <a:t>involve transitional change within </a:t>
            </a:r>
            <a:r>
              <a:rPr lang="en-US" dirty="0" smtClean="0"/>
              <a:t>the </a:t>
            </a:r>
            <a:r>
              <a:rPr lang="en-US" dirty="0" err="1" smtClean="0"/>
              <a:t>organisational</a:t>
            </a:r>
            <a:r>
              <a:rPr lang="en-US" dirty="0" smtClean="0"/>
              <a:t> </a:t>
            </a:r>
            <a:r>
              <a:rPr lang="en-US" dirty="0"/>
              <a:t>structures of one or both companies</a:t>
            </a:r>
            <a:r>
              <a:rPr lang="en-US" dirty="0" smtClean="0"/>
              <a:t>.</a:t>
            </a:r>
          </a:p>
          <a:p>
            <a:r>
              <a:rPr lang="en-US" dirty="0" smtClean="0"/>
              <a:t>In </a:t>
            </a:r>
            <a:r>
              <a:rPr lang="en-US" dirty="0"/>
              <a:t>a takeover, the usual assumption is that </a:t>
            </a:r>
            <a:r>
              <a:rPr lang="en-US" dirty="0">
                <a:solidFill>
                  <a:srgbClr val="FF0000"/>
                </a:solidFill>
              </a:rPr>
              <a:t>one management team will</a:t>
            </a:r>
            <a:br>
              <a:rPr lang="en-US" dirty="0">
                <a:solidFill>
                  <a:srgbClr val="FF0000"/>
                </a:solidFill>
              </a:rPr>
            </a:br>
            <a:r>
              <a:rPr lang="en-US" dirty="0">
                <a:solidFill>
                  <a:srgbClr val="FF0000"/>
                </a:solidFill>
              </a:rPr>
              <a:t>become dominant </a:t>
            </a:r>
            <a:r>
              <a:rPr lang="en-US" dirty="0"/>
              <a:t>and the other management structure will be absorbed</a:t>
            </a:r>
            <a:br>
              <a:rPr lang="en-US" dirty="0"/>
            </a:br>
            <a:r>
              <a:rPr lang="en-US" dirty="0"/>
              <a:t>into the dominant structure. In such cases it is common for a significant</a:t>
            </a:r>
            <a:br>
              <a:rPr lang="en-US" dirty="0"/>
            </a:br>
            <a:r>
              <a:rPr lang="en-US" dirty="0"/>
              <a:t>proportion of the </a:t>
            </a:r>
            <a:r>
              <a:rPr lang="en-US" dirty="0">
                <a:solidFill>
                  <a:srgbClr val="FF0000"/>
                </a:solidFill>
              </a:rPr>
              <a:t>target company’s senior managers to leave </a:t>
            </a:r>
            <a:r>
              <a:rPr lang="en-US" dirty="0"/>
              <a:t>either during</a:t>
            </a:r>
            <a:br>
              <a:rPr lang="en-US" dirty="0"/>
            </a:br>
            <a:r>
              <a:rPr lang="en-US" dirty="0"/>
              <a:t>or immediately after the merger is concluded</a:t>
            </a:r>
            <a:r>
              <a:rPr lang="en-US" dirty="0" smtClean="0"/>
              <a:t>.</a:t>
            </a:r>
          </a:p>
          <a:p>
            <a:r>
              <a:rPr lang="en-US" dirty="0" smtClean="0"/>
              <a:t>The </a:t>
            </a:r>
            <a:r>
              <a:rPr lang="en-US" dirty="0">
                <a:solidFill>
                  <a:srgbClr val="FF0000"/>
                </a:solidFill>
              </a:rPr>
              <a:t>highest risk of cultural failure occurs </a:t>
            </a:r>
            <a:r>
              <a:rPr lang="en-US" dirty="0"/>
              <a:t>where the degree of cultural</a:t>
            </a:r>
            <a:br>
              <a:rPr lang="en-US" dirty="0"/>
            </a:br>
            <a:r>
              <a:rPr lang="en-US" dirty="0"/>
              <a:t>integration required is greatest. This scenario tends to occur </a:t>
            </a:r>
            <a:r>
              <a:rPr lang="en-US" dirty="0">
                <a:solidFill>
                  <a:srgbClr val="FF0000"/>
                </a:solidFill>
              </a:rPr>
              <a:t>in the case of</a:t>
            </a:r>
            <a:br>
              <a:rPr lang="en-US" dirty="0">
                <a:solidFill>
                  <a:srgbClr val="FF0000"/>
                </a:solidFill>
              </a:rPr>
            </a:br>
            <a:r>
              <a:rPr lang="en-US" dirty="0">
                <a:solidFill>
                  <a:srgbClr val="FF0000"/>
                </a:solidFill>
              </a:rPr>
              <a:t>a merger of equals </a:t>
            </a:r>
            <a:r>
              <a:rPr lang="en-US" dirty="0"/>
              <a:t>where the culture of each company is largely retained</a:t>
            </a:r>
            <a:br>
              <a:rPr lang="en-US" dirty="0"/>
            </a:br>
            <a:r>
              <a:rPr lang="en-US" dirty="0"/>
              <a:t>but a new senior management structure is created</a:t>
            </a:r>
            <a:r>
              <a:rPr lang="en-US" dirty="0" smtClean="0"/>
              <a:t>.</a:t>
            </a:r>
            <a:endParaRPr lang="en-US" dirty="0"/>
          </a:p>
        </p:txBody>
      </p:sp>
    </p:spTree>
    <p:extLst>
      <p:ext uri="{BB962C8B-B14F-4D97-AF65-F5344CB8AC3E}">
        <p14:creationId xmlns:p14="http://schemas.microsoft.com/office/powerpoint/2010/main" val="3399752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a:t>
            </a:r>
            <a:r>
              <a:rPr lang="en-US" dirty="0">
                <a:solidFill>
                  <a:srgbClr val="FF0000"/>
                </a:solidFill>
              </a:rPr>
              <a:t>value</a:t>
            </a:r>
            <a:r>
              <a:rPr lang="en-US" dirty="0"/>
              <a:t> generated by a merger is sometimes </a:t>
            </a:r>
            <a:r>
              <a:rPr lang="en-US" dirty="0">
                <a:solidFill>
                  <a:srgbClr val="FF0000"/>
                </a:solidFill>
              </a:rPr>
              <a:t>reduced</a:t>
            </a:r>
            <a:r>
              <a:rPr lang="en-US" dirty="0"/>
              <a:t> because </a:t>
            </a:r>
            <a:r>
              <a:rPr lang="en-US" dirty="0">
                <a:solidFill>
                  <a:srgbClr val="FF0000"/>
                </a:solidFill>
              </a:rPr>
              <a:t>key people</a:t>
            </a:r>
            <a:br>
              <a:rPr lang="en-US" dirty="0">
                <a:solidFill>
                  <a:srgbClr val="FF0000"/>
                </a:solidFill>
              </a:rPr>
            </a:br>
            <a:r>
              <a:rPr lang="en-US" dirty="0">
                <a:solidFill>
                  <a:srgbClr val="FF0000"/>
                </a:solidFill>
              </a:rPr>
              <a:t>leave</a:t>
            </a:r>
            <a:r>
              <a:rPr lang="en-US" dirty="0"/>
              <a:t>. These key people often leave because they become disillusioned or</a:t>
            </a:r>
            <a:br>
              <a:rPr lang="en-US" dirty="0"/>
            </a:br>
            <a:r>
              <a:rPr lang="en-US" dirty="0"/>
              <a:t>uncertain about their future within the company because of the </a:t>
            </a:r>
            <a:r>
              <a:rPr lang="en-US" dirty="0" smtClean="0"/>
              <a:t>M/A</a:t>
            </a:r>
          </a:p>
          <a:p>
            <a:r>
              <a:rPr lang="en-US" dirty="0" smtClean="0"/>
              <a:t>In </a:t>
            </a:r>
            <a:r>
              <a:rPr lang="en-US" dirty="0"/>
              <a:t>most cases uncertainty is a function of communication. </a:t>
            </a:r>
            <a:r>
              <a:rPr lang="en-US" dirty="0">
                <a:solidFill>
                  <a:srgbClr val="FF0000"/>
                </a:solidFill>
              </a:rPr>
              <a:t>The more a company communicates </a:t>
            </a:r>
            <a:r>
              <a:rPr lang="en-US" dirty="0"/>
              <a:t>with its employees the </a:t>
            </a:r>
            <a:r>
              <a:rPr lang="en-US" dirty="0">
                <a:solidFill>
                  <a:srgbClr val="FF0000"/>
                </a:solidFill>
              </a:rPr>
              <a:t>lower</a:t>
            </a:r>
            <a:r>
              <a:rPr lang="en-US" dirty="0"/>
              <a:t> the degree of </a:t>
            </a:r>
            <a:r>
              <a:rPr lang="en-US" dirty="0" smtClean="0">
                <a:solidFill>
                  <a:srgbClr val="FF0000"/>
                </a:solidFill>
              </a:rPr>
              <a:t>uncertainty</a:t>
            </a:r>
            <a:r>
              <a:rPr lang="en-US" dirty="0"/>
              <a:t> </a:t>
            </a:r>
            <a:r>
              <a:rPr lang="en-US" dirty="0" smtClean="0"/>
              <a:t>will </a:t>
            </a:r>
            <a:r>
              <a:rPr lang="en-US" dirty="0"/>
              <a:t>be</a:t>
            </a:r>
            <a:r>
              <a:rPr lang="en-US" dirty="0" smtClean="0"/>
              <a:t>.</a:t>
            </a:r>
          </a:p>
          <a:p>
            <a:r>
              <a:rPr lang="en-US" dirty="0" smtClean="0"/>
              <a:t>It </a:t>
            </a:r>
            <a:r>
              <a:rPr lang="en-US" dirty="0"/>
              <a:t>is usually advisable to </a:t>
            </a:r>
            <a:r>
              <a:rPr lang="en-US" dirty="0">
                <a:solidFill>
                  <a:srgbClr val="FF0000"/>
                </a:solidFill>
              </a:rPr>
              <a:t>initiate</a:t>
            </a:r>
            <a:r>
              <a:rPr lang="en-US" dirty="0"/>
              <a:t> an effective </a:t>
            </a:r>
            <a:r>
              <a:rPr lang="en-US" dirty="0">
                <a:solidFill>
                  <a:srgbClr val="FF0000"/>
                </a:solidFill>
              </a:rPr>
              <a:t>communication system</a:t>
            </a:r>
            <a:r>
              <a:rPr lang="en-US" dirty="0"/>
              <a:t> </a:t>
            </a:r>
            <a:r>
              <a:rPr lang="en-US" dirty="0">
                <a:solidFill>
                  <a:srgbClr val="FF0000"/>
                </a:solidFill>
              </a:rPr>
              <a:t>as soon</a:t>
            </a:r>
            <a:br>
              <a:rPr lang="en-US" dirty="0">
                <a:solidFill>
                  <a:srgbClr val="FF0000"/>
                </a:solidFill>
              </a:rPr>
            </a:br>
            <a:r>
              <a:rPr lang="en-US" dirty="0">
                <a:solidFill>
                  <a:srgbClr val="FF0000"/>
                </a:solidFill>
              </a:rPr>
              <a:t>as possible</a:t>
            </a:r>
            <a:r>
              <a:rPr lang="en-US" dirty="0"/>
              <a:t> after the announcement of the merger. This should be initiated</a:t>
            </a:r>
            <a:br>
              <a:rPr lang="en-US" dirty="0"/>
            </a:br>
            <a:r>
              <a:rPr lang="en-US" dirty="0"/>
              <a:t>with a circular that is passed to all members of staff in both </a:t>
            </a:r>
            <a:r>
              <a:rPr lang="en-US" dirty="0" smtClean="0"/>
              <a:t>companies.</a:t>
            </a:r>
          </a:p>
          <a:p>
            <a:r>
              <a:rPr lang="en-US" dirty="0" smtClean="0"/>
              <a:t>M&amp;A tend </a:t>
            </a:r>
            <a:r>
              <a:rPr lang="en-US" dirty="0"/>
              <a:t>to result in </a:t>
            </a:r>
            <a:r>
              <a:rPr lang="en-US" dirty="0">
                <a:solidFill>
                  <a:srgbClr val="FF0000"/>
                </a:solidFill>
              </a:rPr>
              <a:t>job losses</a:t>
            </a:r>
            <a:r>
              <a:rPr lang="en-US" dirty="0"/>
              <a:t>. The combined </a:t>
            </a:r>
            <a:r>
              <a:rPr lang="en-US" dirty="0" smtClean="0"/>
              <a:t>company tends </a:t>
            </a:r>
            <a:r>
              <a:rPr lang="en-US" dirty="0"/>
              <a:t>to experience a net migration of people in the period </a:t>
            </a:r>
            <a:r>
              <a:rPr lang="en-US" dirty="0" smtClean="0"/>
              <a:t>immediately following </a:t>
            </a:r>
            <a:r>
              <a:rPr lang="en-US" dirty="0"/>
              <a:t>the merger</a:t>
            </a:r>
            <a:r>
              <a:rPr lang="en-US" dirty="0" smtClean="0"/>
              <a:t>.</a:t>
            </a:r>
            <a:endParaRPr lang="en-US" dirty="0"/>
          </a:p>
        </p:txBody>
      </p:sp>
    </p:spTree>
    <p:extLst>
      <p:ext uri="{BB962C8B-B14F-4D97-AF65-F5344CB8AC3E}">
        <p14:creationId xmlns:p14="http://schemas.microsoft.com/office/powerpoint/2010/main" val="3299234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net effect of a </a:t>
            </a:r>
            <a:r>
              <a:rPr lang="en-US" dirty="0" smtClean="0"/>
              <a:t>M&amp;A announcement </a:t>
            </a:r>
            <a:r>
              <a:rPr lang="en-US" dirty="0"/>
              <a:t>tends to be a </a:t>
            </a:r>
            <a:r>
              <a:rPr lang="en-US" dirty="0" smtClean="0"/>
              <a:t>steady shedding of employees </a:t>
            </a:r>
            <a:r>
              <a:rPr lang="en-US" dirty="0"/>
              <a:t>in the periods preceding, during and </a:t>
            </a:r>
            <a:r>
              <a:rPr lang="en-US" dirty="0" smtClean="0"/>
              <a:t>immediately following </a:t>
            </a:r>
            <a:r>
              <a:rPr lang="en-US" dirty="0"/>
              <a:t>the </a:t>
            </a:r>
            <a:r>
              <a:rPr lang="en-US" dirty="0" smtClean="0"/>
              <a:t>M&amp;A. </a:t>
            </a:r>
            <a:r>
              <a:rPr lang="en-US" dirty="0">
                <a:solidFill>
                  <a:srgbClr val="FF0000"/>
                </a:solidFill>
              </a:rPr>
              <a:t>Competitors</a:t>
            </a:r>
            <a:r>
              <a:rPr lang="en-US" dirty="0"/>
              <a:t> are fully aware of this </a:t>
            </a:r>
            <a:r>
              <a:rPr lang="en-US" dirty="0" smtClean="0"/>
              <a:t>and are </a:t>
            </a:r>
            <a:r>
              <a:rPr lang="en-US" dirty="0"/>
              <a:t>always </a:t>
            </a:r>
            <a:r>
              <a:rPr lang="en-US" dirty="0">
                <a:solidFill>
                  <a:srgbClr val="FF0000"/>
                </a:solidFill>
              </a:rPr>
              <a:t>searching for suitable people</a:t>
            </a:r>
            <a:r>
              <a:rPr lang="en-US" dirty="0"/>
              <a:t>, and especially any </a:t>
            </a:r>
            <a:r>
              <a:rPr lang="en-US" dirty="0">
                <a:solidFill>
                  <a:srgbClr val="FF0000"/>
                </a:solidFill>
              </a:rPr>
              <a:t>key people </a:t>
            </a:r>
            <a:r>
              <a:rPr lang="en-US" dirty="0" smtClean="0">
                <a:solidFill>
                  <a:srgbClr val="FF0000"/>
                </a:solidFill>
              </a:rPr>
              <a:t>that leave </a:t>
            </a:r>
            <a:r>
              <a:rPr lang="en-US" dirty="0"/>
              <a:t>the merged companies</a:t>
            </a:r>
            <a:r>
              <a:rPr lang="en-US" dirty="0" smtClean="0"/>
              <a:t>.</a:t>
            </a:r>
          </a:p>
          <a:p>
            <a:r>
              <a:rPr lang="en-US" dirty="0" smtClean="0"/>
              <a:t>The </a:t>
            </a:r>
            <a:r>
              <a:rPr lang="en-US" dirty="0"/>
              <a:t>human resources (</a:t>
            </a:r>
            <a:r>
              <a:rPr lang="en-US" dirty="0">
                <a:solidFill>
                  <a:srgbClr val="FF0000"/>
                </a:solidFill>
              </a:rPr>
              <a:t>HR</a:t>
            </a:r>
            <a:r>
              <a:rPr lang="en-US" dirty="0"/>
              <a:t>) function in each of the merging </a:t>
            </a:r>
            <a:r>
              <a:rPr lang="en-US" dirty="0" err="1"/>
              <a:t>organisations</a:t>
            </a:r>
            <a:r>
              <a:rPr lang="en-US" dirty="0"/>
              <a:t/>
            </a:r>
            <a:br>
              <a:rPr lang="en-US" dirty="0"/>
            </a:br>
            <a:r>
              <a:rPr lang="en-US" dirty="0">
                <a:solidFill>
                  <a:srgbClr val="FF0000"/>
                </a:solidFill>
              </a:rPr>
              <a:t>has to appreciate </a:t>
            </a:r>
            <a:r>
              <a:rPr lang="en-US" dirty="0"/>
              <a:t>the </a:t>
            </a:r>
            <a:r>
              <a:rPr lang="en-US" dirty="0">
                <a:solidFill>
                  <a:srgbClr val="FF0000"/>
                </a:solidFill>
              </a:rPr>
              <a:t>danger of key staff leaving </a:t>
            </a:r>
            <a:r>
              <a:rPr lang="en-US" dirty="0"/>
              <a:t>and </a:t>
            </a:r>
            <a:r>
              <a:rPr lang="en-US" dirty="0">
                <a:solidFill>
                  <a:srgbClr val="FF0000"/>
                </a:solidFill>
              </a:rPr>
              <a:t>take action to prevent</a:t>
            </a:r>
            <a:r>
              <a:rPr lang="en-US" dirty="0"/>
              <a:t/>
            </a:r>
            <a:br>
              <a:rPr lang="en-US" dirty="0"/>
            </a:br>
            <a:r>
              <a:rPr lang="en-US" dirty="0"/>
              <a:t>it wherever possible. It is also vital that any preventive action be taken by</a:t>
            </a:r>
            <a:br>
              <a:rPr lang="en-US" dirty="0"/>
            </a:br>
            <a:r>
              <a:rPr lang="en-US" dirty="0"/>
              <a:t>HR at the earliest possible time</a:t>
            </a:r>
            <a:r>
              <a:rPr lang="en-US" dirty="0" smtClean="0"/>
              <a:t>.</a:t>
            </a:r>
          </a:p>
          <a:p>
            <a:r>
              <a:rPr lang="en-US" dirty="0" smtClean="0"/>
              <a:t>The </a:t>
            </a:r>
            <a:r>
              <a:rPr lang="en-US" dirty="0"/>
              <a:t>price that an acquirer is prepared to pay for a target depends on the</a:t>
            </a:r>
            <a:br>
              <a:rPr lang="en-US" dirty="0"/>
            </a:br>
            <a:r>
              <a:rPr lang="en-US" dirty="0"/>
              <a:t>potential that the target has to add value to the acquirer. This variable is</a:t>
            </a:r>
            <a:br>
              <a:rPr lang="en-US" dirty="0"/>
            </a:br>
            <a:r>
              <a:rPr lang="en-US" dirty="0"/>
              <a:t>sometimes known as the </a:t>
            </a:r>
            <a:r>
              <a:rPr lang="en-US" dirty="0">
                <a:solidFill>
                  <a:srgbClr val="FF0000"/>
                </a:solidFill>
              </a:rPr>
              <a:t>value-creating potential of the target</a:t>
            </a:r>
            <a:r>
              <a:rPr lang="en-US" dirty="0" smtClean="0"/>
              <a:t>.</a:t>
            </a:r>
          </a:p>
          <a:p>
            <a:r>
              <a:rPr lang="en-US" dirty="0" smtClean="0"/>
              <a:t>The </a:t>
            </a:r>
            <a:r>
              <a:rPr lang="en-US" dirty="0">
                <a:solidFill>
                  <a:srgbClr val="FF0000"/>
                </a:solidFill>
              </a:rPr>
              <a:t>asking price </a:t>
            </a:r>
            <a:r>
              <a:rPr lang="en-US" dirty="0"/>
              <a:t>is equivalent to the </a:t>
            </a:r>
            <a:r>
              <a:rPr lang="en-US" dirty="0">
                <a:solidFill>
                  <a:srgbClr val="FF0000"/>
                </a:solidFill>
              </a:rPr>
              <a:t>stand-alone price of the target </a:t>
            </a:r>
            <a:r>
              <a:rPr lang="en-US" dirty="0"/>
              <a:t>plus </a:t>
            </a:r>
            <a:r>
              <a:rPr lang="en-US" dirty="0">
                <a:solidFill>
                  <a:srgbClr val="FF0000"/>
                </a:solidFill>
              </a:rPr>
              <a:t>the</a:t>
            </a:r>
            <a:br>
              <a:rPr lang="en-US" dirty="0">
                <a:solidFill>
                  <a:srgbClr val="FF0000"/>
                </a:solidFill>
              </a:rPr>
            </a:br>
            <a:r>
              <a:rPr lang="en-US" dirty="0">
                <a:solidFill>
                  <a:srgbClr val="FF0000"/>
                </a:solidFill>
              </a:rPr>
              <a:t>value of any acquisition synergies </a:t>
            </a:r>
            <a:r>
              <a:rPr lang="en-US" dirty="0"/>
              <a:t>that can be developed as a result of the</a:t>
            </a:r>
            <a:br>
              <a:rPr lang="en-US" dirty="0"/>
            </a:br>
            <a:r>
              <a:rPr lang="en-US" dirty="0"/>
              <a:t>acquisition. These synergies act to create value</a:t>
            </a:r>
            <a:r>
              <a:rPr lang="en-US" dirty="0" smtClean="0"/>
              <a:t>.</a:t>
            </a:r>
            <a:endParaRPr lang="en-US" dirty="0"/>
          </a:p>
        </p:txBody>
      </p:sp>
    </p:spTree>
    <p:extLst>
      <p:ext uri="{BB962C8B-B14F-4D97-AF65-F5344CB8AC3E}">
        <p14:creationId xmlns:p14="http://schemas.microsoft.com/office/powerpoint/2010/main" val="3787957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a:t>
            </a:r>
            <a:r>
              <a:rPr lang="en-US" b="1" dirty="0"/>
              <a:t>value created by the acquisition </a:t>
            </a:r>
            <a:r>
              <a:rPr lang="en-US" dirty="0"/>
              <a:t>(VCA) is equal to the </a:t>
            </a:r>
            <a:r>
              <a:rPr lang="en-US" b="1" dirty="0"/>
              <a:t>combined</a:t>
            </a:r>
            <a:r>
              <a:rPr lang="en-US" dirty="0"/>
              <a:t> </a:t>
            </a:r>
            <a:r>
              <a:rPr lang="en-US" dirty="0">
                <a:solidFill>
                  <a:srgbClr val="FF0000"/>
                </a:solidFill>
              </a:rPr>
              <a:t>value</a:t>
            </a:r>
            <a:br>
              <a:rPr lang="en-US" dirty="0">
                <a:solidFill>
                  <a:srgbClr val="FF0000"/>
                </a:solidFill>
              </a:rPr>
            </a:br>
            <a:r>
              <a:rPr lang="en-US" dirty="0">
                <a:solidFill>
                  <a:srgbClr val="FF0000"/>
                </a:solidFill>
              </a:rPr>
              <a:t>of the acquirer and the target </a:t>
            </a:r>
            <a:r>
              <a:rPr lang="en-US" dirty="0"/>
              <a:t>after the acquisition has been completed </a:t>
            </a:r>
            <a:r>
              <a:rPr lang="en-US" b="1" dirty="0"/>
              <a:t>less</a:t>
            </a:r>
            <a:r>
              <a:rPr lang="en-US" dirty="0"/>
              <a:t/>
            </a:r>
            <a:br>
              <a:rPr lang="en-US" dirty="0"/>
            </a:br>
            <a:r>
              <a:rPr lang="en-US" dirty="0">
                <a:solidFill>
                  <a:srgbClr val="FF0000"/>
                </a:solidFill>
              </a:rPr>
              <a:t>the stand-alone values of the acquirer and the target </a:t>
            </a:r>
            <a:r>
              <a:rPr lang="en-US" dirty="0"/>
              <a:t>before acquisition.</a:t>
            </a:r>
            <a:br>
              <a:rPr lang="en-US" dirty="0"/>
            </a:br>
            <a:r>
              <a:rPr lang="en-US" dirty="0"/>
              <a:t>The difference between the collective and individual values represents the</a:t>
            </a:r>
            <a:br>
              <a:rPr lang="en-US" dirty="0"/>
            </a:br>
            <a:r>
              <a:rPr lang="en-US" dirty="0"/>
              <a:t>synergistic benefits of the acquisition</a:t>
            </a:r>
            <a:r>
              <a:rPr lang="en-US" dirty="0" smtClean="0"/>
              <a:t>.</a:t>
            </a:r>
          </a:p>
          <a:p>
            <a:r>
              <a:rPr lang="en-US" dirty="0" smtClean="0"/>
              <a:t>In </a:t>
            </a:r>
            <a:r>
              <a:rPr lang="en-US" dirty="0"/>
              <a:t>most cases the </a:t>
            </a:r>
            <a:r>
              <a:rPr lang="en-US" dirty="0">
                <a:solidFill>
                  <a:srgbClr val="FF0000"/>
                </a:solidFill>
              </a:rPr>
              <a:t>stand-alone value of the target </a:t>
            </a:r>
            <a:r>
              <a:rPr lang="en-US" dirty="0"/>
              <a:t>is </a:t>
            </a:r>
            <a:r>
              <a:rPr lang="en-US" b="1" dirty="0"/>
              <a:t>equal</a:t>
            </a:r>
            <a:r>
              <a:rPr lang="en-US" dirty="0"/>
              <a:t> to the </a:t>
            </a:r>
            <a:r>
              <a:rPr lang="en-US" dirty="0" smtClean="0">
                <a:solidFill>
                  <a:srgbClr val="FF0000"/>
                </a:solidFill>
              </a:rPr>
              <a:t>minimum acceptable </a:t>
            </a:r>
            <a:r>
              <a:rPr lang="en-US" dirty="0">
                <a:solidFill>
                  <a:srgbClr val="FF0000"/>
                </a:solidFill>
              </a:rPr>
              <a:t>sale price</a:t>
            </a:r>
            <a:r>
              <a:rPr lang="en-US" dirty="0"/>
              <a:t>, or </a:t>
            </a:r>
            <a:r>
              <a:rPr lang="en-US" b="1" dirty="0"/>
              <a:t>floor value</a:t>
            </a:r>
            <a:r>
              <a:rPr lang="en-US" dirty="0"/>
              <a:t>. In practice there will always be a </a:t>
            </a:r>
            <a:r>
              <a:rPr lang="en-US" dirty="0" smtClean="0"/>
              <a:t>floor price </a:t>
            </a:r>
            <a:r>
              <a:rPr lang="en-US" dirty="0"/>
              <a:t>because the target shareholders always have the option of </a:t>
            </a:r>
            <a:r>
              <a:rPr lang="en-US" dirty="0" smtClean="0"/>
              <a:t>continuing as </a:t>
            </a:r>
            <a:r>
              <a:rPr lang="en-US" dirty="0"/>
              <a:t>they are with no change to the ownership of the target</a:t>
            </a:r>
            <a:r>
              <a:rPr lang="en-US" dirty="0" smtClean="0"/>
              <a:t>.</a:t>
            </a:r>
          </a:p>
          <a:p>
            <a:r>
              <a:rPr lang="en-US" dirty="0" smtClean="0"/>
              <a:t>Failure </a:t>
            </a:r>
            <a:r>
              <a:rPr lang="en-US" dirty="0"/>
              <a:t>to achieve the original objective synergies is a classical driver </a:t>
            </a:r>
            <a:r>
              <a:rPr lang="en-US" dirty="0" smtClean="0"/>
              <a:t>behind M/A underperformance.</a:t>
            </a:r>
          </a:p>
          <a:p>
            <a:r>
              <a:rPr lang="en-US" dirty="0" smtClean="0">
                <a:solidFill>
                  <a:srgbClr val="FF0000"/>
                </a:solidFill>
              </a:rPr>
              <a:t>Debt </a:t>
            </a:r>
            <a:r>
              <a:rPr lang="en-US" dirty="0"/>
              <a:t>and debt position may have a significant </a:t>
            </a:r>
            <a:r>
              <a:rPr lang="en-US" dirty="0">
                <a:solidFill>
                  <a:srgbClr val="FF0000"/>
                </a:solidFill>
              </a:rPr>
              <a:t>impact on the success </a:t>
            </a:r>
            <a:r>
              <a:rPr lang="en-US" dirty="0" smtClean="0">
                <a:solidFill>
                  <a:srgbClr val="FF0000"/>
                </a:solidFill>
              </a:rPr>
              <a:t>or failure </a:t>
            </a:r>
            <a:r>
              <a:rPr lang="en-US" dirty="0"/>
              <a:t>of a </a:t>
            </a:r>
            <a:r>
              <a:rPr lang="en-US" dirty="0" smtClean="0"/>
              <a:t>M/A. </a:t>
            </a:r>
            <a:r>
              <a:rPr lang="en-US" dirty="0"/>
              <a:t>In successful </a:t>
            </a:r>
            <a:r>
              <a:rPr lang="en-US" dirty="0" smtClean="0"/>
              <a:t>M/As the </a:t>
            </a:r>
            <a:r>
              <a:rPr lang="en-US" dirty="0"/>
              <a:t>acquirer is able to achieve a low to moderate debt position within </a:t>
            </a:r>
            <a:r>
              <a:rPr lang="en-US" dirty="0" smtClean="0"/>
              <a:t>a relatively </a:t>
            </a:r>
            <a:r>
              <a:rPr lang="en-US" dirty="0"/>
              <a:t>short time of the </a:t>
            </a:r>
            <a:r>
              <a:rPr lang="en-US" dirty="0" smtClean="0"/>
              <a:t>M/A being </a:t>
            </a:r>
            <a:r>
              <a:rPr lang="en-US" dirty="0"/>
              <a:t>completed</a:t>
            </a:r>
            <a:r>
              <a:rPr lang="en-US" dirty="0" smtClean="0"/>
              <a:t>.</a:t>
            </a:r>
            <a:endParaRPr lang="en-US" dirty="0"/>
          </a:p>
        </p:txBody>
      </p:sp>
    </p:spTree>
    <p:extLst>
      <p:ext uri="{BB962C8B-B14F-4D97-AF65-F5344CB8AC3E}">
        <p14:creationId xmlns:p14="http://schemas.microsoft.com/office/powerpoint/2010/main" val="103528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As acquisition </a:t>
            </a:r>
            <a:r>
              <a:rPr lang="en-US" dirty="0">
                <a:solidFill>
                  <a:srgbClr val="FF0000"/>
                </a:solidFill>
              </a:rPr>
              <a:t>debt increases</a:t>
            </a:r>
            <a:r>
              <a:rPr lang="en-US" dirty="0"/>
              <a:t>, the </a:t>
            </a:r>
            <a:r>
              <a:rPr lang="en-US" dirty="0">
                <a:solidFill>
                  <a:srgbClr val="FF0000"/>
                </a:solidFill>
              </a:rPr>
              <a:t>overall cost of the acquisition increases </a:t>
            </a:r>
            <a:r>
              <a:rPr lang="en-US" dirty="0"/>
              <a:t>as</a:t>
            </a:r>
            <a:br>
              <a:rPr lang="en-US" dirty="0"/>
            </a:br>
            <a:r>
              <a:rPr lang="en-US" dirty="0"/>
              <a:t>a result of the </a:t>
            </a:r>
            <a:r>
              <a:rPr lang="en-US" dirty="0">
                <a:solidFill>
                  <a:srgbClr val="FF0000"/>
                </a:solidFill>
              </a:rPr>
              <a:t>interest</a:t>
            </a:r>
            <a:r>
              <a:rPr lang="en-US" dirty="0"/>
              <a:t> that is payable on the finance. Increased debt and</a:t>
            </a:r>
            <a:br>
              <a:rPr lang="en-US" dirty="0"/>
            </a:br>
            <a:r>
              <a:rPr lang="en-US" dirty="0"/>
              <a:t>lower </a:t>
            </a:r>
            <a:r>
              <a:rPr lang="en-US" dirty="0">
                <a:solidFill>
                  <a:srgbClr val="FF0000"/>
                </a:solidFill>
              </a:rPr>
              <a:t>debt to equity ratios </a:t>
            </a:r>
            <a:r>
              <a:rPr lang="en-US" dirty="0"/>
              <a:t>generally also </a:t>
            </a:r>
            <a:r>
              <a:rPr lang="en-US" dirty="0">
                <a:solidFill>
                  <a:srgbClr val="FF0000"/>
                </a:solidFill>
              </a:rPr>
              <a:t>imply increased business risk</a:t>
            </a:r>
            <a:r>
              <a:rPr lang="en-US" dirty="0"/>
              <a:t>.</a:t>
            </a:r>
            <a:br>
              <a:rPr lang="en-US" dirty="0"/>
            </a:br>
            <a:r>
              <a:rPr lang="en-US" dirty="0"/>
              <a:t>High debt also means that the company has less flexibility and freedom of</a:t>
            </a:r>
            <a:br>
              <a:rPr lang="en-US" dirty="0"/>
            </a:br>
            <a:r>
              <a:rPr lang="en-US" dirty="0"/>
              <a:t>action</a:t>
            </a:r>
            <a:r>
              <a:rPr lang="en-US" dirty="0" smtClean="0"/>
              <a:t>.</a:t>
            </a:r>
          </a:p>
          <a:p>
            <a:r>
              <a:rPr lang="en-US" dirty="0" smtClean="0">
                <a:solidFill>
                  <a:srgbClr val="FF0000"/>
                </a:solidFill>
              </a:rPr>
              <a:t>Implementation </a:t>
            </a:r>
            <a:r>
              <a:rPr lang="en-US" dirty="0">
                <a:solidFill>
                  <a:srgbClr val="FF0000"/>
                </a:solidFill>
              </a:rPr>
              <a:t>processes often run into trouble </a:t>
            </a:r>
            <a:r>
              <a:rPr lang="en-US" dirty="0"/>
              <a:t>because </a:t>
            </a:r>
            <a:r>
              <a:rPr lang="en-US" dirty="0">
                <a:solidFill>
                  <a:srgbClr val="FF0000"/>
                </a:solidFill>
              </a:rPr>
              <a:t>the team </a:t>
            </a:r>
            <a:r>
              <a:rPr lang="en-US" dirty="0"/>
              <a:t>that is</a:t>
            </a:r>
            <a:br>
              <a:rPr lang="en-US" dirty="0"/>
            </a:br>
            <a:r>
              <a:rPr lang="en-US" dirty="0"/>
              <a:t>placed in charge is </a:t>
            </a:r>
            <a:r>
              <a:rPr lang="en-US" dirty="0">
                <a:solidFill>
                  <a:srgbClr val="FF0000"/>
                </a:solidFill>
              </a:rPr>
              <a:t>not entirely suitable </a:t>
            </a:r>
            <a:r>
              <a:rPr lang="en-US" dirty="0"/>
              <a:t>and/or because the </a:t>
            </a:r>
            <a:r>
              <a:rPr lang="en-US" dirty="0">
                <a:solidFill>
                  <a:srgbClr val="FF0000"/>
                </a:solidFill>
              </a:rPr>
              <a:t>merger process</a:t>
            </a:r>
            <a:r>
              <a:rPr lang="en-US" dirty="0"/>
              <a:t/>
            </a:r>
            <a:br>
              <a:rPr lang="en-US" dirty="0"/>
            </a:br>
            <a:r>
              <a:rPr lang="en-US" dirty="0"/>
              <a:t>is </a:t>
            </a:r>
            <a:r>
              <a:rPr lang="en-US" dirty="0">
                <a:solidFill>
                  <a:srgbClr val="FF0000"/>
                </a:solidFill>
              </a:rPr>
              <a:t>not planned and controlled </a:t>
            </a:r>
            <a:r>
              <a:rPr lang="en-US" dirty="0"/>
              <a:t>using formal project management tools and</a:t>
            </a:r>
            <a:br>
              <a:rPr lang="en-US" dirty="0"/>
            </a:br>
            <a:r>
              <a:rPr lang="en-US" dirty="0"/>
              <a:t>techniques</a:t>
            </a:r>
            <a:r>
              <a:rPr lang="en-US" dirty="0" smtClean="0"/>
              <a:t>.</a:t>
            </a:r>
          </a:p>
          <a:p>
            <a:r>
              <a:rPr lang="en-US" dirty="0" smtClean="0">
                <a:solidFill>
                  <a:srgbClr val="FF0000"/>
                </a:solidFill>
              </a:rPr>
              <a:t>Change </a:t>
            </a:r>
            <a:r>
              <a:rPr lang="en-US" dirty="0">
                <a:solidFill>
                  <a:srgbClr val="FF0000"/>
                </a:solidFill>
              </a:rPr>
              <a:t>experience and flexibility are powerful drivers in achieving successful integration</a:t>
            </a:r>
            <a:r>
              <a:rPr lang="en-US" dirty="0"/>
              <a:t>. Companies with previous acquisition experience are better</a:t>
            </a:r>
            <a:br>
              <a:rPr lang="en-US" dirty="0"/>
            </a:br>
            <a:r>
              <a:rPr lang="en-US" dirty="0"/>
              <a:t>at </a:t>
            </a:r>
            <a:r>
              <a:rPr lang="en-US" dirty="0" err="1"/>
              <a:t>analysing</a:t>
            </a:r>
            <a:r>
              <a:rPr lang="en-US" dirty="0"/>
              <a:t> potential new acquisitions, planning them, and then being flexible enough and able to apply sufficient control in detail to actually make</a:t>
            </a:r>
            <a:br>
              <a:rPr lang="en-US" dirty="0"/>
            </a:br>
            <a:r>
              <a:rPr lang="en-US" dirty="0"/>
              <a:t>them happen</a:t>
            </a:r>
            <a:r>
              <a:rPr lang="en-US" dirty="0" smtClean="0"/>
              <a:t>.</a:t>
            </a:r>
            <a:endParaRPr lang="en-US" dirty="0"/>
          </a:p>
        </p:txBody>
      </p:sp>
    </p:spTree>
    <p:extLst>
      <p:ext uri="{BB962C8B-B14F-4D97-AF65-F5344CB8AC3E}">
        <p14:creationId xmlns:p14="http://schemas.microsoft.com/office/powerpoint/2010/main" val="2447654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10000"/>
          </a:bodyPr>
          <a:lstStyle/>
          <a:p>
            <a:r>
              <a:rPr lang="en-US" dirty="0"/>
              <a:t>Even with inexperienced acquirers, those acquirers with the greatest </a:t>
            </a:r>
            <a:r>
              <a:rPr lang="en-US" dirty="0">
                <a:solidFill>
                  <a:srgbClr val="FF0000"/>
                </a:solidFill>
              </a:rPr>
              <a:t>previous experience</a:t>
            </a:r>
            <a:r>
              <a:rPr lang="en-US" dirty="0"/>
              <a:t> of change management appear to have a </a:t>
            </a:r>
            <a:r>
              <a:rPr lang="en-US" dirty="0">
                <a:solidFill>
                  <a:srgbClr val="FF0000"/>
                </a:solidFill>
              </a:rPr>
              <a:t>higher acquisition</a:t>
            </a:r>
            <a:br>
              <a:rPr lang="en-US" dirty="0">
                <a:solidFill>
                  <a:srgbClr val="FF0000"/>
                </a:solidFill>
              </a:rPr>
            </a:br>
            <a:r>
              <a:rPr lang="en-US" dirty="0">
                <a:solidFill>
                  <a:srgbClr val="FF0000"/>
                </a:solidFill>
              </a:rPr>
              <a:t>success rate </a:t>
            </a:r>
            <a:r>
              <a:rPr lang="en-US" dirty="0"/>
              <a:t>than acquirers with a low-change history</a:t>
            </a:r>
            <a:r>
              <a:rPr lang="en-US" dirty="0" smtClean="0"/>
              <a:t>.</a:t>
            </a:r>
          </a:p>
          <a:p>
            <a:r>
              <a:rPr lang="en-US" dirty="0" smtClean="0">
                <a:solidFill>
                  <a:srgbClr val="FF0000"/>
                </a:solidFill>
              </a:rPr>
              <a:t>IT </a:t>
            </a:r>
            <a:r>
              <a:rPr lang="en-US" dirty="0">
                <a:solidFill>
                  <a:srgbClr val="FF0000"/>
                </a:solidFill>
              </a:rPr>
              <a:t>incompatibility </a:t>
            </a:r>
            <a:r>
              <a:rPr lang="en-US" dirty="0"/>
              <a:t>is a primary driver of </a:t>
            </a:r>
            <a:r>
              <a:rPr lang="en-US" dirty="0" smtClean="0"/>
              <a:t>M/A failure.</a:t>
            </a:r>
          </a:p>
          <a:p>
            <a:r>
              <a:rPr lang="en-US" dirty="0" smtClean="0"/>
              <a:t>It </a:t>
            </a:r>
            <a:r>
              <a:rPr lang="en-US" dirty="0"/>
              <a:t>is </a:t>
            </a:r>
            <a:r>
              <a:rPr lang="en-US" dirty="0">
                <a:solidFill>
                  <a:srgbClr val="FF0000"/>
                </a:solidFill>
              </a:rPr>
              <a:t>advisable</a:t>
            </a:r>
            <a:r>
              <a:rPr lang="en-US" dirty="0"/>
              <a:t> to consider </a:t>
            </a:r>
            <a:r>
              <a:rPr lang="en-US" dirty="0">
                <a:solidFill>
                  <a:srgbClr val="FF0000"/>
                </a:solidFill>
              </a:rPr>
              <a:t>IT integratio</a:t>
            </a:r>
            <a:r>
              <a:rPr lang="en-US" dirty="0"/>
              <a:t>n carefully from the </a:t>
            </a:r>
            <a:r>
              <a:rPr lang="en-US" dirty="0">
                <a:solidFill>
                  <a:srgbClr val="FF0000"/>
                </a:solidFill>
              </a:rPr>
              <a:t>earliest stages </a:t>
            </a:r>
            <a:r>
              <a:rPr lang="en-US" dirty="0"/>
              <a:t>of</a:t>
            </a:r>
            <a:br>
              <a:rPr lang="en-US" dirty="0"/>
            </a:br>
            <a:r>
              <a:rPr lang="en-US" dirty="0"/>
              <a:t>the merger process. A detailed risk analysis should be carried out so that</a:t>
            </a:r>
            <a:br>
              <a:rPr lang="en-US" dirty="0"/>
            </a:br>
            <a:r>
              <a:rPr lang="en-US" dirty="0"/>
              <a:t>all of the possible costs associated with IT integration can be established</a:t>
            </a:r>
            <a:br>
              <a:rPr lang="en-US" dirty="0"/>
            </a:br>
            <a:r>
              <a:rPr lang="en-US" dirty="0"/>
              <a:t>at an early stage and included as part of the overall estimated cost of the</a:t>
            </a:r>
            <a:br>
              <a:rPr lang="en-US" dirty="0"/>
            </a:br>
            <a:r>
              <a:rPr lang="en-US" dirty="0"/>
              <a:t>merger</a:t>
            </a:r>
            <a:r>
              <a:rPr lang="en-US" dirty="0" smtClean="0"/>
              <a:t>.</a:t>
            </a:r>
          </a:p>
          <a:p>
            <a:r>
              <a:rPr lang="en-US" dirty="0" smtClean="0"/>
              <a:t>It </a:t>
            </a:r>
            <a:r>
              <a:rPr lang="en-US" dirty="0"/>
              <a:t>is very important to fully </a:t>
            </a:r>
            <a:r>
              <a:rPr lang="en-US" dirty="0" err="1"/>
              <a:t>analyse</a:t>
            </a:r>
            <a:r>
              <a:rPr lang="en-US" dirty="0"/>
              <a:t> the </a:t>
            </a:r>
            <a:r>
              <a:rPr lang="en-US" dirty="0">
                <a:solidFill>
                  <a:srgbClr val="FF0000"/>
                </a:solidFill>
              </a:rPr>
              <a:t>potential synergies</a:t>
            </a:r>
            <a:r>
              <a:rPr lang="en-US" dirty="0"/>
              <a:t> that can be</a:t>
            </a:r>
            <a:br>
              <a:rPr lang="en-US" dirty="0"/>
            </a:br>
            <a:r>
              <a:rPr lang="en-US" dirty="0"/>
              <a:t>developed </a:t>
            </a:r>
            <a:r>
              <a:rPr lang="en-US" dirty="0">
                <a:solidFill>
                  <a:srgbClr val="FF0000"/>
                </a:solidFill>
              </a:rPr>
              <a:t>by the integration of the two IT systems</a:t>
            </a:r>
            <a:r>
              <a:rPr lang="en-US" dirty="0"/>
              <a:t>. In some cases it </a:t>
            </a:r>
            <a:r>
              <a:rPr lang="en-US" dirty="0">
                <a:solidFill>
                  <a:srgbClr val="FF0000"/>
                </a:solidFill>
              </a:rPr>
              <a:t>may be</a:t>
            </a:r>
            <a:br>
              <a:rPr lang="en-US" dirty="0">
                <a:solidFill>
                  <a:srgbClr val="FF0000"/>
                </a:solidFill>
              </a:rPr>
            </a:br>
            <a:r>
              <a:rPr lang="en-US" dirty="0">
                <a:solidFill>
                  <a:srgbClr val="FF0000"/>
                </a:solidFill>
              </a:rPr>
              <a:t>very difficult and expensive </a:t>
            </a:r>
            <a:r>
              <a:rPr lang="en-US" dirty="0"/>
              <a:t>to achieve full IT integration, </a:t>
            </a:r>
            <a:r>
              <a:rPr lang="en-US" dirty="0">
                <a:solidFill>
                  <a:srgbClr val="FF0000"/>
                </a:solidFill>
              </a:rPr>
              <a:t>bu</a:t>
            </a:r>
            <a:r>
              <a:rPr lang="en-US" dirty="0"/>
              <a:t>t the </a:t>
            </a:r>
            <a:r>
              <a:rPr lang="en-US" dirty="0">
                <a:solidFill>
                  <a:srgbClr val="FF0000"/>
                </a:solidFill>
              </a:rPr>
              <a:t>benefits</a:t>
            </a:r>
            <a:r>
              <a:rPr lang="en-US" dirty="0"/>
              <a:t/>
            </a:r>
            <a:br>
              <a:rPr lang="en-US" dirty="0"/>
            </a:br>
            <a:r>
              <a:rPr lang="en-US" dirty="0"/>
              <a:t>of doing so may be considerable</a:t>
            </a:r>
            <a:r>
              <a:rPr lang="en-US" dirty="0" smtClean="0"/>
              <a:t>.</a:t>
            </a:r>
            <a:endParaRPr lang="en-US" dirty="0"/>
          </a:p>
        </p:txBody>
      </p:sp>
    </p:spTree>
    <p:extLst>
      <p:ext uri="{BB962C8B-B14F-4D97-AF65-F5344CB8AC3E}">
        <p14:creationId xmlns:p14="http://schemas.microsoft.com/office/powerpoint/2010/main" val="2685025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Due </a:t>
            </a:r>
            <a:r>
              <a:rPr lang="en-US" dirty="0">
                <a:solidFill>
                  <a:srgbClr val="FF0000"/>
                </a:solidFill>
              </a:rPr>
              <a:t>diligence</a:t>
            </a:r>
            <a:r>
              <a:rPr lang="en-US" dirty="0"/>
              <a:t> is basically the process of thoroughly </a:t>
            </a:r>
            <a:r>
              <a:rPr lang="en-US" dirty="0" err="1"/>
              <a:t>analysing</a:t>
            </a:r>
            <a:r>
              <a:rPr lang="en-US" dirty="0"/>
              <a:t> a target</a:t>
            </a:r>
            <a:br>
              <a:rPr lang="en-US" dirty="0"/>
            </a:br>
            <a:r>
              <a:rPr lang="en-US" dirty="0"/>
              <a:t>company or merger partner in order </a:t>
            </a:r>
            <a:r>
              <a:rPr lang="en-US" dirty="0">
                <a:solidFill>
                  <a:srgbClr val="FF0000"/>
                </a:solidFill>
              </a:rPr>
              <a:t>to make </a:t>
            </a:r>
            <a:r>
              <a:rPr lang="en-US" dirty="0"/>
              <a:t>a full and accurate </a:t>
            </a:r>
            <a:r>
              <a:rPr lang="en-US" dirty="0" smtClean="0">
                <a:solidFill>
                  <a:srgbClr val="FF0000"/>
                </a:solidFill>
              </a:rPr>
              <a:t>assessment of </a:t>
            </a:r>
            <a:r>
              <a:rPr lang="en-US" dirty="0">
                <a:solidFill>
                  <a:srgbClr val="FF0000"/>
                </a:solidFill>
              </a:rPr>
              <a:t>the value of that company</a:t>
            </a:r>
            <a:r>
              <a:rPr lang="en-US" dirty="0" smtClean="0"/>
              <a:t>.</a:t>
            </a:r>
          </a:p>
          <a:p>
            <a:r>
              <a:rPr lang="en-US" dirty="0" smtClean="0"/>
              <a:t>Many </a:t>
            </a:r>
            <a:r>
              <a:rPr lang="en-US" dirty="0"/>
              <a:t>approaches to due diligence appear to </a:t>
            </a:r>
            <a:r>
              <a:rPr lang="en-US" dirty="0">
                <a:solidFill>
                  <a:srgbClr val="FF0000"/>
                </a:solidFill>
              </a:rPr>
              <a:t>underestimate </a:t>
            </a:r>
            <a:r>
              <a:rPr lang="en-US" dirty="0" smtClean="0">
                <a:solidFill>
                  <a:srgbClr val="FF0000"/>
                </a:solidFill>
              </a:rPr>
              <a:t>the importance of </a:t>
            </a:r>
            <a:r>
              <a:rPr lang="en-US" dirty="0">
                <a:solidFill>
                  <a:srgbClr val="FF0000"/>
                </a:solidFill>
              </a:rPr>
              <a:t>the IT function</a:t>
            </a:r>
            <a:r>
              <a:rPr lang="en-US" dirty="0" smtClean="0">
                <a:solidFill>
                  <a:srgbClr val="FF0000"/>
                </a:solidFill>
              </a:rPr>
              <a:t>.</a:t>
            </a:r>
          </a:p>
          <a:p>
            <a:r>
              <a:rPr lang="en-US" dirty="0" smtClean="0"/>
              <a:t>Leadership </a:t>
            </a:r>
            <a:r>
              <a:rPr lang="en-US" dirty="0"/>
              <a:t>and especially </a:t>
            </a:r>
            <a:r>
              <a:rPr lang="en-US" dirty="0">
                <a:solidFill>
                  <a:srgbClr val="FF0000"/>
                </a:solidFill>
              </a:rPr>
              <a:t>leadership style</a:t>
            </a:r>
            <a:r>
              <a:rPr lang="en-US" dirty="0"/>
              <a:t> are vital factors in increasing the</a:t>
            </a:r>
            <a:br>
              <a:rPr lang="en-US" dirty="0"/>
            </a:br>
            <a:r>
              <a:rPr lang="en-US" dirty="0"/>
              <a:t>likelihood of a </a:t>
            </a:r>
            <a:r>
              <a:rPr lang="en-US" dirty="0" smtClean="0"/>
              <a:t>M/A being </a:t>
            </a:r>
            <a:r>
              <a:rPr lang="en-US" dirty="0"/>
              <a:t>successful</a:t>
            </a:r>
            <a:r>
              <a:rPr lang="en-US" dirty="0" smtClean="0"/>
              <a:t>.</a:t>
            </a:r>
          </a:p>
          <a:p>
            <a:r>
              <a:rPr lang="en-US" dirty="0" smtClean="0"/>
              <a:t>The </a:t>
            </a:r>
            <a:r>
              <a:rPr lang="en-US" dirty="0"/>
              <a:t>most </a:t>
            </a:r>
            <a:r>
              <a:rPr lang="en-US" dirty="0">
                <a:solidFill>
                  <a:srgbClr val="FF0000"/>
                </a:solidFill>
              </a:rPr>
              <a:t>appropriate leadership style</a:t>
            </a:r>
            <a:r>
              <a:rPr lang="en-US" dirty="0"/>
              <a:t> is likely to </a:t>
            </a:r>
            <a:r>
              <a:rPr lang="en-US" dirty="0">
                <a:solidFill>
                  <a:srgbClr val="FF0000"/>
                </a:solidFill>
              </a:rPr>
              <a:t>vary</a:t>
            </a:r>
            <a:r>
              <a:rPr lang="en-US" dirty="0"/>
              <a:t> in relation to the</a:t>
            </a:r>
            <a:br>
              <a:rPr lang="en-US" dirty="0"/>
            </a:br>
            <a:r>
              <a:rPr lang="en-US" dirty="0">
                <a:solidFill>
                  <a:srgbClr val="FF0000"/>
                </a:solidFill>
              </a:rPr>
              <a:t>lifecycle stage </a:t>
            </a:r>
            <a:r>
              <a:rPr lang="en-US" dirty="0"/>
              <a:t>of the </a:t>
            </a:r>
            <a:r>
              <a:rPr lang="en-US" dirty="0" smtClean="0"/>
              <a:t>M/A that </a:t>
            </a:r>
            <a:r>
              <a:rPr lang="en-US" dirty="0"/>
              <a:t>is under consideration. </a:t>
            </a:r>
            <a:r>
              <a:rPr lang="en-US" dirty="0" smtClean="0"/>
              <a:t>This concept </a:t>
            </a:r>
            <a:r>
              <a:rPr lang="en-US" dirty="0"/>
              <a:t>is sometimes referred to as evolving </a:t>
            </a:r>
            <a:r>
              <a:rPr lang="en-US" b="1" dirty="0"/>
              <a:t>lifecycle leadership</a:t>
            </a:r>
            <a:r>
              <a:rPr lang="en-US" dirty="0"/>
              <a:t>, and is an</a:t>
            </a:r>
            <a:br>
              <a:rPr lang="en-US" dirty="0"/>
            </a:br>
            <a:r>
              <a:rPr lang="en-US" dirty="0"/>
              <a:t>important consideration in the successful use of teams in mergers</a:t>
            </a:r>
            <a:r>
              <a:rPr lang="en-US" dirty="0" smtClean="0"/>
              <a:t>.</a:t>
            </a:r>
            <a:endParaRPr lang="en-US" dirty="0"/>
          </a:p>
        </p:txBody>
      </p:sp>
    </p:spTree>
    <p:extLst>
      <p:ext uri="{BB962C8B-B14F-4D97-AF65-F5344CB8AC3E}">
        <p14:creationId xmlns:p14="http://schemas.microsoft.com/office/powerpoint/2010/main" val="1806970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risk profile of a large </a:t>
            </a:r>
            <a:r>
              <a:rPr lang="en-US" dirty="0" smtClean="0"/>
              <a:t>M/A may </a:t>
            </a:r>
            <a:r>
              <a:rPr lang="en-US" dirty="0"/>
              <a:t>be extensive and complex. It is essential that </a:t>
            </a:r>
            <a:r>
              <a:rPr lang="en-US" dirty="0">
                <a:solidFill>
                  <a:srgbClr val="FF0000"/>
                </a:solidFill>
              </a:rPr>
              <a:t>a reliable enterprise-wide risk management </a:t>
            </a:r>
            <a:r>
              <a:rPr lang="en-US" dirty="0" smtClean="0">
                <a:solidFill>
                  <a:srgbClr val="FF0000"/>
                </a:solidFill>
              </a:rPr>
              <a:t>system</a:t>
            </a:r>
            <a:r>
              <a:rPr lang="en-US" dirty="0" smtClean="0"/>
              <a:t> is </a:t>
            </a:r>
            <a:r>
              <a:rPr lang="en-US" dirty="0"/>
              <a:t>designed and established so that the risks involved can be identified </a:t>
            </a:r>
            <a:r>
              <a:rPr lang="en-US" dirty="0" smtClean="0"/>
              <a:t>and controlled.</a:t>
            </a:r>
          </a:p>
          <a:p>
            <a:r>
              <a:rPr lang="en-US" dirty="0" smtClean="0"/>
              <a:t>A </a:t>
            </a:r>
            <a:r>
              <a:rPr lang="en-US" dirty="0"/>
              <a:t>significant proportion of large-scale </a:t>
            </a:r>
            <a:r>
              <a:rPr lang="en-US" dirty="0" smtClean="0"/>
              <a:t>M/As go ahead without </a:t>
            </a:r>
            <a:r>
              <a:rPr lang="en-US" dirty="0"/>
              <a:t>any formal risk management system being in place</a:t>
            </a:r>
            <a:r>
              <a:rPr lang="en-US" dirty="0" smtClean="0"/>
              <a:t>.</a:t>
            </a:r>
          </a:p>
          <a:p>
            <a:r>
              <a:rPr lang="en-US" dirty="0" smtClean="0"/>
              <a:t>The </a:t>
            </a:r>
            <a:r>
              <a:rPr lang="en-US" dirty="0"/>
              <a:t>current global merger wave is sometimes referred to as </a:t>
            </a:r>
            <a:r>
              <a:rPr lang="en-US" dirty="0" smtClean="0"/>
              <a:t>the globalization wave.</a:t>
            </a:r>
          </a:p>
          <a:p>
            <a:r>
              <a:rPr lang="en-US" dirty="0" smtClean="0"/>
              <a:t>The </a:t>
            </a:r>
            <a:r>
              <a:rPr lang="en-US" dirty="0">
                <a:solidFill>
                  <a:srgbClr val="FF0000"/>
                </a:solidFill>
              </a:rPr>
              <a:t>failure rate in international mergers</a:t>
            </a:r>
            <a:r>
              <a:rPr lang="en-US" dirty="0"/>
              <a:t> is </a:t>
            </a:r>
            <a:r>
              <a:rPr lang="en-US" dirty="0">
                <a:solidFill>
                  <a:srgbClr val="FF0000"/>
                </a:solidFill>
              </a:rPr>
              <a:t>greater than </a:t>
            </a:r>
            <a:r>
              <a:rPr lang="en-US" dirty="0"/>
              <a:t>that in </a:t>
            </a:r>
            <a:r>
              <a:rPr lang="en-US" dirty="0" smtClean="0">
                <a:solidFill>
                  <a:srgbClr val="FF0000"/>
                </a:solidFill>
              </a:rPr>
              <a:t>national </a:t>
            </a:r>
            <a:r>
              <a:rPr lang="en-US" dirty="0" smtClean="0"/>
              <a:t>mergers.</a:t>
            </a:r>
          </a:p>
          <a:p>
            <a:r>
              <a:rPr lang="en-US" dirty="0" smtClean="0"/>
              <a:t>The </a:t>
            </a:r>
            <a:r>
              <a:rPr lang="en-US" dirty="0"/>
              <a:t>largest single </a:t>
            </a:r>
            <a:r>
              <a:rPr lang="en-US" dirty="0">
                <a:solidFill>
                  <a:srgbClr val="FF0000"/>
                </a:solidFill>
              </a:rPr>
              <a:t>barrier</a:t>
            </a:r>
            <a:r>
              <a:rPr lang="en-US" dirty="0"/>
              <a:t> to the success of international mergers is </a:t>
            </a:r>
            <a:r>
              <a:rPr lang="en-US" dirty="0">
                <a:solidFill>
                  <a:srgbClr val="FF0000"/>
                </a:solidFill>
              </a:rPr>
              <a:t>cultural</a:t>
            </a:r>
            <a:br>
              <a:rPr lang="en-US" dirty="0">
                <a:solidFill>
                  <a:srgbClr val="FF0000"/>
                </a:solidFill>
              </a:rPr>
            </a:br>
            <a:r>
              <a:rPr lang="en-US" dirty="0">
                <a:solidFill>
                  <a:srgbClr val="FF0000"/>
                </a:solidFill>
              </a:rPr>
              <a:t>incompatibility</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775196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urgent gaps that coaches and mentors can close: </a:t>
            </a:r>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a:t>gap between business theory and daily challenges at work. For instance, </a:t>
            </a:r>
            <a:r>
              <a:rPr lang="en-US" dirty="0">
                <a:solidFill>
                  <a:srgbClr val="FF0000"/>
                </a:solidFill>
              </a:rPr>
              <a:t>70-80% of </a:t>
            </a:r>
            <a:r>
              <a:rPr lang="en-US" dirty="0" err="1">
                <a:solidFill>
                  <a:srgbClr val="FF0000"/>
                </a:solidFill>
              </a:rPr>
              <a:t>organisational</a:t>
            </a:r>
            <a:r>
              <a:rPr lang="en-US" dirty="0">
                <a:solidFill>
                  <a:srgbClr val="FF0000"/>
                </a:solidFill>
              </a:rPr>
              <a:t> changes simply fail</a:t>
            </a:r>
            <a:r>
              <a:rPr lang="en-US" dirty="0"/>
              <a:t>, often because of </a:t>
            </a:r>
            <a:r>
              <a:rPr lang="en-US" dirty="0">
                <a:solidFill>
                  <a:srgbClr val="FF0000"/>
                </a:solidFill>
              </a:rPr>
              <a:t>naive planning and bad psychology</a:t>
            </a:r>
            <a:r>
              <a:rPr lang="en-US" dirty="0"/>
              <a:t>. </a:t>
            </a:r>
          </a:p>
          <a:p>
            <a:r>
              <a:rPr lang="en-US" b="1" dirty="0"/>
              <a:t>The increasing shortage of leadership</a:t>
            </a:r>
            <a:r>
              <a:rPr lang="en-US" dirty="0"/>
              <a:t>: In the Western world because senior managers retire too fast; In the developing world because of economic growth and a need for better public services. Incompetent leaders make bad decisions and their teams deliver bad quality. And while in some areas management without leadership is still possible and leadership without management is a fact in political life - knowing how to lead is a key career factor. </a:t>
            </a:r>
          </a:p>
          <a:p>
            <a:r>
              <a:rPr lang="en-US" b="1" dirty="0"/>
              <a:t>The ROI gap</a:t>
            </a:r>
            <a:r>
              <a:rPr lang="en-US" dirty="0"/>
              <a:t>: the route to senior management is often 10-20 years including frustrating trial &amp; error and setbacks - probably costing much more than it should. The good news is that well designed </a:t>
            </a:r>
            <a:r>
              <a:rPr lang="en-US" dirty="0" err="1"/>
              <a:t>organisations</a:t>
            </a:r>
            <a:r>
              <a:rPr lang="en-US" dirty="0"/>
              <a:t> don't need everybody to be great; but they all have extraordinary leaders in the right places.  </a:t>
            </a:r>
          </a:p>
          <a:p>
            <a:r>
              <a:rPr lang="en-US" b="1" dirty="0"/>
              <a:t>Your time gap</a:t>
            </a:r>
            <a:r>
              <a:rPr lang="en-US" dirty="0"/>
              <a:t>: You need to delegate but also make sure people understand you. In General Electric under Jack Welch it was called Teachable Points of View - he personally communicated them again and again. By being understood he could also delegate. </a:t>
            </a:r>
          </a:p>
          <a:p>
            <a:r>
              <a:rPr lang="en-US" dirty="0"/>
              <a:t>The most critical gap, </a:t>
            </a:r>
            <a:r>
              <a:rPr lang="en-US" b="1" dirty="0"/>
              <a:t>the strategy gap</a:t>
            </a:r>
            <a:r>
              <a:rPr lang="en-US" dirty="0"/>
              <a:t>, is the target of our Radar Session, an executive coaching/mentoring conversation where you verify that where you are currently heading is in fact where you wanted to go.  As Marshall Goldsmith says: "What brought you here, won't take you there." </a:t>
            </a:r>
            <a:endParaRPr lang="en-US" dirty="0" smtClean="0"/>
          </a:p>
          <a:p>
            <a:r>
              <a:rPr lang="en-US" dirty="0">
                <a:hlinkClick r:id="rId3"/>
              </a:rPr>
              <a:t>http://</a:t>
            </a:r>
            <a:r>
              <a:rPr lang="en-US" dirty="0" smtClean="0">
                <a:hlinkClick r:id="rId3"/>
              </a:rPr>
              <a:t>www.executive-coaches.net/for-senior-managers.html</a:t>
            </a:r>
            <a:endParaRPr lang="en-US" dirty="0" smtClean="0"/>
          </a:p>
          <a:p>
            <a:endParaRPr lang="en-US" dirty="0"/>
          </a:p>
        </p:txBody>
      </p:sp>
    </p:spTree>
    <p:extLst>
      <p:ext uri="{BB962C8B-B14F-4D97-AF65-F5344CB8AC3E}">
        <p14:creationId xmlns:p14="http://schemas.microsoft.com/office/powerpoint/2010/main" val="4003368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Learning Objectives</a:t>
            </a:r>
            <a:r>
              <a:rPr lang="en-US" dirty="0"/>
              <a:t/>
            </a:r>
            <a:br>
              <a:rPr lang="en-US" dirty="0"/>
            </a:br>
            <a:endParaRPr lang="en-US" dirty="0"/>
          </a:p>
        </p:txBody>
      </p:sp>
      <p:pic>
        <p:nvPicPr>
          <p:cNvPr id="1026" name="Picture 2" descr="Image result for google, microsoft, yaho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8854" y="3682652"/>
            <a:ext cx="3324945" cy="226650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lnSpcReduction="10000"/>
          </a:bodyPr>
          <a:lstStyle/>
          <a:p>
            <a:r>
              <a:rPr lang="en-US" i="1" dirty="0"/>
              <a:t>• </a:t>
            </a:r>
            <a:r>
              <a:rPr lang="en-US" dirty="0"/>
              <a:t>shareholder rejection;</a:t>
            </a:r>
            <a:br>
              <a:rPr lang="en-US" dirty="0"/>
            </a:br>
            <a:r>
              <a:rPr lang="en-US" i="1" dirty="0"/>
              <a:t>• </a:t>
            </a:r>
            <a:r>
              <a:rPr lang="en-US" dirty="0"/>
              <a:t>negotiations failing to reach an agreement;</a:t>
            </a:r>
            <a:br>
              <a:rPr lang="en-US" dirty="0"/>
            </a:br>
            <a:r>
              <a:rPr lang="en-US" i="1" dirty="0"/>
              <a:t>• </a:t>
            </a:r>
            <a:r>
              <a:rPr lang="en-US" dirty="0"/>
              <a:t>regulators and regulatory practices;</a:t>
            </a:r>
            <a:br>
              <a:rPr lang="en-US" dirty="0"/>
            </a:br>
            <a:r>
              <a:rPr lang="en-US" i="1" dirty="0"/>
              <a:t>• </a:t>
            </a:r>
            <a:r>
              <a:rPr lang="en-US" dirty="0"/>
              <a:t>strategic failure;</a:t>
            </a:r>
            <a:br>
              <a:rPr lang="en-US" dirty="0"/>
            </a:br>
            <a:r>
              <a:rPr lang="en-US" i="1" dirty="0"/>
              <a:t>• </a:t>
            </a:r>
            <a:r>
              <a:rPr lang="en-US" dirty="0"/>
              <a:t>inadequate strategic focus;</a:t>
            </a:r>
            <a:br>
              <a:rPr lang="en-US" dirty="0"/>
            </a:br>
            <a:r>
              <a:rPr lang="en-US" i="1" dirty="0"/>
              <a:t>• </a:t>
            </a:r>
            <a:r>
              <a:rPr lang="en-US" dirty="0" smtClean="0"/>
              <a:t>cultural incompatibilities;</a:t>
            </a:r>
            <a:r>
              <a:rPr lang="en-US" dirty="0"/>
              <a:t/>
            </a:r>
            <a:br>
              <a:rPr lang="en-US" dirty="0"/>
            </a:br>
            <a:r>
              <a:rPr lang="en-US" i="1" dirty="0"/>
              <a:t>• </a:t>
            </a:r>
            <a:r>
              <a:rPr lang="en-US" dirty="0"/>
              <a:t>ineffective cultural due diligence and integration;</a:t>
            </a:r>
            <a:br>
              <a:rPr lang="en-US" dirty="0"/>
            </a:br>
            <a:r>
              <a:rPr lang="en-US" i="1" dirty="0"/>
              <a:t>• </a:t>
            </a:r>
            <a:r>
              <a:rPr lang="en-US" dirty="0"/>
              <a:t>failure to achieve financial synergies;</a:t>
            </a:r>
            <a:br>
              <a:rPr lang="en-US" dirty="0"/>
            </a:br>
            <a:r>
              <a:rPr lang="en-US" i="1" dirty="0"/>
              <a:t>• </a:t>
            </a:r>
            <a:r>
              <a:rPr lang="en-US" dirty="0"/>
              <a:t>integrative failure;</a:t>
            </a:r>
            <a:br>
              <a:rPr lang="en-US" dirty="0"/>
            </a:br>
            <a:r>
              <a:rPr lang="en-US" i="1" dirty="0"/>
              <a:t>• </a:t>
            </a:r>
            <a:r>
              <a:rPr lang="en-US" dirty="0"/>
              <a:t>information technology failure;</a:t>
            </a:r>
            <a:br>
              <a:rPr lang="en-US" dirty="0"/>
            </a:br>
            <a:r>
              <a:rPr lang="en-US" i="1" dirty="0"/>
              <a:t>• </a:t>
            </a:r>
            <a:r>
              <a:rPr lang="en-US" dirty="0"/>
              <a:t>inappropriate leadership and leadership style;</a:t>
            </a:r>
            <a:br>
              <a:rPr lang="en-US" dirty="0"/>
            </a:br>
            <a:r>
              <a:rPr lang="en-US" i="1" dirty="0"/>
              <a:t>• </a:t>
            </a:r>
            <a:r>
              <a:rPr lang="en-US" dirty="0"/>
              <a:t>inappropriate team-building;</a:t>
            </a:r>
            <a:br>
              <a:rPr lang="en-US" dirty="0"/>
            </a:br>
            <a:r>
              <a:rPr lang="en-US" i="1" dirty="0"/>
              <a:t>• </a:t>
            </a:r>
            <a:r>
              <a:rPr lang="en-US" dirty="0" err="1"/>
              <a:t>globalisation</a:t>
            </a:r>
            <a:r>
              <a:rPr lang="en-US" dirty="0"/>
              <a:t> issues</a:t>
            </a:r>
            <a:r>
              <a:rPr lang="en-US" dirty="0" smtClean="0"/>
              <a:t>.</a:t>
            </a:r>
            <a:endParaRPr lang="en-US" dirty="0"/>
          </a:p>
        </p:txBody>
      </p:sp>
    </p:spTree>
    <p:extLst>
      <p:ext uri="{BB962C8B-B14F-4D97-AF65-F5344CB8AC3E}">
        <p14:creationId xmlns:p14="http://schemas.microsoft.com/office/powerpoint/2010/main" val="1298695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611283" y="365125"/>
            <a:ext cx="8321856" cy="6233827"/>
          </a:xfrm>
          <a:prstGeom prst="rect">
            <a:avLst/>
          </a:prstGeom>
        </p:spPr>
      </p:pic>
    </p:spTree>
    <p:extLst>
      <p:ext uri="{BB962C8B-B14F-4D97-AF65-F5344CB8AC3E}">
        <p14:creationId xmlns:p14="http://schemas.microsoft.com/office/powerpoint/2010/main" val="215185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Multiple-Choice </a:t>
            </a:r>
            <a:r>
              <a:rPr lang="en-US" i="1" dirty="0" smtClean="0"/>
              <a:t>Questions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3.32</a:t>
            </a:r>
            <a:r>
              <a:rPr lang="en-US" dirty="0"/>
              <a:t> </a:t>
            </a:r>
            <a:r>
              <a:rPr lang="en-US" dirty="0" smtClean="0"/>
              <a:t>Over </a:t>
            </a:r>
            <a:r>
              <a:rPr lang="en-US" dirty="0"/>
              <a:t>the course of an acquisition the value of acquirer share prices </a:t>
            </a:r>
            <a:r>
              <a:rPr lang="en-US" dirty="0" smtClean="0"/>
              <a:t>generally:</a:t>
            </a:r>
          </a:p>
          <a:p>
            <a:pPr marL="457200" lvl="1" indent="0">
              <a:buNone/>
            </a:pPr>
            <a:r>
              <a:rPr lang="en-US" sz="2800" dirty="0" smtClean="0"/>
              <a:t>A	 </a:t>
            </a:r>
            <a:r>
              <a:rPr lang="en-US" sz="2800" dirty="0"/>
              <a:t>increases greatly.</a:t>
            </a:r>
            <a:br>
              <a:rPr lang="en-US" sz="2800" dirty="0"/>
            </a:br>
            <a:r>
              <a:rPr lang="en-US" sz="2800" dirty="0" smtClean="0"/>
              <a:t>B	 </a:t>
            </a:r>
            <a:r>
              <a:rPr lang="en-US" sz="2800" dirty="0"/>
              <a:t>increases slightly.</a:t>
            </a:r>
            <a:br>
              <a:rPr lang="en-US" sz="2800" dirty="0"/>
            </a:br>
            <a:r>
              <a:rPr lang="en-US" sz="2800" dirty="0" smtClean="0"/>
              <a:t>C	 </a:t>
            </a:r>
            <a:r>
              <a:rPr lang="en-US" sz="2800" dirty="0"/>
              <a:t>remains more or less stable.</a:t>
            </a:r>
            <a:br>
              <a:rPr lang="en-US" sz="2800" dirty="0"/>
            </a:br>
            <a:r>
              <a:rPr lang="en-US" sz="2800" dirty="0" smtClean="0"/>
              <a:t>D	 </a:t>
            </a:r>
            <a:r>
              <a:rPr lang="en-US" sz="2800" dirty="0"/>
              <a:t>decreases</a:t>
            </a:r>
            <a:r>
              <a:rPr lang="en-US" sz="2800" dirty="0" smtClean="0"/>
              <a:t>.</a:t>
            </a:r>
          </a:p>
          <a:p>
            <a:pPr marL="457200" lvl="1" indent="0">
              <a:buNone/>
            </a:pPr>
            <a:endParaRPr lang="en-US" dirty="0" smtClean="0"/>
          </a:p>
          <a:p>
            <a:pPr marL="0" indent="0">
              <a:buNone/>
            </a:pPr>
            <a:r>
              <a:rPr lang="en-US" b="1" dirty="0" smtClean="0"/>
              <a:t>3.33</a:t>
            </a:r>
            <a:r>
              <a:rPr lang="en-US" dirty="0"/>
              <a:t> </a:t>
            </a:r>
            <a:r>
              <a:rPr lang="en-US" dirty="0" smtClean="0"/>
              <a:t>In </a:t>
            </a:r>
            <a:r>
              <a:rPr lang="en-US" dirty="0"/>
              <a:t>terms of short-term shareholder value it is reasonable to say that most</a:t>
            </a:r>
            <a:br>
              <a:rPr lang="en-US" dirty="0"/>
            </a:br>
            <a:r>
              <a:rPr lang="en-US" dirty="0"/>
              <a:t>mergers:</a:t>
            </a:r>
          </a:p>
          <a:p>
            <a:pPr marL="457200" lvl="1" indent="0">
              <a:buFont typeface="Arial" panose="020B0604020202020204" pitchFamily="34" charset="0"/>
              <a:buNone/>
            </a:pPr>
            <a:r>
              <a:rPr lang="en-US" sz="2800" dirty="0" smtClean="0"/>
              <a:t>A	 </a:t>
            </a:r>
            <a:r>
              <a:rPr lang="en-US" sz="2800" dirty="0"/>
              <a:t>are unsuccessful.</a:t>
            </a:r>
            <a:br>
              <a:rPr lang="en-US" sz="2800" dirty="0"/>
            </a:br>
            <a:r>
              <a:rPr lang="en-US" sz="2800" dirty="0" smtClean="0"/>
              <a:t>B	 </a:t>
            </a:r>
            <a:r>
              <a:rPr lang="en-US" sz="2800" dirty="0"/>
              <a:t>break even.</a:t>
            </a:r>
            <a:br>
              <a:rPr lang="en-US" sz="2800" dirty="0"/>
            </a:br>
            <a:r>
              <a:rPr lang="en-US" sz="2800" dirty="0" smtClean="0"/>
              <a:t>C	 </a:t>
            </a:r>
            <a:r>
              <a:rPr lang="en-US" sz="2800" dirty="0"/>
              <a:t>are slightly successful.</a:t>
            </a:r>
            <a:br>
              <a:rPr lang="en-US" sz="2800" dirty="0"/>
            </a:br>
            <a:r>
              <a:rPr lang="en-US" sz="2800" dirty="0" smtClean="0"/>
              <a:t>D	 </a:t>
            </a:r>
            <a:r>
              <a:rPr lang="en-US" sz="2800" dirty="0"/>
              <a:t>are extremely successful</a:t>
            </a:r>
            <a:r>
              <a:rPr lang="en-US" sz="2800" dirty="0" smtClean="0"/>
              <a:t>.</a:t>
            </a:r>
            <a:endParaRPr lang="en-US" sz="2800" dirty="0"/>
          </a:p>
        </p:txBody>
      </p:sp>
    </p:spTree>
    <p:extLst>
      <p:ext uri="{BB962C8B-B14F-4D97-AF65-F5344CB8AC3E}">
        <p14:creationId xmlns:p14="http://schemas.microsoft.com/office/powerpoint/2010/main" val="3915815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Multiple-Choice Questions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3.34</a:t>
            </a:r>
            <a:r>
              <a:rPr lang="en-US" dirty="0"/>
              <a:t> </a:t>
            </a:r>
            <a:r>
              <a:rPr lang="en-US" b="1" dirty="0" smtClean="0"/>
              <a:t> </a:t>
            </a:r>
            <a:r>
              <a:rPr lang="en-US" dirty="0"/>
              <a:t>In terms of merger failure the most common driver(s) is/are</a:t>
            </a:r>
            <a:br>
              <a:rPr lang="en-US" dirty="0"/>
            </a:br>
            <a:r>
              <a:rPr lang="en-US" dirty="0"/>
              <a:t>I </a:t>
            </a:r>
            <a:r>
              <a:rPr lang="en-US" dirty="0" smtClean="0"/>
              <a:t>	inaccurate </a:t>
            </a:r>
            <a:r>
              <a:rPr lang="en-US" dirty="0"/>
              <a:t>valuation.</a:t>
            </a:r>
            <a:br>
              <a:rPr lang="en-US" dirty="0"/>
            </a:br>
            <a:r>
              <a:rPr lang="en-US" dirty="0"/>
              <a:t>II </a:t>
            </a:r>
            <a:r>
              <a:rPr lang="en-US" dirty="0" smtClean="0"/>
              <a:t>	poor </a:t>
            </a:r>
            <a:r>
              <a:rPr lang="en-US" dirty="0"/>
              <a:t>implementation.</a:t>
            </a:r>
            <a:br>
              <a:rPr lang="en-US" dirty="0"/>
            </a:br>
            <a:r>
              <a:rPr lang="en-US" dirty="0"/>
              <a:t>III </a:t>
            </a:r>
            <a:r>
              <a:rPr lang="en-US" dirty="0" smtClean="0"/>
              <a:t>	cultural </a:t>
            </a:r>
            <a:r>
              <a:rPr lang="en-US" dirty="0"/>
              <a:t>problems.</a:t>
            </a:r>
            <a:br>
              <a:rPr lang="en-US" dirty="0"/>
            </a:br>
            <a:r>
              <a:rPr lang="en-US" dirty="0"/>
              <a:t>IV </a:t>
            </a:r>
            <a:r>
              <a:rPr lang="en-US" dirty="0" smtClean="0"/>
              <a:t>	poor </a:t>
            </a:r>
            <a:r>
              <a:rPr lang="en-US" dirty="0"/>
              <a:t>due diligence.</a:t>
            </a:r>
            <a:br>
              <a:rPr lang="en-US" dirty="0"/>
            </a:br>
            <a:r>
              <a:rPr lang="en-US" dirty="0"/>
              <a:t>Which of the above is/are true?</a:t>
            </a:r>
            <a:br>
              <a:rPr lang="en-US" dirty="0"/>
            </a:br>
            <a:r>
              <a:rPr lang="en-US" dirty="0"/>
              <a:t>A </a:t>
            </a:r>
            <a:r>
              <a:rPr lang="en-US" dirty="0" smtClean="0"/>
              <a:t>	I </a:t>
            </a:r>
            <a:r>
              <a:rPr lang="en-US" dirty="0"/>
              <a:t>only.</a:t>
            </a:r>
            <a:br>
              <a:rPr lang="en-US" dirty="0"/>
            </a:br>
            <a:r>
              <a:rPr lang="en-US" dirty="0"/>
              <a:t>B </a:t>
            </a:r>
            <a:r>
              <a:rPr lang="en-US" dirty="0" smtClean="0"/>
              <a:t>	I </a:t>
            </a:r>
            <a:r>
              <a:rPr lang="en-US" dirty="0"/>
              <a:t>and III.</a:t>
            </a:r>
            <a:br>
              <a:rPr lang="en-US" dirty="0"/>
            </a:br>
            <a:r>
              <a:rPr lang="en-US" dirty="0"/>
              <a:t>C </a:t>
            </a:r>
            <a:r>
              <a:rPr lang="en-US" dirty="0" smtClean="0"/>
              <a:t>	II </a:t>
            </a:r>
            <a:r>
              <a:rPr lang="en-US" dirty="0"/>
              <a:t>and III</a:t>
            </a:r>
            <a:br>
              <a:rPr lang="en-US" dirty="0"/>
            </a:br>
            <a:r>
              <a:rPr lang="en-US" dirty="0"/>
              <a:t>D </a:t>
            </a:r>
            <a:r>
              <a:rPr lang="en-US" dirty="0" smtClean="0"/>
              <a:t>	III </a:t>
            </a:r>
            <a:r>
              <a:rPr lang="en-US" dirty="0"/>
              <a:t>and IV.</a:t>
            </a:r>
            <a:br>
              <a:rPr lang="en-US" dirty="0"/>
            </a:br>
            <a:r>
              <a:rPr lang="en-US" dirty="0"/>
              <a:t/>
            </a:r>
            <a:br>
              <a:rPr lang="en-US" dirty="0"/>
            </a:br>
            <a:endParaRPr lang="en-US" dirty="0"/>
          </a:p>
        </p:txBody>
      </p:sp>
    </p:spTree>
    <p:extLst>
      <p:ext uri="{BB962C8B-B14F-4D97-AF65-F5344CB8AC3E}">
        <p14:creationId xmlns:p14="http://schemas.microsoft.com/office/powerpoint/2010/main" val="1456227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Multiple-Choice Questions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3.35</a:t>
            </a:r>
            <a:r>
              <a:rPr lang="en-US" dirty="0"/>
              <a:t> </a:t>
            </a:r>
            <a:r>
              <a:rPr lang="en-US" dirty="0" smtClean="0"/>
              <a:t> In </a:t>
            </a:r>
            <a:r>
              <a:rPr lang="en-US" dirty="0"/>
              <a:t>the long run mergers and acquisitions:</a:t>
            </a:r>
            <a:br>
              <a:rPr lang="en-US" dirty="0"/>
            </a:br>
            <a:r>
              <a:rPr lang="en-US" dirty="0"/>
              <a:t>I </a:t>
            </a:r>
            <a:r>
              <a:rPr lang="en-US" dirty="0" smtClean="0"/>
              <a:t>	always </a:t>
            </a:r>
            <a:r>
              <a:rPr lang="en-US" dirty="0"/>
              <a:t>generate a net positive financial effect.</a:t>
            </a:r>
            <a:br>
              <a:rPr lang="en-US" dirty="0"/>
            </a:br>
            <a:r>
              <a:rPr lang="en-US" dirty="0"/>
              <a:t>II </a:t>
            </a:r>
            <a:r>
              <a:rPr lang="en-US" dirty="0" smtClean="0"/>
              <a:t>	always </a:t>
            </a:r>
            <a:r>
              <a:rPr lang="en-US" dirty="0"/>
              <a:t>generate a net negative financial effect.</a:t>
            </a:r>
            <a:br>
              <a:rPr lang="en-US" dirty="0"/>
            </a:br>
            <a:r>
              <a:rPr lang="en-US" dirty="0"/>
              <a:t>III </a:t>
            </a:r>
            <a:r>
              <a:rPr lang="en-US" dirty="0" smtClean="0"/>
              <a:t>	sometimes </a:t>
            </a:r>
            <a:r>
              <a:rPr lang="en-US" dirty="0"/>
              <a:t>generate positive financial effects.</a:t>
            </a:r>
            <a:br>
              <a:rPr lang="en-US" dirty="0"/>
            </a:br>
            <a:r>
              <a:rPr lang="en-US" dirty="0"/>
              <a:t>IV </a:t>
            </a:r>
            <a:r>
              <a:rPr lang="en-US" dirty="0" smtClean="0"/>
              <a:t>	sometimes </a:t>
            </a:r>
            <a:r>
              <a:rPr lang="en-US" dirty="0"/>
              <a:t>generate negative financial effects</a:t>
            </a:r>
            <a:r>
              <a:rPr lang="en-US" dirty="0" smtClean="0"/>
              <a:t>.</a:t>
            </a:r>
          </a:p>
          <a:p>
            <a:pPr marL="0" indent="0">
              <a:buNone/>
            </a:pPr>
            <a:r>
              <a:rPr lang="en-US" dirty="0" smtClean="0"/>
              <a:t>Which </a:t>
            </a:r>
            <a:r>
              <a:rPr lang="en-US" dirty="0"/>
              <a:t>of the above is/are true?</a:t>
            </a:r>
            <a:br>
              <a:rPr lang="en-US" dirty="0"/>
            </a:br>
            <a:r>
              <a:rPr lang="en-US" dirty="0"/>
              <a:t>A </a:t>
            </a:r>
            <a:r>
              <a:rPr lang="en-US" dirty="0" smtClean="0"/>
              <a:t>	I </a:t>
            </a:r>
            <a:r>
              <a:rPr lang="en-US" dirty="0"/>
              <a:t>only.</a:t>
            </a:r>
            <a:br>
              <a:rPr lang="en-US" dirty="0"/>
            </a:br>
            <a:r>
              <a:rPr lang="en-US" dirty="0"/>
              <a:t>B </a:t>
            </a:r>
            <a:r>
              <a:rPr lang="en-US" dirty="0" smtClean="0"/>
              <a:t>	I </a:t>
            </a:r>
            <a:r>
              <a:rPr lang="en-US" dirty="0"/>
              <a:t>and II.</a:t>
            </a:r>
            <a:br>
              <a:rPr lang="en-US" dirty="0"/>
            </a:br>
            <a:r>
              <a:rPr lang="en-US" dirty="0"/>
              <a:t>C </a:t>
            </a:r>
            <a:r>
              <a:rPr lang="en-US" dirty="0" smtClean="0"/>
              <a:t>	III </a:t>
            </a:r>
            <a:r>
              <a:rPr lang="en-US" dirty="0"/>
              <a:t>and IV</a:t>
            </a:r>
            <a:br>
              <a:rPr lang="en-US" dirty="0"/>
            </a:br>
            <a:r>
              <a:rPr lang="en-US" dirty="0"/>
              <a:t>D </a:t>
            </a:r>
            <a:r>
              <a:rPr lang="en-US" dirty="0" smtClean="0"/>
              <a:t>	IV </a:t>
            </a:r>
            <a:r>
              <a:rPr lang="en-US" dirty="0"/>
              <a:t>only.</a:t>
            </a:r>
            <a:br>
              <a:rPr lang="en-US" dirty="0"/>
            </a:br>
            <a:r>
              <a:rPr lang="en-US" dirty="0"/>
              <a:t/>
            </a:r>
            <a:br>
              <a:rPr lang="en-US" dirty="0"/>
            </a:br>
            <a:endParaRPr lang="en-US" dirty="0"/>
          </a:p>
        </p:txBody>
      </p:sp>
    </p:spTree>
    <p:extLst>
      <p:ext uri="{BB962C8B-B14F-4D97-AF65-F5344CB8AC3E}">
        <p14:creationId xmlns:p14="http://schemas.microsoft.com/office/powerpoint/2010/main" val="475630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Multiple-Choice Questions</a:t>
            </a:r>
            <a:endParaRPr lang="en-US" dirty="0"/>
          </a:p>
        </p:txBody>
      </p:sp>
      <p:sp>
        <p:nvSpPr>
          <p:cNvPr id="3" name="Content Placeholder 2"/>
          <p:cNvSpPr>
            <a:spLocks noGrp="1"/>
          </p:cNvSpPr>
          <p:nvPr>
            <p:ph idx="1"/>
          </p:nvPr>
        </p:nvSpPr>
        <p:spPr/>
        <p:txBody>
          <a:bodyPr/>
          <a:lstStyle/>
          <a:p>
            <a:r>
              <a:rPr lang="en-US" b="1" dirty="0"/>
              <a:t>3.36 </a:t>
            </a:r>
            <a:r>
              <a:rPr lang="en-US" dirty="0"/>
              <a:t>Merger negotiations usually involve predominantly:</a:t>
            </a:r>
            <a:br>
              <a:rPr lang="en-US" dirty="0"/>
            </a:br>
            <a:r>
              <a:rPr lang="en-US" dirty="0"/>
              <a:t>A </a:t>
            </a:r>
            <a:r>
              <a:rPr lang="en-US" dirty="0" smtClean="0"/>
              <a:t>	staff </a:t>
            </a:r>
            <a:r>
              <a:rPr lang="en-US" dirty="0"/>
              <a:t>from all levels of each </a:t>
            </a:r>
            <a:r>
              <a:rPr lang="en-US" dirty="0" err="1"/>
              <a:t>organisation</a:t>
            </a:r>
            <a:r>
              <a:rPr lang="en-US" dirty="0"/>
              <a:t>.</a:t>
            </a:r>
            <a:br>
              <a:rPr lang="en-US" dirty="0"/>
            </a:br>
            <a:r>
              <a:rPr lang="en-US" dirty="0"/>
              <a:t>B </a:t>
            </a:r>
            <a:r>
              <a:rPr lang="en-US" dirty="0" smtClean="0"/>
              <a:t>	senior </a:t>
            </a:r>
            <a:r>
              <a:rPr lang="en-US" dirty="0"/>
              <a:t>managers from both </a:t>
            </a:r>
            <a:r>
              <a:rPr lang="en-US" dirty="0" err="1"/>
              <a:t>organisations</a:t>
            </a:r>
            <a:r>
              <a:rPr lang="en-US" dirty="0"/>
              <a:t>.</a:t>
            </a:r>
            <a:br>
              <a:rPr lang="en-US" dirty="0"/>
            </a:br>
            <a:r>
              <a:rPr lang="en-US" dirty="0"/>
              <a:t>C </a:t>
            </a:r>
            <a:r>
              <a:rPr lang="en-US" dirty="0" smtClean="0"/>
              <a:t>	senior </a:t>
            </a:r>
            <a:r>
              <a:rPr lang="en-US" dirty="0"/>
              <a:t>managers from both </a:t>
            </a:r>
            <a:r>
              <a:rPr lang="en-US" dirty="0" err="1"/>
              <a:t>organisations</a:t>
            </a:r>
            <a:r>
              <a:rPr lang="en-US" dirty="0"/>
              <a:t> and regulator representatives.</a:t>
            </a:r>
            <a:br>
              <a:rPr lang="en-US" dirty="0"/>
            </a:br>
            <a:r>
              <a:rPr lang="en-US" dirty="0"/>
              <a:t>D </a:t>
            </a:r>
            <a:r>
              <a:rPr lang="en-US" dirty="0" smtClean="0"/>
              <a:t>	operational </a:t>
            </a:r>
            <a:r>
              <a:rPr lang="en-US" dirty="0"/>
              <a:t>staff from both </a:t>
            </a:r>
            <a:r>
              <a:rPr lang="en-US" dirty="0" err="1"/>
              <a:t>organisations</a:t>
            </a:r>
            <a:r>
              <a:rPr lang="en-US" dirty="0"/>
              <a:t>.</a:t>
            </a:r>
            <a:br>
              <a:rPr lang="en-US" dirty="0"/>
            </a:br>
            <a:r>
              <a:rPr lang="en-US" dirty="0"/>
              <a:t/>
            </a:r>
            <a:br>
              <a:rPr lang="en-US" dirty="0"/>
            </a:br>
            <a:endParaRPr lang="en-US" dirty="0"/>
          </a:p>
        </p:txBody>
      </p:sp>
    </p:spTree>
    <p:extLst>
      <p:ext uri="{BB962C8B-B14F-4D97-AF65-F5344CB8AC3E}">
        <p14:creationId xmlns:p14="http://schemas.microsoft.com/office/powerpoint/2010/main" val="2778366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Multiple-Choice Questions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3.39</a:t>
            </a:r>
            <a:r>
              <a:rPr lang="en-US" dirty="0"/>
              <a:t> </a:t>
            </a:r>
            <a:r>
              <a:rPr lang="en-US" dirty="0" smtClean="0"/>
              <a:t>Non-related </a:t>
            </a:r>
            <a:r>
              <a:rPr lang="en-US" dirty="0"/>
              <a:t>diversification is sometimes regarded as being an effective </a:t>
            </a:r>
            <a:r>
              <a:rPr lang="en-US" dirty="0" smtClean="0"/>
              <a:t>approach to</a:t>
            </a:r>
            <a:r>
              <a:rPr lang="en-US" dirty="0"/>
              <a:t>:</a:t>
            </a:r>
            <a:br>
              <a:rPr lang="en-US" dirty="0"/>
            </a:br>
            <a:r>
              <a:rPr lang="en-US" dirty="0"/>
              <a:t>I </a:t>
            </a:r>
            <a:r>
              <a:rPr lang="en-US" dirty="0" smtClean="0"/>
              <a:t>	reduce </a:t>
            </a:r>
            <a:r>
              <a:rPr lang="en-US" dirty="0"/>
              <a:t>cultural integration problems.</a:t>
            </a:r>
            <a:br>
              <a:rPr lang="en-US" dirty="0"/>
            </a:br>
            <a:r>
              <a:rPr lang="en-US" dirty="0"/>
              <a:t>II </a:t>
            </a:r>
            <a:r>
              <a:rPr lang="en-US" dirty="0" smtClean="0"/>
              <a:t>	simplify </a:t>
            </a:r>
            <a:r>
              <a:rPr lang="en-US" dirty="0" err="1"/>
              <a:t>organisational</a:t>
            </a:r>
            <a:r>
              <a:rPr lang="en-US" dirty="0"/>
              <a:t> control.</a:t>
            </a:r>
            <a:br>
              <a:rPr lang="en-US" dirty="0"/>
            </a:br>
            <a:r>
              <a:rPr lang="en-US" dirty="0"/>
              <a:t>III </a:t>
            </a:r>
            <a:r>
              <a:rPr lang="en-US" dirty="0" smtClean="0"/>
              <a:t>	increase </a:t>
            </a:r>
            <a:r>
              <a:rPr lang="en-US" dirty="0"/>
              <a:t>strategic focus.</a:t>
            </a:r>
            <a:br>
              <a:rPr lang="en-US" dirty="0"/>
            </a:br>
            <a:r>
              <a:rPr lang="en-US" dirty="0" smtClean="0"/>
              <a:t>IV	 </a:t>
            </a:r>
            <a:r>
              <a:rPr lang="en-US" dirty="0"/>
              <a:t>spread business risk.</a:t>
            </a:r>
            <a:br>
              <a:rPr lang="en-US" dirty="0"/>
            </a:br>
            <a:r>
              <a:rPr lang="en-US" dirty="0"/>
              <a:t>Which of the above is/are true?</a:t>
            </a:r>
            <a:br>
              <a:rPr lang="en-US" dirty="0"/>
            </a:br>
            <a:r>
              <a:rPr lang="en-US" dirty="0"/>
              <a:t>A </a:t>
            </a:r>
            <a:r>
              <a:rPr lang="en-US" dirty="0" smtClean="0"/>
              <a:t>	I </a:t>
            </a:r>
            <a:r>
              <a:rPr lang="en-US" dirty="0"/>
              <a:t>only.</a:t>
            </a:r>
            <a:br>
              <a:rPr lang="en-US" dirty="0"/>
            </a:br>
            <a:r>
              <a:rPr lang="en-US" dirty="0"/>
              <a:t>B </a:t>
            </a:r>
            <a:r>
              <a:rPr lang="en-US" dirty="0" smtClean="0"/>
              <a:t>	I </a:t>
            </a:r>
            <a:r>
              <a:rPr lang="en-US" dirty="0"/>
              <a:t>and III.</a:t>
            </a:r>
            <a:br>
              <a:rPr lang="en-US" dirty="0"/>
            </a:br>
            <a:r>
              <a:rPr lang="en-US" dirty="0" smtClean="0"/>
              <a:t>C	III </a:t>
            </a:r>
            <a:r>
              <a:rPr lang="en-US" dirty="0"/>
              <a:t>and IV.</a:t>
            </a:r>
            <a:br>
              <a:rPr lang="en-US" dirty="0"/>
            </a:br>
            <a:r>
              <a:rPr lang="en-US" dirty="0"/>
              <a:t>D </a:t>
            </a:r>
            <a:r>
              <a:rPr lang="en-US" dirty="0" smtClean="0"/>
              <a:t>	IV </a:t>
            </a:r>
            <a:r>
              <a:rPr lang="en-US" dirty="0"/>
              <a:t>only.</a:t>
            </a:r>
            <a:br>
              <a:rPr lang="en-US" dirty="0"/>
            </a:br>
            <a:r>
              <a:rPr lang="en-US" dirty="0"/>
              <a:t/>
            </a:r>
            <a:br>
              <a:rPr lang="en-US" dirty="0"/>
            </a:br>
            <a:endParaRPr lang="en-US" dirty="0"/>
          </a:p>
        </p:txBody>
      </p:sp>
    </p:spTree>
    <p:extLst>
      <p:ext uri="{BB962C8B-B14F-4D97-AF65-F5344CB8AC3E}">
        <p14:creationId xmlns:p14="http://schemas.microsoft.com/office/powerpoint/2010/main" val="4195844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Some Frequently Asked </a:t>
            </a:r>
            <a:r>
              <a:rPr lang="en-US" i="1" dirty="0" smtClean="0"/>
              <a:t>Questions</a:t>
            </a:r>
            <a:endParaRPr lang="en-US" dirty="0"/>
          </a:p>
        </p:txBody>
      </p:sp>
      <p:sp>
        <p:nvSpPr>
          <p:cNvPr id="3" name="Content Placeholder 2"/>
          <p:cNvSpPr>
            <a:spLocks noGrp="1"/>
          </p:cNvSpPr>
          <p:nvPr>
            <p:ph idx="1"/>
          </p:nvPr>
        </p:nvSpPr>
        <p:spPr/>
        <p:txBody>
          <a:bodyPr>
            <a:normAutofit/>
          </a:bodyPr>
          <a:lstStyle/>
          <a:p>
            <a:r>
              <a:rPr lang="en-US" dirty="0"/>
              <a:t>Merger success and failure can be </a:t>
            </a:r>
            <a:r>
              <a:rPr lang="en-US" dirty="0">
                <a:solidFill>
                  <a:srgbClr val="FF0000"/>
                </a:solidFill>
              </a:rPr>
              <a:t>measure</a:t>
            </a:r>
            <a:r>
              <a:rPr lang="en-US" dirty="0"/>
              <a:t>d in numerous </a:t>
            </a:r>
            <a:r>
              <a:rPr lang="en-US" dirty="0">
                <a:solidFill>
                  <a:srgbClr val="FF0000"/>
                </a:solidFill>
              </a:rPr>
              <a:t>different ways</a:t>
            </a:r>
            <a:r>
              <a:rPr lang="en-US" dirty="0"/>
              <a:t>.</a:t>
            </a:r>
            <a:br>
              <a:rPr lang="en-US" dirty="0"/>
            </a:br>
            <a:r>
              <a:rPr lang="en-US" dirty="0">
                <a:solidFill>
                  <a:srgbClr val="FF0000"/>
                </a:solidFill>
              </a:rPr>
              <a:t>Failure on one measurement </a:t>
            </a:r>
            <a:r>
              <a:rPr lang="en-US" dirty="0"/>
              <a:t>scale could be int</a:t>
            </a:r>
            <a:r>
              <a:rPr lang="en-US" i="1" dirty="0"/>
              <a:t>e</a:t>
            </a:r>
            <a:r>
              <a:rPr lang="en-US" dirty="0"/>
              <a:t>rpreted as </a:t>
            </a:r>
            <a:r>
              <a:rPr lang="en-US" dirty="0">
                <a:solidFill>
                  <a:srgbClr val="FF0000"/>
                </a:solidFill>
              </a:rPr>
              <a:t>success on </a:t>
            </a:r>
            <a:r>
              <a:rPr lang="en-US" dirty="0" smtClean="0">
                <a:solidFill>
                  <a:srgbClr val="FF0000"/>
                </a:solidFill>
              </a:rPr>
              <a:t>another measurement </a:t>
            </a:r>
            <a:r>
              <a:rPr lang="en-US" dirty="0"/>
              <a:t>scale. Most analysts look primarily at shareholder </a:t>
            </a:r>
            <a:r>
              <a:rPr lang="en-US" dirty="0" smtClean="0"/>
              <a:t>value.</a:t>
            </a:r>
          </a:p>
          <a:p>
            <a:r>
              <a:rPr lang="en-US" dirty="0" smtClean="0"/>
              <a:t>The </a:t>
            </a:r>
            <a:r>
              <a:rPr lang="en-US" dirty="0"/>
              <a:t>problem with this approach is that mergers often do not improve </a:t>
            </a:r>
            <a:r>
              <a:rPr lang="en-US" dirty="0" smtClean="0">
                <a:solidFill>
                  <a:srgbClr val="FF0000"/>
                </a:solidFill>
              </a:rPr>
              <a:t>short term </a:t>
            </a:r>
            <a:r>
              <a:rPr lang="en-US" dirty="0"/>
              <a:t>shareholder value and therefore can often be classified as </a:t>
            </a:r>
            <a:r>
              <a:rPr lang="en-US" dirty="0" smtClean="0">
                <a:solidFill>
                  <a:srgbClr val="FF0000"/>
                </a:solidFill>
              </a:rPr>
              <a:t>failures</a:t>
            </a:r>
            <a:r>
              <a:rPr lang="en-US" dirty="0" smtClean="0"/>
              <a:t>,</a:t>
            </a:r>
            <a:r>
              <a:rPr lang="en-US" dirty="0" smtClean="0">
                <a:solidFill>
                  <a:srgbClr val="FF0000"/>
                </a:solidFill>
              </a:rPr>
              <a:t> </a:t>
            </a:r>
            <a:r>
              <a:rPr lang="en-US" dirty="0" smtClean="0"/>
              <a:t>when </a:t>
            </a:r>
            <a:r>
              <a:rPr lang="en-US" dirty="0"/>
              <a:t>in the </a:t>
            </a:r>
            <a:r>
              <a:rPr lang="en-US" dirty="0">
                <a:solidFill>
                  <a:srgbClr val="FF0000"/>
                </a:solidFill>
              </a:rPr>
              <a:t>longer term </a:t>
            </a:r>
            <a:r>
              <a:rPr lang="en-US" dirty="0"/>
              <a:t>they may in fact be </a:t>
            </a:r>
            <a:r>
              <a:rPr lang="en-US" dirty="0">
                <a:solidFill>
                  <a:srgbClr val="FF0000"/>
                </a:solidFill>
              </a:rPr>
              <a:t>successfu</a:t>
            </a:r>
            <a:r>
              <a:rPr lang="en-US" dirty="0"/>
              <a:t>l.</a:t>
            </a:r>
            <a:br>
              <a:rPr lang="en-US" dirty="0"/>
            </a:br>
            <a:r>
              <a:rPr lang="en-US" dirty="0"/>
              <a:t/>
            </a:r>
            <a:br>
              <a:rPr lang="en-US" dirty="0"/>
            </a:br>
            <a:endParaRPr lang="en-US" dirty="0"/>
          </a:p>
        </p:txBody>
      </p:sp>
    </p:spTree>
    <p:extLst>
      <p:ext uri="{BB962C8B-B14F-4D97-AF65-F5344CB8AC3E}">
        <p14:creationId xmlns:p14="http://schemas.microsoft.com/office/powerpoint/2010/main" val="2829331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Some Frequently Asked Questions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Mergers go wrong in three primary areas:</a:t>
            </a:r>
            <a:br>
              <a:rPr lang="en-US" dirty="0"/>
            </a:br>
            <a:r>
              <a:rPr lang="en-US" dirty="0"/>
              <a:t>– the underlying strategic rationale;</a:t>
            </a:r>
            <a:br>
              <a:rPr lang="en-US" dirty="0"/>
            </a:br>
            <a:r>
              <a:rPr lang="en-US" dirty="0"/>
              <a:t>– valuation and fixing a price;</a:t>
            </a:r>
            <a:br>
              <a:rPr lang="en-US" dirty="0"/>
            </a:br>
            <a:r>
              <a:rPr lang="en-US" dirty="0"/>
              <a:t>– </a:t>
            </a:r>
            <a:r>
              <a:rPr lang="en-US" dirty="0" smtClean="0"/>
              <a:t>implementation.</a:t>
            </a:r>
          </a:p>
          <a:p>
            <a:r>
              <a:rPr lang="en-US" dirty="0" smtClean="0"/>
              <a:t>Implementation </a:t>
            </a:r>
            <a:r>
              <a:rPr lang="en-US" dirty="0"/>
              <a:t>is often designed and </a:t>
            </a:r>
            <a:r>
              <a:rPr lang="en-US" dirty="0">
                <a:solidFill>
                  <a:srgbClr val="FF0000"/>
                </a:solidFill>
              </a:rPr>
              <a:t>managed by in-house people </a:t>
            </a:r>
            <a:r>
              <a:rPr lang="en-US" dirty="0"/>
              <a:t>who</a:t>
            </a:r>
            <a:br>
              <a:rPr lang="en-US" dirty="0"/>
            </a:br>
            <a:r>
              <a:rPr lang="en-US" dirty="0"/>
              <a:t>are not necessarily project implementation </a:t>
            </a:r>
            <a:r>
              <a:rPr lang="en-US" dirty="0" smtClean="0"/>
              <a:t>specialists.</a:t>
            </a:r>
          </a:p>
          <a:p>
            <a:r>
              <a:rPr lang="en-US" dirty="0" smtClean="0"/>
              <a:t>Mergers </a:t>
            </a:r>
            <a:r>
              <a:rPr lang="en-US" dirty="0"/>
              <a:t>often encounter difficulties during implementation because this</a:t>
            </a:r>
            <a:br>
              <a:rPr lang="en-US" dirty="0"/>
            </a:br>
            <a:r>
              <a:rPr lang="en-US" dirty="0"/>
              <a:t>phase is not as glamorous or high profile as the earlier </a:t>
            </a:r>
            <a:r>
              <a:rPr lang="en-US" dirty="0" smtClean="0"/>
              <a:t>stages.</a:t>
            </a:r>
          </a:p>
          <a:p>
            <a:r>
              <a:rPr lang="en-US" dirty="0" smtClean="0"/>
              <a:t>Senior </a:t>
            </a:r>
            <a:r>
              <a:rPr lang="en-US" dirty="0"/>
              <a:t>managers tend to have more visionary (strategic rationale phase)</a:t>
            </a:r>
            <a:br>
              <a:rPr lang="en-US" dirty="0"/>
            </a:br>
            <a:r>
              <a:rPr lang="en-US" dirty="0"/>
              <a:t>than finisher (implementation phase) </a:t>
            </a:r>
            <a:r>
              <a:rPr lang="en-US" dirty="0" smtClean="0"/>
              <a:t>attributes.</a:t>
            </a:r>
          </a:p>
          <a:p>
            <a:r>
              <a:rPr lang="en-US" dirty="0" smtClean="0"/>
              <a:t>Merger </a:t>
            </a:r>
            <a:r>
              <a:rPr lang="en-US" dirty="0"/>
              <a:t>success and failure </a:t>
            </a:r>
            <a:r>
              <a:rPr lang="en-US" dirty="0">
                <a:solidFill>
                  <a:srgbClr val="FF0000"/>
                </a:solidFill>
              </a:rPr>
              <a:t>rates</a:t>
            </a:r>
            <a:r>
              <a:rPr lang="en-US" dirty="0"/>
              <a:t> appear to be more or less standard </a:t>
            </a:r>
            <a:r>
              <a:rPr lang="en-US" dirty="0" smtClean="0"/>
              <a:t>across nearly </a:t>
            </a:r>
            <a:r>
              <a:rPr lang="en-US" dirty="0"/>
              <a:t>all sectors and </a:t>
            </a:r>
            <a:r>
              <a:rPr lang="en-US" dirty="0" smtClean="0"/>
              <a:t>industries.</a:t>
            </a:r>
            <a:endParaRPr lang="en-US" dirty="0"/>
          </a:p>
        </p:txBody>
      </p:sp>
    </p:spTree>
    <p:extLst>
      <p:ext uri="{BB962C8B-B14F-4D97-AF65-F5344CB8AC3E}">
        <p14:creationId xmlns:p14="http://schemas.microsoft.com/office/powerpoint/2010/main" val="4007077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Some Common </a:t>
            </a:r>
            <a:r>
              <a:rPr lang="en-US" i="1" dirty="0" smtClean="0"/>
              <a:t>Misconceptions</a:t>
            </a:r>
            <a:endParaRPr lang="en-US" dirty="0"/>
          </a:p>
        </p:txBody>
      </p:sp>
      <p:sp>
        <p:nvSpPr>
          <p:cNvPr id="3" name="Content Placeholder 2"/>
          <p:cNvSpPr>
            <a:spLocks noGrp="1"/>
          </p:cNvSpPr>
          <p:nvPr>
            <p:ph idx="1"/>
          </p:nvPr>
        </p:nvSpPr>
        <p:spPr/>
        <p:txBody>
          <a:bodyPr>
            <a:normAutofit/>
          </a:bodyPr>
          <a:lstStyle/>
          <a:p>
            <a:r>
              <a:rPr lang="en-US" dirty="0"/>
              <a:t>Mergers do not always create increased market </a:t>
            </a:r>
            <a:r>
              <a:rPr lang="en-US" dirty="0" smtClean="0"/>
              <a:t>share.</a:t>
            </a:r>
          </a:p>
          <a:p>
            <a:r>
              <a:rPr lang="en-US" dirty="0" smtClean="0"/>
              <a:t>Merged </a:t>
            </a:r>
            <a:r>
              <a:rPr lang="en-US" dirty="0"/>
              <a:t>companies sometimes actually lose market share, especially </a:t>
            </a:r>
            <a:r>
              <a:rPr lang="en-US" dirty="0" smtClean="0"/>
              <a:t>during integration </a:t>
            </a:r>
            <a:r>
              <a:rPr lang="en-US" dirty="0"/>
              <a:t>or in the period immediately following the conclusion of </a:t>
            </a:r>
            <a:r>
              <a:rPr lang="en-US" dirty="0" smtClean="0"/>
              <a:t>the merger.</a:t>
            </a:r>
          </a:p>
          <a:p>
            <a:r>
              <a:rPr lang="en-US" dirty="0" smtClean="0"/>
              <a:t>Proposed </a:t>
            </a:r>
            <a:r>
              <a:rPr lang="en-US" dirty="0"/>
              <a:t>economies of scale are not always </a:t>
            </a:r>
            <a:r>
              <a:rPr lang="en-US" dirty="0" err="1"/>
              <a:t>realised</a:t>
            </a:r>
            <a:r>
              <a:rPr lang="en-US" dirty="0"/>
              <a:t> as mergers often </a:t>
            </a:r>
            <a:r>
              <a:rPr lang="en-US" dirty="0" smtClean="0">
                <a:solidFill>
                  <a:srgbClr val="FF0000"/>
                </a:solidFill>
              </a:rPr>
              <a:t>create new </a:t>
            </a:r>
            <a:r>
              <a:rPr lang="en-US" dirty="0">
                <a:solidFill>
                  <a:srgbClr val="FF0000"/>
                </a:solidFill>
              </a:rPr>
              <a:t>administrative requirements</a:t>
            </a:r>
            <a:r>
              <a:rPr lang="en-US" dirty="0" smtClean="0"/>
              <a:t>.</a:t>
            </a:r>
          </a:p>
          <a:p>
            <a:r>
              <a:rPr lang="en-US" dirty="0" smtClean="0"/>
              <a:t>When </a:t>
            </a:r>
            <a:r>
              <a:rPr lang="en-US" dirty="0"/>
              <a:t>a merger is announced, </a:t>
            </a:r>
            <a:r>
              <a:rPr lang="en-US" dirty="0">
                <a:solidFill>
                  <a:srgbClr val="FF0000"/>
                </a:solidFill>
              </a:rPr>
              <a:t>acquirer shareholder</a:t>
            </a:r>
            <a:r>
              <a:rPr lang="en-US" dirty="0"/>
              <a:t> value usually </a:t>
            </a:r>
            <a:r>
              <a:rPr lang="en-US" dirty="0" smtClean="0">
                <a:solidFill>
                  <a:srgbClr val="FF0000"/>
                </a:solidFill>
              </a:rPr>
              <a:t>diminishes</a:t>
            </a:r>
            <a:r>
              <a:rPr lang="en-US" dirty="0" smtClean="0"/>
              <a:t> whereas </a:t>
            </a:r>
            <a:r>
              <a:rPr lang="en-US" dirty="0">
                <a:solidFill>
                  <a:srgbClr val="FF0000"/>
                </a:solidFill>
              </a:rPr>
              <a:t>target shareholder </a:t>
            </a:r>
            <a:r>
              <a:rPr lang="en-US" dirty="0"/>
              <a:t>value usually </a:t>
            </a:r>
            <a:r>
              <a:rPr lang="en-US" dirty="0">
                <a:solidFill>
                  <a:srgbClr val="FF0000"/>
                </a:solidFill>
              </a:rPr>
              <a:t>increases</a:t>
            </a:r>
            <a:r>
              <a:rPr lang="en-US" dirty="0" smtClean="0"/>
              <a:t>.</a:t>
            </a:r>
            <a:endParaRPr lang="en-US" dirty="0"/>
          </a:p>
        </p:txBody>
      </p:sp>
    </p:spTree>
    <p:extLst>
      <p:ext uri="{BB962C8B-B14F-4D97-AF65-F5344CB8AC3E}">
        <p14:creationId xmlns:p14="http://schemas.microsoft.com/office/powerpoint/2010/main" val="2308300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Merger Failure </a:t>
            </a:r>
            <a:r>
              <a:rPr lang="en-US" i="1" dirty="0" smtClean="0"/>
              <a:t>Drivers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solidFill>
                  <a:srgbClr val="FF0000"/>
                </a:solidFill>
              </a:rPr>
              <a:t>Shareholders can reject </a:t>
            </a:r>
            <a:r>
              <a:rPr lang="en-US" dirty="0"/>
              <a:t>mergers or acquisitions. In most countries there is</a:t>
            </a:r>
            <a:br>
              <a:rPr lang="en-US" dirty="0"/>
            </a:br>
            <a:r>
              <a:rPr lang="en-US" dirty="0"/>
              <a:t>a minimum majority that </a:t>
            </a:r>
            <a:r>
              <a:rPr lang="en-US" dirty="0">
                <a:solidFill>
                  <a:srgbClr val="FF0000"/>
                </a:solidFill>
              </a:rPr>
              <a:t>have to vote </a:t>
            </a:r>
            <a:r>
              <a:rPr lang="en-US" dirty="0"/>
              <a:t>for or against for the move to be</a:t>
            </a:r>
            <a:br>
              <a:rPr lang="en-US" dirty="0"/>
            </a:br>
            <a:r>
              <a:rPr lang="en-US" dirty="0"/>
              <a:t>carried</a:t>
            </a:r>
            <a:r>
              <a:rPr lang="en-US" dirty="0" smtClean="0"/>
              <a:t>.</a:t>
            </a:r>
          </a:p>
          <a:p>
            <a:pPr algn="just"/>
            <a:r>
              <a:rPr lang="en-US" dirty="0" smtClean="0"/>
              <a:t>In </a:t>
            </a:r>
            <a:r>
              <a:rPr lang="en-US" dirty="0"/>
              <a:t>some cases </a:t>
            </a:r>
            <a:r>
              <a:rPr lang="en-US" dirty="0">
                <a:solidFill>
                  <a:srgbClr val="FF0000"/>
                </a:solidFill>
              </a:rPr>
              <a:t>acquirers launch long campaigns </a:t>
            </a:r>
            <a:r>
              <a:rPr lang="en-US" dirty="0"/>
              <a:t>aimed at </a:t>
            </a:r>
            <a:r>
              <a:rPr lang="en-US" dirty="0">
                <a:solidFill>
                  <a:srgbClr val="FF0000"/>
                </a:solidFill>
              </a:rPr>
              <a:t>persuad</a:t>
            </a:r>
            <a:r>
              <a:rPr lang="en-US" dirty="0"/>
              <a:t>ing target</a:t>
            </a:r>
            <a:br>
              <a:rPr lang="en-US" dirty="0"/>
            </a:br>
            <a:r>
              <a:rPr lang="en-US" dirty="0"/>
              <a:t>shareholders to sell</a:t>
            </a:r>
            <a:r>
              <a:rPr lang="en-US" dirty="0" smtClean="0"/>
              <a:t>.</a:t>
            </a:r>
          </a:p>
          <a:p>
            <a:pPr algn="just"/>
            <a:r>
              <a:rPr lang="en-US" dirty="0" smtClean="0"/>
              <a:t>Merger </a:t>
            </a:r>
            <a:r>
              <a:rPr lang="en-US" dirty="0">
                <a:solidFill>
                  <a:srgbClr val="FF0000"/>
                </a:solidFill>
              </a:rPr>
              <a:t>negotiations</a:t>
            </a:r>
            <a:r>
              <a:rPr lang="en-US" dirty="0"/>
              <a:t> can be </a:t>
            </a:r>
            <a:r>
              <a:rPr lang="en-US" dirty="0">
                <a:solidFill>
                  <a:srgbClr val="FF0000"/>
                </a:solidFill>
              </a:rPr>
              <a:t>comple</a:t>
            </a:r>
            <a:r>
              <a:rPr lang="en-US" dirty="0"/>
              <a:t>x and </a:t>
            </a:r>
            <a:r>
              <a:rPr lang="en-US" dirty="0">
                <a:solidFill>
                  <a:srgbClr val="FF0000"/>
                </a:solidFill>
              </a:rPr>
              <a:t>protracted</a:t>
            </a:r>
            <a:r>
              <a:rPr lang="en-US" dirty="0"/>
              <a:t>. The process usually</a:t>
            </a:r>
            <a:br>
              <a:rPr lang="en-US" dirty="0"/>
            </a:br>
            <a:r>
              <a:rPr lang="en-US" dirty="0"/>
              <a:t>involves the two companies in negotiating the characteristics of the combined company</a:t>
            </a:r>
            <a:r>
              <a:rPr lang="en-US" dirty="0" smtClean="0"/>
              <a:t>.</a:t>
            </a:r>
          </a:p>
          <a:p>
            <a:pPr algn="just"/>
            <a:r>
              <a:rPr lang="en-US" dirty="0" smtClean="0"/>
              <a:t>Negotiations </a:t>
            </a:r>
            <a:r>
              <a:rPr lang="en-US" dirty="0"/>
              <a:t>are usually completed to a preliminary level before the proposed deal is put to the shareholders</a:t>
            </a:r>
            <a:r>
              <a:rPr lang="en-US" dirty="0" smtClean="0"/>
              <a:t>.</a:t>
            </a:r>
          </a:p>
          <a:p>
            <a:pPr algn="just"/>
            <a:r>
              <a:rPr lang="en-US" dirty="0" smtClean="0"/>
              <a:t>Companies </a:t>
            </a:r>
            <a:r>
              <a:rPr lang="en-US" dirty="0"/>
              <a:t>sometimes try to protect their cost investment in negotiations by</a:t>
            </a:r>
            <a:br>
              <a:rPr lang="en-US" dirty="0"/>
            </a:br>
            <a:r>
              <a:rPr lang="en-US" dirty="0"/>
              <a:t>the use of withdrawal or walk-away clauses. These require the terminating</a:t>
            </a:r>
            <a:br>
              <a:rPr lang="en-US" dirty="0"/>
            </a:br>
            <a:r>
              <a:rPr lang="en-US" dirty="0"/>
              <a:t>party to pay </a:t>
            </a:r>
            <a:r>
              <a:rPr lang="en-US" dirty="0">
                <a:solidFill>
                  <a:srgbClr val="FF0000"/>
                </a:solidFill>
              </a:rPr>
              <a:t>a withdrawal fee that recompenses </a:t>
            </a:r>
            <a:r>
              <a:rPr lang="en-US" dirty="0"/>
              <a:t>the other </a:t>
            </a:r>
            <a:r>
              <a:rPr lang="en-US" dirty="0" smtClean="0"/>
              <a:t>party</a:t>
            </a:r>
            <a:endParaRPr lang="en-US" dirty="0"/>
          </a:p>
        </p:txBody>
      </p:sp>
    </p:spTree>
    <p:extLst>
      <p:ext uri="{BB962C8B-B14F-4D97-AF65-F5344CB8AC3E}">
        <p14:creationId xmlns:p14="http://schemas.microsoft.com/office/powerpoint/2010/main" val="1521835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solidFill>
                  <a:srgbClr val="FF0000"/>
                </a:solidFill>
              </a:rPr>
              <a:t>Regulators</a:t>
            </a:r>
            <a:r>
              <a:rPr lang="en-US" dirty="0"/>
              <a:t> act as a control against companies making mergers or acquisitions that would allow the combined company to exercise any </a:t>
            </a:r>
            <a:r>
              <a:rPr lang="en-US" dirty="0" smtClean="0"/>
              <a:t>significant influence </a:t>
            </a:r>
            <a:r>
              <a:rPr lang="en-US" dirty="0"/>
              <a:t>over the market price of the goods or services involved</a:t>
            </a:r>
            <a:r>
              <a:rPr lang="en-US" dirty="0" smtClean="0"/>
              <a:t>.</a:t>
            </a:r>
          </a:p>
          <a:p>
            <a:r>
              <a:rPr lang="en-US" dirty="0" smtClean="0"/>
              <a:t>Regulators </a:t>
            </a:r>
            <a:r>
              <a:rPr lang="en-US" dirty="0"/>
              <a:t>can be international, national, or specific to a particular industry</a:t>
            </a:r>
            <a:br>
              <a:rPr lang="en-US" dirty="0"/>
            </a:br>
            <a:r>
              <a:rPr lang="en-US" dirty="0"/>
              <a:t>or sector</a:t>
            </a:r>
            <a:r>
              <a:rPr lang="en-US" dirty="0" smtClean="0"/>
              <a:t>.</a:t>
            </a:r>
          </a:p>
          <a:p>
            <a:r>
              <a:rPr lang="en-US" dirty="0" smtClean="0"/>
              <a:t>In </a:t>
            </a:r>
            <a:r>
              <a:rPr lang="en-US" dirty="0"/>
              <a:t>the US and UK, regulators can object to a proposed merger or acquisition</a:t>
            </a:r>
            <a:br>
              <a:rPr lang="en-US" dirty="0"/>
            </a:br>
            <a:r>
              <a:rPr lang="en-US" dirty="0"/>
              <a:t>if they feel that the move would be detrimental to free competition within</a:t>
            </a:r>
            <a:br>
              <a:rPr lang="en-US" dirty="0"/>
            </a:br>
            <a:r>
              <a:rPr lang="en-US" dirty="0"/>
              <a:t>the continent, country or sector concerned</a:t>
            </a:r>
            <a:r>
              <a:rPr lang="en-US" dirty="0" smtClean="0"/>
              <a:t>.</a:t>
            </a:r>
          </a:p>
          <a:p>
            <a:r>
              <a:rPr lang="en-US" dirty="0" smtClean="0"/>
              <a:t>There </a:t>
            </a:r>
            <a:r>
              <a:rPr lang="en-US" dirty="0"/>
              <a:t>can be significant differences of opinion between regulators. There</a:t>
            </a:r>
            <a:br>
              <a:rPr lang="en-US" dirty="0"/>
            </a:br>
            <a:r>
              <a:rPr lang="en-US" dirty="0"/>
              <a:t>are </a:t>
            </a:r>
            <a:r>
              <a:rPr lang="en-US" dirty="0">
                <a:solidFill>
                  <a:srgbClr val="FF0000"/>
                </a:solidFill>
              </a:rPr>
              <a:t>a number of cases </a:t>
            </a:r>
            <a:r>
              <a:rPr lang="en-US" dirty="0"/>
              <a:t>of large proposed </a:t>
            </a:r>
            <a:r>
              <a:rPr lang="en-US" dirty="0">
                <a:solidFill>
                  <a:srgbClr val="FF0000"/>
                </a:solidFill>
              </a:rPr>
              <a:t>mergers</a:t>
            </a:r>
            <a:r>
              <a:rPr lang="en-US" dirty="0"/>
              <a:t> that have been </a:t>
            </a:r>
            <a:r>
              <a:rPr lang="en-US" dirty="0">
                <a:solidFill>
                  <a:srgbClr val="FF0000"/>
                </a:solidFill>
              </a:rPr>
              <a:t>approve</a:t>
            </a:r>
            <a:r>
              <a:rPr lang="en-US" dirty="0"/>
              <a:t>d</a:t>
            </a:r>
            <a:br>
              <a:rPr lang="en-US" dirty="0"/>
            </a:br>
            <a:r>
              <a:rPr lang="en-US" dirty="0">
                <a:solidFill>
                  <a:srgbClr val="FF0000"/>
                </a:solidFill>
              </a:rPr>
              <a:t>by US </a:t>
            </a:r>
            <a:r>
              <a:rPr lang="en-US" dirty="0"/>
              <a:t>regulators only to be subsequently </a:t>
            </a:r>
            <a:r>
              <a:rPr lang="en-US" dirty="0">
                <a:solidFill>
                  <a:srgbClr val="FF0000"/>
                </a:solidFill>
              </a:rPr>
              <a:t>rejected by EU </a:t>
            </a:r>
            <a:r>
              <a:rPr lang="en-US" dirty="0"/>
              <a:t>regulators</a:t>
            </a:r>
            <a:r>
              <a:rPr lang="en-US" dirty="0" smtClean="0"/>
              <a:t>.</a:t>
            </a:r>
          </a:p>
          <a:p>
            <a:r>
              <a:rPr lang="en-US" dirty="0" smtClean="0">
                <a:solidFill>
                  <a:srgbClr val="FF0000"/>
                </a:solidFill>
              </a:rPr>
              <a:t>EU</a:t>
            </a:r>
            <a:r>
              <a:rPr lang="en-US" dirty="0" smtClean="0"/>
              <a:t> </a:t>
            </a:r>
            <a:r>
              <a:rPr lang="en-US" dirty="0"/>
              <a:t>regulators </a:t>
            </a:r>
            <a:r>
              <a:rPr lang="en-US" dirty="0">
                <a:solidFill>
                  <a:srgbClr val="FF0000"/>
                </a:solidFill>
              </a:rPr>
              <a:t>can block a merger between two US companies </a:t>
            </a:r>
            <a:r>
              <a:rPr lang="en-US" dirty="0"/>
              <a:t>if the effects</a:t>
            </a:r>
            <a:br>
              <a:rPr lang="en-US" dirty="0"/>
            </a:br>
            <a:r>
              <a:rPr lang="en-US" dirty="0"/>
              <a:t>will be felt in the EU</a:t>
            </a:r>
            <a:r>
              <a:rPr lang="en-US" dirty="0" smtClean="0"/>
              <a:t>.</a:t>
            </a:r>
            <a:endParaRPr lang="en-US" dirty="0"/>
          </a:p>
        </p:txBody>
      </p:sp>
    </p:spTree>
    <p:extLst>
      <p:ext uri="{BB962C8B-B14F-4D97-AF65-F5344CB8AC3E}">
        <p14:creationId xmlns:p14="http://schemas.microsoft.com/office/powerpoint/2010/main" val="3948716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Mergers often fail because they do not demonstrate sufficient strategic</a:t>
            </a:r>
            <a:br>
              <a:rPr lang="en-US" dirty="0"/>
            </a:br>
            <a:r>
              <a:rPr lang="en-US" dirty="0"/>
              <a:t>alignment. </a:t>
            </a:r>
            <a:r>
              <a:rPr lang="en-US" dirty="0">
                <a:solidFill>
                  <a:srgbClr val="FF0000"/>
                </a:solidFill>
              </a:rPr>
              <a:t>Unrelated acquisitions </a:t>
            </a:r>
            <a:r>
              <a:rPr lang="en-US" dirty="0"/>
              <a:t>do </a:t>
            </a:r>
            <a:r>
              <a:rPr lang="en-US" dirty="0">
                <a:solidFill>
                  <a:srgbClr val="FF0000"/>
                </a:solidFill>
              </a:rPr>
              <a:t>provide a means of spreading risk</a:t>
            </a:r>
            <a:r>
              <a:rPr lang="en-US" dirty="0"/>
              <a:t/>
            </a:r>
            <a:br>
              <a:rPr lang="en-US" dirty="0"/>
            </a:br>
            <a:r>
              <a:rPr lang="en-US" dirty="0"/>
              <a:t>across a number of different sectors or industries, </a:t>
            </a:r>
            <a:r>
              <a:rPr lang="en-US" dirty="0">
                <a:solidFill>
                  <a:srgbClr val="FF0000"/>
                </a:solidFill>
              </a:rPr>
              <a:t>but</a:t>
            </a:r>
            <a:r>
              <a:rPr lang="en-US" dirty="0"/>
              <a:t> they can also be very</a:t>
            </a:r>
            <a:br>
              <a:rPr lang="en-US" dirty="0"/>
            </a:br>
            <a:r>
              <a:rPr lang="en-US" dirty="0">
                <a:solidFill>
                  <a:srgbClr val="FF0000"/>
                </a:solidFill>
              </a:rPr>
              <a:t>dangerous</a:t>
            </a:r>
            <a:r>
              <a:rPr lang="en-US" dirty="0"/>
              <a:t>. In any case, shareholders can spread risk for themselves by</a:t>
            </a:r>
            <a:br>
              <a:rPr lang="en-US" dirty="0"/>
            </a:br>
            <a:r>
              <a:rPr lang="en-US" dirty="0"/>
              <a:t>adjusting their share portfolios</a:t>
            </a:r>
            <a:r>
              <a:rPr lang="en-US" dirty="0" smtClean="0"/>
              <a:t>.</a:t>
            </a:r>
          </a:p>
          <a:p>
            <a:pPr algn="just"/>
            <a:r>
              <a:rPr lang="en-US" dirty="0" smtClean="0"/>
              <a:t>Mergers </a:t>
            </a:r>
            <a:r>
              <a:rPr lang="en-US" dirty="0"/>
              <a:t>and acquisitions have a much better </a:t>
            </a:r>
            <a:r>
              <a:rPr lang="en-US" dirty="0">
                <a:solidFill>
                  <a:srgbClr val="FF0000"/>
                </a:solidFill>
              </a:rPr>
              <a:t>chance of being successful </a:t>
            </a:r>
            <a:r>
              <a:rPr lang="en-US" dirty="0"/>
              <a:t>if</a:t>
            </a:r>
            <a:br>
              <a:rPr lang="en-US" dirty="0"/>
            </a:br>
            <a:r>
              <a:rPr lang="en-US" dirty="0"/>
              <a:t>the companies </a:t>
            </a:r>
            <a:r>
              <a:rPr lang="en-US" dirty="0">
                <a:solidFill>
                  <a:srgbClr val="FF0000"/>
                </a:solidFill>
              </a:rPr>
              <a:t>produce related products </a:t>
            </a:r>
            <a:r>
              <a:rPr lang="en-US" dirty="0"/>
              <a:t>and if the acquired company skills</a:t>
            </a:r>
            <a:br>
              <a:rPr lang="en-US" dirty="0"/>
            </a:br>
            <a:r>
              <a:rPr lang="en-US" dirty="0"/>
              <a:t>and other assets act to complement those of the acquirer</a:t>
            </a:r>
            <a:r>
              <a:rPr lang="en-US" dirty="0" smtClean="0"/>
              <a:t>.</a:t>
            </a:r>
          </a:p>
          <a:p>
            <a:pPr algn="just"/>
            <a:r>
              <a:rPr lang="en-US" dirty="0" smtClean="0">
                <a:solidFill>
                  <a:srgbClr val="FF0000"/>
                </a:solidFill>
              </a:rPr>
              <a:t>Related </a:t>
            </a:r>
            <a:r>
              <a:rPr lang="en-US" dirty="0">
                <a:solidFill>
                  <a:srgbClr val="FF0000"/>
                </a:solidFill>
              </a:rPr>
              <a:t>acquisitions </a:t>
            </a:r>
            <a:r>
              <a:rPr lang="en-US" dirty="0"/>
              <a:t>make it much easier for companies to exploit areas</a:t>
            </a:r>
            <a:br>
              <a:rPr lang="en-US" dirty="0"/>
            </a:br>
            <a:r>
              <a:rPr lang="en-US" dirty="0"/>
              <a:t>where the skills and assets of one company complement those of the other</a:t>
            </a:r>
            <a:br>
              <a:rPr lang="en-US" dirty="0"/>
            </a:br>
            <a:r>
              <a:rPr lang="en-US" dirty="0"/>
              <a:t>and where </a:t>
            </a:r>
            <a:r>
              <a:rPr lang="en-US" dirty="0">
                <a:solidFill>
                  <a:srgbClr val="FF0000"/>
                </a:solidFill>
              </a:rPr>
              <a:t>synergies can be exploited</a:t>
            </a:r>
            <a:r>
              <a:rPr lang="en-US" dirty="0" smtClean="0"/>
              <a:t>.</a:t>
            </a:r>
          </a:p>
          <a:p>
            <a:pPr algn="just"/>
            <a:r>
              <a:rPr lang="en-US" dirty="0" smtClean="0"/>
              <a:t>Mergers </a:t>
            </a:r>
            <a:r>
              <a:rPr lang="en-US" dirty="0"/>
              <a:t>and acquisitions sometimes render the achievement of one or more</a:t>
            </a:r>
            <a:br>
              <a:rPr lang="en-US" dirty="0"/>
            </a:br>
            <a:r>
              <a:rPr lang="en-US" dirty="0"/>
              <a:t>strategic objectives obsolete, simply by virtue of the fact that they take place</a:t>
            </a:r>
            <a:br>
              <a:rPr lang="en-US" dirty="0"/>
            </a:br>
            <a:r>
              <a:rPr lang="en-US" dirty="0"/>
              <a:t>at all</a:t>
            </a:r>
            <a:r>
              <a:rPr lang="en-US" dirty="0" smtClean="0"/>
              <a:t>.</a:t>
            </a:r>
            <a:endParaRPr lang="en-US" dirty="0"/>
          </a:p>
        </p:txBody>
      </p:sp>
    </p:spTree>
    <p:extLst>
      <p:ext uri="{BB962C8B-B14F-4D97-AF65-F5344CB8AC3E}">
        <p14:creationId xmlns:p14="http://schemas.microsoft.com/office/powerpoint/2010/main" val="80782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Merger Failure Drivers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Unrelated diversification </a:t>
            </a:r>
            <a:r>
              <a:rPr lang="en-US" dirty="0"/>
              <a:t>tends to result in </a:t>
            </a:r>
            <a:r>
              <a:rPr lang="en-US" dirty="0" err="1"/>
              <a:t>organisational</a:t>
            </a:r>
            <a:r>
              <a:rPr lang="en-US" dirty="0"/>
              <a:t> structures that </a:t>
            </a:r>
            <a:r>
              <a:rPr lang="en-US" dirty="0" smtClean="0">
                <a:solidFill>
                  <a:srgbClr val="FF0000"/>
                </a:solidFill>
              </a:rPr>
              <a:t>are more </a:t>
            </a:r>
            <a:r>
              <a:rPr lang="en-US" dirty="0">
                <a:solidFill>
                  <a:srgbClr val="FF0000"/>
                </a:solidFill>
              </a:rPr>
              <a:t>difficult to control</a:t>
            </a:r>
            <a:r>
              <a:rPr lang="en-US" dirty="0" smtClean="0"/>
              <a:t>.</a:t>
            </a:r>
          </a:p>
          <a:p>
            <a:r>
              <a:rPr lang="en-US" dirty="0" smtClean="0"/>
              <a:t>Hostile </a:t>
            </a:r>
            <a:r>
              <a:rPr lang="en-US" dirty="0"/>
              <a:t>takeovers are not always successful. </a:t>
            </a:r>
            <a:r>
              <a:rPr lang="en-US" dirty="0">
                <a:solidFill>
                  <a:srgbClr val="FF0000"/>
                </a:solidFill>
              </a:rPr>
              <a:t>Target companies </a:t>
            </a:r>
            <a:r>
              <a:rPr lang="en-US" dirty="0"/>
              <a:t>often </a:t>
            </a:r>
            <a:r>
              <a:rPr lang="en-US" dirty="0">
                <a:solidFill>
                  <a:srgbClr val="FF0000"/>
                </a:solidFill>
              </a:rPr>
              <a:t>defend</a:t>
            </a:r>
            <a:br>
              <a:rPr lang="en-US" dirty="0">
                <a:solidFill>
                  <a:srgbClr val="FF0000"/>
                </a:solidFill>
              </a:rPr>
            </a:br>
            <a:r>
              <a:rPr lang="en-US" dirty="0">
                <a:solidFill>
                  <a:srgbClr val="FF0000"/>
                </a:solidFill>
              </a:rPr>
              <a:t>successfully</a:t>
            </a:r>
            <a:r>
              <a:rPr lang="en-US" dirty="0"/>
              <a:t> against them</a:t>
            </a:r>
            <a:r>
              <a:rPr lang="en-US" dirty="0" smtClean="0"/>
              <a:t>.</a:t>
            </a:r>
            <a:r>
              <a:rPr lang="en-US" dirty="0"/>
              <a:t/>
            </a:r>
            <a:br>
              <a:rPr lang="en-US" dirty="0"/>
            </a:br>
            <a:r>
              <a:rPr lang="en-US" dirty="0"/>
              <a:t>In terms of long-term </a:t>
            </a:r>
            <a:r>
              <a:rPr lang="en-US" dirty="0">
                <a:solidFill>
                  <a:srgbClr val="FF0000"/>
                </a:solidFill>
              </a:rPr>
              <a:t>cultural</a:t>
            </a:r>
            <a:r>
              <a:rPr lang="en-US" dirty="0"/>
              <a:t> integration it is </a:t>
            </a:r>
            <a:r>
              <a:rPr lang="en-US" dirty="0">
                <a:solidFill>
                  <a:srgbClr val="FF0000"/>
                </a:solidFill>
              </a:rPr>
              <a:t>advisable</a:t>
            </a:r>
            <a:r>
              <a:rPr lang="en-US" dirty="0"/>
              <a:t>, where possible, to</a:t>
            </a:r>
            <a:br>
              <a:rPr lang="en-US" dirty="0"/>
            </a:br>
            <a:r>
              <a:rPr lang="en-US" dirty="0">
                <a:solidFill>
                  <a:srgbClr val="FF0000"/>
                </a:solidFill>
              </a:rPr>
              <a:t>chose a friendly takeover </a:t>
            </a:r>
            <a:r>
              <a:rPr lang="en-US" dirty="0"/>
              <a:t>rather </a:t>
            </a:r>
            <a:r>
              <a:rPr lang="en-US" dirty="0">
                <a:solidFill>
                  <a:srgbClr val="FF0000"/>
                </a:solidFill>
              </a:rPr>
              <a:t>than a hostile takeover</a:t>
            </a:r>
            <a:r>
              <a:rPr lang="en-US" dirty="0" smtClean="0"/>
              <a:t>.</a:t>
            </a:r>
          </a:p>
          <a:p>
            <a:r>
              <a:rPr lang="en-US" dirty="0" smtClean="0">
                <a:solidFill>
                  <a:srgbClr val="FF0000"/>
                </a:solidFill>
              </a:rPr>
              <a:t>Shareholder </a:t>
            </a:r>
            <a:r>
              <a:rPr lang="en-US" dirty="0">
                <a:solidFill>
                  <a:srgbClr val="FF0000"/>
                </a:solidFill>
              </a:rPr>
              <a:t>hostility tends </a:t>
            </a:r>
            <a:r>
              <a:rPr lang="en-US" dirty="0"/>
              <a:t>to be most </a:t>
            </a:r>
            <a:r>
              <a:rPr lang="en-US" dirty="0">
                <a:solidFill>
                  <a:srgbClr val="FF0000"/>
                </a:solidFill>
              </a:rPr>
              <a:t>powerful</a:t>
            </a:r>
            <a:r>
              <a:rPr lang="en-US" dirty="0"/>
              <a:t> when the shares are held</a:t>
            </a:r>
            <a:br>
              <a:rPr lang="en-US" dirty="0"/>
            </a:br>
            <a:r>
              <a:rPr lang="en-US" dirty="0"/>
              <a:t>by a small number of shareholders. This situation arises frequently in the</a:t>
            </a:r>
            <a:br>
              <a:rPr lang="en-US" dirty="0"/>
            </a:br>
            <a:r>
              <a:rPr lang="en-US" dirty="0"/>
              <a:t>case of attempted hostile takeovers of </a:t>
            </a:r>
            <a:r>
              <a:rPr lang="en-US" dirty="0">
                <a:solidFill>
                  <a:srgbClr val="FF0000"/>
                </a:solidFill>
              </a:rPr>
              <a:t>family-owned compa</a:t>
            </a:r>
            <a:r>
              <a:rPr lang="en-US" dirty="0"/>
              <a:t>nies</a:t>
            </a:r>
            <a:r>
              <a:rPr lang="en-US" dirty="0" smtClean="0"/>
              <a:t>.</a:t>
            </a:r>
          </a:p>
          <a:p>
            <a:r>
              <a:rPr lang="en-US" dirty="0" smtClean="0"/>
              <a:t>The </a:t>
            </a:r>
            <a:r>
              <a:rPr lang="en-US" dirty="0">
                <a:solidFill>
                  <a:srgbClr val="FF0000"/>
                </a:solidFill>
              </a:rPr>
              <a:t>cultural </a:t>
            </a:r>
            <a:r>
              <a:rPr lang="en-US" dirty="0"/>
              <a:t>aspects of mergers and acquisitions </a:t>
            </a:r>
            <a:r>
              <a:rPr lang="en-US" dirty="0">
                <a:solidFill>
                  <a:srgbClr val="FF0000"/>
                </a:solidFill>
              </a:rPr>
              <a:t>are </a:t>
            </a:r>
            <a:r>
              <a:rPr lang="en-US" dirty="0"/>
              <a:t>very often </a:t>
            </a:r>
            <a:r>
              <a:rPr lang="en-US" dirty="0">
                <a:solidFill>
                  <a:srgbClr val="FF0000"/>
                </a:solidFill>
              </a:rPr>
              <a:t>underestimated </a:t>
            </a:r>
            <a:r>
              <a:rPr lang="en-US" dirty="0"/>
              <a:t>when the implementation process is being both planed and executed</a:t>
            </a:r>
            <a:r>
              <a:rPr lang="en-US" dirty="0" smtClean="0"/>
              <a:t>.</a:t>
            </a:r>
            <a:endParaRPr lang="en-US" dirty="0"/>
          </a:p>
        </p:txBody>
      </p:sp>
    </p:spTree>
    <p:extLst>
      <p:ext uri="{BB962C8B-B14F-4D97-AF65-F5344CB8AC3E}">
        <p14:creationId xmlns:p14="http://schemas.microsoft.com/office/powerpoint/2010/main" val="3755308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2709</Words>
  <Application>Microsoft Office PowerPoint</Application>
  <PresentationFormat>Widescreen</PresentationFormat>
  <Paragraphs>200</Paragraphs>
  <Slides>25</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Mergers and Acquisitions Why Mergers Fail  </vt:lpstr>
      <vt:lpstr>Learning Objectives </vt:lpstr>
      <vt:lpstr>Some Frequently Asked Questions</vt:lpstr>
      <vt:lpstr>Some Frequently Asked Questions</vt:lpstr>
      <vt:lpstr>Some Common Misconceptions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Merger Failure Drivers</vt:lpstr>
      <vt:lpstr>Examples of urgent gaps that coaches and mentors can close: </vt:lpstr>
      <vt:lpstr>PowerPoint Presentation</vt:lpstr>
      <vt:lpstr>Multiple-Choice Questions</vt:lpstr>
      <vt:lpstr>Multiple-Choice Questions</vt:lpstr>
      <vt:lpstr>Multiple-Choice Questions</vt:lpstr>
      <vt:lpstr>Multiple-Choice Questions</vt:lpstr>
      <vt:lpstr>Multiple-Choice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Nhat Bao Quyen</dc:creator>
  <cp:lastModifiedBy>Hewlett-Packard Company</cp:lastModifiedBy>
  <cp:revision>76</cp:revision>
  <dcterms:created xsi:type="dcterms:W3CDTF">2017-03-12T10:37:45Z</dcterms:created>
  <dcterms:modified xsi:type="dcterms:W3CDTF">2018-04-18T09:57:35Z</dcterms:modified>
</cp:coreProperties>
</file>