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56" r:id="rId4"/>
    <p:sldId id="257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30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1AA0C-825E-4EC5-A295-A46A562DEA94}" type="datetimeFigureOut">
              <a:rPr lang="en-US" smtClean="0"/>
              <a:t>26-Mar-20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E8064-2285-4706-8F03-67001F66A2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016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1AA0C-825E-4EC5-A295-A46A562DEA94}" type="datetimeFigureOut">
              <a:rPr lang="en-US" smtClean="0"/>
              <a:t>26-Mar-20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E8064-2285-4706-8F03-67001F66A2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91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1AA0C-825E-4EC5-A295-A46A562DEA94}" type="datetimeFigureOut">
              <a:rPr lang="en-US" smtClean="0"/>
              <a:t>26-Mar-20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E8064-2285-4706-8F03-67001F66A2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919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1AA0C-825E-4EC5-A295-A46A562DEA94}" type="datetimeFigureOut">
              <a:rPr lang="en-US" smtClean="0"/>
              <a:t>26-Mar-20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E8064-2285-4706-8F03-67001F66A2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36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1AA0C-825E-4EC5-A295-A46A562DEA94}" type="datetimeFigureOut">
              <a:rPr lang="en-US" smtClean="0"/>
              <a:t>26-Mar-20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E8064-2285-4706-8F03-67001F66A2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681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1AA0C-825E-4EC5-A295-A46A562DEA94}" type="datetimeFigureOut">
              <a:rPr lang="en-US" smtClean="0"/>
              <a:t>26-Mar-20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E8064-2285-4706-8F03-67001F66A2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739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1AA0C-825E-4EC5-A295-A46A562DEA94}" type="datetimeFigureOut">
              <a:rPr lang="en-US" smtClean="0"/>
              <a:t>26-Mar-20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E8064-2285-4706-8F03-67001F66A2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887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1AA0C-825E-4EC5-A295-A46A562DEA94}" type="datetimeFigureOut">
              <a:rPr lang="en-US" smtClean="0"/>
              <a:t>26-Mar-20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E8064-2285-4706-8F03-67001F66A2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31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1AA0C-825E-4EC5-A295-A46A562DEA94}" type="datetimeFigureOut">
              <a:rPr lang="en-US" smtClean="0"/>
              <a:t>26-Mar-20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E8064-2285-4706-8F03-67001F66A2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222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1AA0C-825E-4EC5-A295-A46A562DEA94}" type="datetimeFigureOut">
              <a:rPr lang="en-US" smtClean="0"/>
              <a:t>26-Mar-20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E8064-2285-4706-8F03-67001F66A2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9142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1AA0C-825E-4EC5-A295-A46A562DEA94}" type="datetimeFigureOut">
              <a:rPr lang="en-US" smtClean="0"/>
              <a:t>26-Mar-20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E8064-2285-4706-8F03-67001F66A2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164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21AA0C-825E-4EC5-A295-A46A562DEA94}" type="datetimeFigureOut">
              <a:rPr lang="en-US" smtClean="0"/>
              <a:t>26-Mar-20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EE8064-2285-4706-8F03-67001F66A2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187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1524000"/>
            <a:ext cx="6096000" cy="5334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47800" y="387927"/>
            <a:ext cx="5965736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ĐỀ TÀI THUYẾT TRÌNH</a:t>
            </a:r>
          </a:p>
          <a:p>
            <a:pPr algn="ctr"/>
            <a:r>
              <a:rPr lang="en-US" sz="40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MÔN TT HỒ CHÍ MINH</a:t>
            </a:r>
          </a:p>
        </p:txBody>
      </p:sp>
    </p:spTree>
    <p:extLst>
      <p:ext uri="{BB962C8B-B14F-4D97-AF65-F5344CB8AC3E}">
        <p14:creationId xmlns:p14="http://schemas.microsoft.com/office/powerpoint/2010/main" val="29216490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305800" cy="5668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BÁO CÁO THUYẾT TRÌNH</a:t>
            </a:r>
          </a:p>
          <a:p>
            <a:pPr>
              <a:buFontTx/>
              <a:buChar char="-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DS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nhóm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ND TT</a:t>
            </a:r>
          </a:p>
          <a:p>
            <a:pPr>
              <a:buFontTx/>
              <a:buChar char="-"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Nguồn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liệu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khảo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Symbol"/>
              <a:buChar char="Þ"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Nộp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TT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thiếu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-1đ,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báo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cáo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thuyết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indent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3319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762000"/>
            <a:ext cx="8610600" cy="5486400"/>
          </a:xfrm>
        </p:spPr>
        <p:txBody>
          <a:bodyPr>
            <a:normAutofit/>
          </a:bodyPr>
          <a:lstStyle/>
          <a:p>
            <a:pPr algn="l"/>
            <a:r>
              <a:rPr lang="en-US" b="1" dirty="0">
                <a:solidFill>
                  <a:srgbClr val="0070C0"/>
                </a:solidFill>
                <a:latin typeface="+mj-lt"/>
              </a:rPr>
              <a:t>(N</a:t>
            </a:r>
            <a:r>
              <a:rPr lang="vi-VN" b="1" dirty="0">
                <a:solidFill>
                  <a:srgbClr val="0070C0"/>
                </a:solidFill>
                <a:latin typeface="+mj-lt"/>
              </a:rPr>
              <a:t>hóm </a:t>
            </a:r>
            <a:r>
              <a:rPr lang="en-US" b="1" dirty="0">
                <a:solidFill>
                  <a:srgbClr val="0070C0"/>
                </a:solidFill>
                <a:latin typeface="+mj-lt"/>
              </a:rPr>
              <a:t>1</a:t>
            </a:r>
            <a:r>
              <a:rPr lang="vi-VN" b="1" dirty="0">
                <a:solidFill>
                  <a:srgbClr val="0070C0"/>
                </a:solidFill>
                <a:latin typeface="+mj-lt"/>
              </a:rPr>
              <a:t>)</a:t>
            </a:r>
            <a:r>
              <a:rPr lang="en-US" b="1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>
                <a:solidFill>
                  <a:schemeClr val="tx1"/>
                </a:solidFill>
                <a:latin typeface="+mj-lt"/>
              </a:rPr>
              <a:t>NAQ với con đường cứu nước, GPDT: con đường CMVS </a:t>
            </a:r>
            <a:endParaRPr lang="en-US" dirty="0">
              <a:solidFill>
                <a:schemeClr val="tx1"/>
              </a:solidFill>
              <a:latin typeface="+mj-lt"/>
            </a:endParaRPr>
          </a:p>
          <a:p>
            <a:pPr algn="l"/>
            <a:r>
              <a:rPr lang="en-US" b="1" dirty="0">
                <a:solidFill>
                  <a:srgbClr val="0070C0"/>
                </a:solidFill>
                <a:latin typeface="+mj-lt"/>
              </a:rPr>
              <a:t>(N</a:t>
            </a:r>
            <a:r>
              <a:rPr lang="vi-VN" b="1" dirty="0">
                <a:solidFill>
                  <a:srgbClr val="0070C0"/>
                </a:solidFill>
                <a:latin typeface="+mj-lt"/>
              </a:rPr>
              <a:t>hóm </a:t>
            </a:r>
            <a:r>
              <a:rPr lang="en-US" b="1" dirty="0">
                <a:solidFill>
                  <a:srgbClr val="0070C0"/>
                </a:solidFill>
                <a:latin typeface="+mj-lt"/>
              </a:rPr>
              <a:t>2</a:t>
            </a:r>
            <a:r>
              <a:rPr lang="vi-VN" b="1" dirty="0">
                <a:solidFill>
                  <a:srgbClr val="0070C0"/>
                </a:solidFill>
                <a:latin typeface="+mj-lt"/>
              </a:rPr>
              <a:t>)</a:t>
            </a:r>
            <a:r>
              <a:rPr lang="en-US" b="1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>
                <a:solidFill>
                  <a:schemeClr val="tx1"/>
                </a:solidFill>
                <a:latin typeface="+mj-lt"/>
              </a:rPr>
              <a:t>Về khả năng nổ ra &amp; thắng lợi của CMTĐ so với CMVS ở CQ </a:t>
            </a:r>
            <a:endParaRPr lang="en-US" dirty="0">
              <a:solidFill>
                <a:schemeClr val="tx1"/>
              </a:solidFill>
              <a:latin typeface="+mj-lt"/>
            </a:endParaRPr>
          </a:p>
          <a:p>
            <a:pPr algn="l"/>
            <a:r>
              <a:rPr lang="en-US" b="1" dirty="0">
                <a:solidFill>
                  <a:srgbClr val="0070C0"/>
                </a:solidFill>
                <a:latin typeface="+mj-lt"/>
              </a:rPr>
              <a:t>(N</a:t>
            </a:r>
            <a:r>
              <a:rPr lang="vi-VN" b="1" dirty="0">
                <a:solidFill>
                  <a:srgbClr val="0070C0"/>
                </a:solidFill>
                <a:latin typeface="+mj-lt"/>
              </a:rPr>
              <a:t>hóm </a:t>
            </a:r>
            <a:r>
              <a:rPr lang="en-US" b="1" dirty="0">
                <a:solidFill>
                  <a:srgbClr val="0070C0"/>
                </a:solidFill>
                <a:latin typeface="+mj-lt"/>
              </a:rPr>
              <a:t>3</a:t>
            </a:r>
            <a:r>
              <a:rPr lang="vi-VN" b="1" dirty="0">
                <a:solidFill>
                  <a:srgbClr val="0070C0"/>
                </a:solidFill>
                <a:latin typeface="+mj-lt"/>
              </a:rPr>
              <a:t>)</a:t>
            </a:r>
            <a:r>
              <a:rPr lang="en-US" b="1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>
                <a:solidFill>
                  <a:schemeClr val="tx1"/>
                </a:solidFill>
                <a:latin typeface="+mj-lt"/>
              </a:rPr>
              <a:t>TTHCM về nội dung xây dựng CNXH trong TKQĐ- Liên hệ đến thực tiễn VN hiện nay</a:t>
            </a:r>
            <a:endParaRPr lang="en-GB" dirty="0">
              <a:solidFill>
                <a:schemeClr val="tx1"/>
              </a:solidFill>
              <a:latin typeface="+mj-lt"/>
            </a:endParaRPr>
          </a:p>
          <a:p>
            <a:pPr algn="l"/>
            <a:r>
              <a:rPr lang="vi-VN" b="1" dirty="0">
                <a:solidFill>
                  <a:srgbClr val="0070C0"/>
                </a:solidFill>
              </a:rPr>
              <a:t>(</a:t>
            </a:r>
            <a:r>
              <a:rPr lang="en-US" b="1" dirty="0">
                <a:solidFill>
                  <a:srgbClr val="0070C0"/>
                </a:solidFill>
              </a:rPr>
              <a:t>N</a:t>
            </a:r>
            <a:r>
              <a:rPr lang="vi-VN" b="1" dirty="0">
                <a:solidFill>
                  <a:srgbClr val="0070C0"/>
                </a:solidFill>
              </a:rPr>
              <a:t>hóm </a:t>
            </a:r>
            <a:r>
              <a:rPr lang="en-US" b="1" dirty="0">
                <a:solidFill>
                  <a:srgbClr val="0070C0"/>
                </a:solidFill>
              </a:rPr>
              <a:t>4</a:t>
            </a:r>
            <a:r>
              <a:rPr lang="vi-VN" b="1" dirty="0">
                <a:solidFill>
                  <a:srgbClr val="0070C0"/>
                </a:solidFill>
              </a:rPr>
              <a:t>)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vi-VN" dirty="0">
                <a:solidFill>
                  <a:schemeClr val="tx1"/>
                </a:solidFill>
                <a:latin typeface="+mj-lt"/>
              </a:rPr>
              <a:t>TTHCM về xây dựng Đảng trong sạch, vững mạnh- Liên hệ đến công tác xây dựng Đảng ta trong bối cảnh hiện nay. </a:t>
            </a:r>
            <a:endParaRPr lang="en-US" dirty="0">
              <a:solidFill>
                <a:schemeClr val="tx1"/>
              </a:solidFill>
              <a:latin typeface="+mj-lt"/>
            </a:endParaRPr>
          </a:p>
          <a:p>
            <a:pPr algn="l"/>
            <a:endParaRPr lang="en-US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3374385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381000"/>
            <a:ext cx="8763000" cy="617220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vi-VN" sz="3000" b="1" dirty="0">
                <a:solidFill>
                  <a:srgbClr val="0070C0"/>
                </a:solidFill>
                <a:latin typeface="+mj-lt"/>
              </a:rPr>
              <a:t>(</a:t>
            </a:r>
            <a:r>
              <a:rPr lang="en-US" sz="3000" b="1" dirty="0">
                <a:solidFill>
                  <a:srgbClr val="0070C0"/>
                </a:solidFill>
                <a:latin typeface="+mj-lt"/>
              </a:rPr>
              <a:t>N</a:t>
            </a:r>
            <a:r>
              <a:rPr lang="vi-VN" sz="3000" b="1" dirty="0">
                <a:solidFill>
                  <a:srgbClr val="0070C0"/>
                </a:solidFill>
                <a:latin typeface="+mj-lt"/>
              </a:rPr>
              <a:t>hóm </a:t>
            </a:r>
            <a:r>
              <a:rPr lang="en-US" sz="3000" b="1" dirty="0">
                <a:solidFill>
                  <a:srgbClr val="0070C0"/>
                </a:solidFill>
                <a:latin typeface="+mj-lt"/>
              </a:rPr>
              <a:t>5</a:t>
            </a:r>
            <a:r>
              <a:rPr lang="vi-VN" sz="3000" b="1" dirty="0">
                <a:solidFill>
                  <a:srgbClr val="0070C0"/>
                </a:solidFill>
                <a:latin typeface="+mj-lt"/>
              </a:rPr>
              <a:t>)</a:t>
            </a:r>
            <a:r>
              <a:rPr lang="en-US" sz="3000" b="1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sz="3000" dirty="0">
                <a:latin typeface="+mj-lt"/>
              </a:rPr>
              <a:t>TTHCM về đại đoàn kết dân tộc – Một tầm cao mới, một chất lượng mới! </a:t>
            </a:r>
            <a:endParaRPr lang="en-US" sz="3000" dirty="0">
              <a:latin typeface="+mj-lt"/>
            </a:endParaRPr>
          </a:p>
          <a:p>
            <a:pPr marL="0" indent="0">
              <a:buNone/>
            </a:pPr>
            <a:r>
              <a:rPr lang="vi-VN" sz="3000" b="1" dirty="0">
                <a:solidFill>
                  <a:srgbClr val="0070C0"/>
                </a:solidFill>
                <a:latin typeface="+mj-lt"/>
              </a:rPr>
              <a:t>(</a:t>
            </a:r>
            <a:r>
              <a:rPr lang="en-US" sz="3000" b="1" dirty="0">
                <a:solidFill>
                  <a:srgbClr val="0070C0"/>
                </a:solidFill>
                <a:latin typeface="+mj-lt"/>
              </a:rPr>
              <a:t>N</a:t>
            </a:r>
            <a:r>
              <a:rPr lang="vi-VN" sz="3000" b="1" dirty="0">
                <a:solidFill>
                  <a:srgbClr val="0070C0"/>
                </a:solidFill>
                <a:latin typeface="+mj-lt"/>
              </a:rPr>
              <a:t>hóm </a:t>
            </a:r>
            <a:r>
              <a:rPr lang="en-US" sz="3000" b="1" dirty="0">
                <a:solidFill>
                  <a:srgbClr val="0070C0"/>
                </a:solidFill>
                <a:latin typeface="+mj-lt"/>
              </a:rPr>
              <a:t>6</a:t>
            </a:r>
            <a:r>
              <a:rPr lang="vi-VN" sz="3000" b="1" dirty="0">
                <a:solidFill>
                  <a:srgbClr val="0070C0"/>
                </a:solidFill>
                <a:latin typeface="+mj-lt"/>
              </a:rPr>
              <a:t>)</a:t>
            </a:r>
            <a:r>
              <a:rPr lang="en-US" sz="3000" b="1" dirty="0">
                <a:solidFill>
                  <a:srgbClr val="0070C0"/>
                </a:solidFill>
                <a:latin typeface="+mj-lt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kiện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nay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mạng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ta ? </a:t>
            </a:r>
          </a:p>
          <a:p>
            <a:pPr marL="0" indent="0">
              <a:buNone/>
            </a:pPr>
            <a:r>
              <a:rPr lang="vi-VN" sz="3000" b="1" dirty="0">
                <a:solidFill>
                  <a:srgbClr val="0070C0"/>
                </a:solidFill>
                <a:latin typeface="+mj-lt"/>
              </a:rPr>
              <a:t>(</a:t>
            </a:r>
            <a:r>
              <a:rPr lang="en-US" sz="3000" b="1" dirty="0">
                <a:solidFill>
                  <a:srgbClr val="0070C0"/>
                </a:solidFill>
                <a:latin typeface="+mj-lt"/>
              </a:rPr>
              <a:t>N</a:t>
            </a:r>
            <a:r>
              <a:rPr lang="vi-VN" sz="3000" b="1" dirty="0">
                <a:solidFill>
                  <a:srgbClr val="0070C0"/>
                </a:solidFill>
                <a:latin typeface="+mj-lt"/>
              </a:rPr>
              <a:t>hóm </a:t>
            </a:r>
            <a:r>
              <a:rPr lang="en-US" sz="3000" b="1" dirty="0">
                <a:solidFill>
                  <a:srgbClr val="0070C0"/>
                </a:solidFill>
                <a:latin typeface="+mj-lt"/>
              </a:rPr>
              <a:t>7) </a:t>
            </a:r>
            <a:r>
              <a:rPr lang="vi-VN" sz="3000" dirty="0">
                <a:latin typeface="+mj-lt"/>
              </a:rPr>
              <a:t>TTHCM về xây dựng Nhà nước trong sạch, vững mạnh, hoạt động có hiệu quả- Liên hệ đến việc xây dựng, củng cố &amp; hoàn thiện NNPQ.XHCNVN hiện nay</a:t>
            </a:r>
            <a:endParaRPr lang="en-US" sz="3000" dirty="0">
              <a:latin typeface="+mj-lt"/>
            </a:endParaRPr>
          </a:p>
          <a:p>
            <a:pPr marL="0" indent="0">
              <a:buNone/>
            </a:pPr>
            <a:r>
              <a:rPr lang="vi-VN" sz="3000" b="1" dirty="0">
                <a:solidFill>
                  <a:srgbClr val="0070C0"/>
                </a:solidFill>
              </a:rPr>
              <a:t>(</a:t>
            </a:r>
            <a:r>
              <a:rPr lang="en-US" sz="3000" b="1" dirty="0">
                <a:solidFill>
                  <a:srgbClr val="0070C0"/>
                </a:solidFill>
              </a:rPr>
              <a:t>N</a:t>
            </a:r>
            <a:r>
              <a:rPr lang="vi-VN" sz="3000" b="1" dirty="0">
                <a:solidFill>
                  <a:srgbClr val="0070C0"/>
                </a:solidFill>
              </a:rPr>
              <a:t>hóm </a:t>
            </a:r>
            <a:r>
              <a:rPr lang="en-US" sz="3000" b="1" dirty="0">
                <a:solidFill>
                  <a:srgbClr val="0070C0"/>
                </a:solidFill>
              </a:rPr>
              <a:t>8</a:t>
            </a:r>
            <a:r>
              <a:rPr lang="vi-VN" sz="3000" b="1" dirty="0">
                <a:solidFill>
                  <a:srgbClr val="0070C0"/>
                </a:solidFill>
              </a:rPr>
              <a:t>)</a:t>
            </a:r>
            <a:r>
              <a:rPr lang="en-US" sz="3000" b="1" dirty="0">
                <a:solidFill>
                  <a:srgbClr val="0070C0"/>
                </a:solidFill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đạo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đức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đạo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đức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hoccj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rèn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SV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nay?</a:t>
            </a:r>
            <a:endParaRPr lang="en-GB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vi-VN" sz="3000" b="1" dirty="0">
                <a:solidFill>
                  <a:srgbClr val="0070C0"/>
                </a:solidFill>
              </a:rPr>
              <a:t>(</a:t>
            </a:r>
            <a:r>
              <a:rPr lang="en-US" sz="3000" b="1" dirty="0">
                <a:solidFill>
                  <a:srgbClr val="0070C0"/>
                </a:solidFill>
              </a:rPr>
              <a:t>N</a:t>
            </a:r>
            <a:r>
              <a:rPr lang="vi-VN" sz="3000" b="1" dirty="0">
                <a:solidFill>
                  <a:srgbClr val="0070C0"/>
                </a:solidFill>
              </a:rPr>
              <a:t>hóm </a:t>
            </a:r>
            <a:r>
              <a:rPr lang="en-US" sz="3000" b="1" dirty="0">
                <a:solidFill>
                  <a:srgbClr val="0070C0"/>
                </a:solidFill>
              </a:rPr>
              <a:t>9</a:t>
            </a:r>
            <a:r>
              <a:rPr lang="vi-VN" sz="3000" b="1" dirty="0">
                <a:solidFill>
                  <a:srgbClr val="0070C0"/>
                </a:solidFill>
              </a:rPr>
              <a:t>)</a:t>
            </a:r>
            <a:r>
              <a:rPr lang="en-GB" sz="3000" b="1" dirty="0">
                <a:solidFill>
                  <a:srgbClr val="0070C0"/>
                </a:solidFill>
              </a:rPr>
              <a:t> </a:t>
            </a:r>
            <a:r>
              <a:rPr lang="vi-VN" sz="3000" dirty="0">
                <a:latin typeface="+mj-lt"/>
              </a:rPr>
              <a:t>TTHCM về xây dựng </a:t>
            </a:r>
            <a:r>
              <a:rPr lang="en-GB" sz="3000" dirty="0">
                <a:latin typeface="Times New Roman" pitchFamily="18" charset="0"/>
                <a:cs typeface="Times New Roman" pitchFamily="18" charset="0"/>
              </a:rPr>
              <a:t>con </a:t>
            </a:r>
            <a:r>
              <a:rPr lang="en-GB" sz="30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GB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000" dirty="0" err="1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GB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3000" dirty="0" err="1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GB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0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GB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000" dirty="0" err="1"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GB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000" dirty="0" err="1">
                <a:latin typeface="Times New Roman" pitchFamily="18" charset="0"/>
                <a:cs typeface="Times New Roman" pitchFamily="18" charset="0"/>
              </a:rPr>
              <a:t>tưởng</a:t>
            </a:r>
            <a:r>
              <a:rPr lang="en-GB" sz="3000" dirty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GB" sz="3000" dirty="0" err="1">
                <a:latin typeface="Times New Roman" pitchFamily="18" charset="0"/>
                <a:cs typeface="Times New Roman" pitchFamily="18" charset="0"/>
              </a:rPr>
              <a:t>trồng</a:t>
            </a:r>
            <a:r>
              <a:rPr lang="en-GB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0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GB" sz="3000" dirty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GB" sz="30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GB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000" dirty="0" err="1"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GB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0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GB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0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GB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000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GB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000" dirty="0" err="1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GB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0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GB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0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GB" sz="3000" dirty="0">
                <a:latin typeface="Times New Roman" pitchFamily="18" charset="0"/>
                <a:cs typeface="Times New Roman" pitchFamily="18" charset="0"/>
              </a:rPr>
              <a:t> nay</a:t>
            </a:r>
          </a:p>
        </p:txBody>
      </p:sp>
    </p:spTree>
    <p:extLst>
      <p:ext uri="{BB962C8B-B14F-4D97-AF65-F5344CB8AC3E}">
        <p14:creationId xmlns:p14="http://schemas.microsoft.com/office/powerpoint/2010/main" val="27830928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</TotalTime>
  <Words>315</Words>
  <Application>Microsoft Office PowerPoint</Application>
  <PresentationFormat>On-screen Show (4:3)</PresentationFormat>
  <Paragraphs>21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Symbol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TRINH Ho Thi</cp:lastModifiedBy>
  <cp:revision>15</cp:revision>
  <dcterms:created xsi:type="dcterms:W3CDTF">2015-01-03T07:15:27Z</dcterms:created>
  <dcterms:modified xsi:type="dcterms:W3CDTF">2020-03-26T10:48:10Z</dcterms:modified>
</cp:coreProperties>
</file>