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85" r:id="rId1"/>
  </p:sldMasterIdLst>
  <p:notesMasterIdLst>
    <p:notesMasterId r:id="rId31"/>
  </p:notesMasterIdLst>
  <p:handoutMasterIdLst>
    <p:handoutMasterId r:id="rId32"/>
  </p:handoutMasterIdLst>
  <p:sldIdLst>
    <p:sldId id="259" r:id="rId2"/>
    <p:sldId id="288" r:id="rId3"/>
    <p:sldId id="260" r:id="rId4"/>
    <p:sldId id="261" r:id="rId5"/>
    <p:sldId id="262" r:id="rId6"/>
    <p:sldId id="282" r:id="rId7"/>
    <p:sldId id="263" r:id="rId8"/>
    <p:sldId id="265" r:id="rId9"/>
    <p:sldId id="266" r:id="rId10"/>
    <p:sldId id="264" r:id="rId11"/>
    <p:sldId id="267" r:id="rId12"/>
    <p:sldId id="268" r:id="rId13"/>
    <p:sldId id="269" r:id="rId14"/>
    <p:sldId id="270" r:id="rId15"/>
    <p:sldId id="283" r:id="rId16"/>
    <p:sldId id="271" r:id="rId17"/>
    <p:sldId id="284" r:id="rId18"/>
    <p:sldId id="272" r:id="rId19"/>
    <p:sldId id="273" r:id="rId20"/>
    <p:sldId id="287" r:id="rId21"/>
    <p:sldId id="274" r:id="rId22"/>
    <p:sldId id="275" r:id="rId23"/>
    <p:sldId id="276" r:id="rId24"/>
    <p:sldId id="277" r:id="rId25"/>
    <p:sldId id="278" r:id="rId26"/>
    <p:sldId id="279" r:id="rId27"/>
    <p:sldId id="280" r:id="rId28"/>
    <p:sldId id="281" r:id="rId29"/>
    <p:sldId id="286"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2179" autoAdjust="0"/>
  </p:normalViewPr>
  <p:slideViewPr>
    <p:cSldViewPr snapToGrid="0">
      <p:cViewPr varScale="1">
        <p:scale>
          <a:sx n="65" d="100"/>
          <a:sy n="65" d="100"/>
        </p:scale>
        <p:origin x="696" y="28"/>
      </p:cViewPr>
      <p:guideLst/>
    </p:cSldViewPr>
  </p:slideViewPr>
  <p:notesTextViewPr>
    <p:cViewPr>
      <p:scale>
        <a:sx n="1" d="1"/>
        <a:sy n="1" d="1"/>
      </p:scale>
      <p:origin x="0" y="0"/>
    </p:cViewPr>
  </p:notesTextViewPr>
  <p:notesViewPr>
    <p:cSldViewPr snapToGrid="0">
      <p:cViewPr varScale="1">
        <p:scale>
          <a:sx n="58" d="100"/>
          <a:sy n="58" d="100"/>
        </p:scale>
        <p:origin x="1764" y="4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9C9FF6E-838B-497A-97BD-B7B5C0908004}" type="datetimeFigureOut">
              <a:rPr lang="en-US" smtClean="0"/>
              <a:t>22-Jan-19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606D2BA-8318-43EA-A094-70D8A16D3A64}" type="slidenum">
              <a:rPr lang="en-US" smtClean="0"/>
              <a:t>‹#›</a:t>
            </a:fld>
            <a:endParaRPr lang="en-US"/>
          </a:p>
        </p:txBody>
      </p:sp>
    </p:spTree>
    <p:extLst>
      <p:ext uri="{BB962C8B-B14F-4D97-AF65-F5344CB8AC3E}">
        <p14:creationId xmlns:p14="http://schemas.microsoft.com/office/powerpoint/2010/main" val="14576474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EC363A-FD5B-4831-928C-3CDFCA25DBCC}" type="datetimeFigureOut">
              <a:rPr lang="en-US" smtClean="0"/>
              <a:t>22-Jan-19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B512A6-D307-41A4-90BC-57239B3598CA}" type="slidenum">
              <a:rPr lang="en-US" smtClean="0"/>
              <a:t>‹#›</a:t>
            </a:fld>
            <a:endParaRPr lang="en-US"/>
          </a:p>
        </p:txBody>
      </p:sp>
    </p:spTree>
    <p:extLst>
      <p:ext uri="{BB962C8B-B14F-4D97-AF65-F5344CB8AC3E}">
        <p14:creationId xmlns:p14="http://schemas.microsoft.com/office/powerpoint/2010/main" val="7813183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mn-lt"/>
                <a:ea typeface="+mn-ea"/>
                <a:cs typeface="+mn-cs"/>
              </a:rPr>
              <a:t>Merger</a:t>
            </a:r>
            <a:r>
              <a:rPr lang="en-US" sz="1200" b="1"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/ˈ</a:t>
            </a:r>
            <a:r>
              <a:rPr lang="en-US" sz="1200" b="0" i="0" kern="1200" dirty="0" err="1" smtClean="0">
                <a:solidFill>
                  <a:schemeClr val="tx1"/>
                </a:solidFill>
                <a:effectLst/>
                <a:latin typeface="+mn-lt"/>
                <a:ea typeface="+mn-ea"/>
                <a:cs typeface="+mn-cs"/>
              </a:rPr>
              <a:t>məːdʒə</a:t>
            </a:r>
            <a:r>
              <a:rPr lang="en-US" sz="1200" b="0" i="0" kern="1200" dirty="0" smtClean="0">
                <a:solidFill>
                  <a:schemeClr val="tx1"/>
                </a:solidFill>
                <a:effectLst/>
                <a:latin typeface="+mn-lt"/>
                <a:ea typeface="+mn-ea"/>
                <a:cs typeface="+mn-cs"/>
              </a:rPr>
              <a:t>/</a:t>
            </a:r>
            <a:endParaRPr lang="en-US" sz="1200" b="1" i="0" kern="1200" dirty="0" smtClean="0">
              <a:solidFill>
                <a:schemeClr val="tx1"/>
              </a:solidFill>
              <a:effectLst/>
              <a:latin typeface="+mn-lt"/>
              <a:ea typeface="+mn-ea"/>
              <a:cs typeface="+mn-cs"/>
            </a:endParaRPr>
          </a:p>
          <a:p>
            <a:r>
              <a:rPr lang="en-US" sz="1200" b="1" i="0" kern="1200" dirty="0" smtClean="0">
                <a:solidFill>
                  <a:schemeClr val="tx1"/>
                </a:solidFill>
                <a:effectLst/>
                <a:latin typeface="+mn-lt"/>
                <a:ea typeface="+mn-ea"/>
                <a:cs typeface="+mn-cs"/>
              </a:rPr>
              <a:t>acquisition</a:t>
            </a:r>
            <a:r>
              <a:rPr lang="en-US" sz="1200" b="0" i="0" kern="1200" dirty="0" smtClean="0">
                <a:solidFill>
                  <a:schemeClr val="tx1"/>
                </a:solidFill>
                <a:effectLst/>
                <a:latin typeface="+mn-lt"/>
                <a:ea typeface="+mn-ea"/>
                <a:cs typeface="+mn-cs"/>
              </a:rPr>
              <a:t>/ˌ</a:t>
            </a:r>
            <a:r>
              <a:rPr lang="en-US" sz="1200" b="0" i="0" kern="1200" dirty="0" err="1" smtClean="0">
                <a:solidFill>
                  <a:schemeClr val="tx1"/>
                </a:solidFill>
                <a:effectLst/>
                <a:latin typeface="+mn-lt"/>
                <a:ea typeface="+mn-ea"/>
                <a:cs typeface="+mn-cs"/>
              </a:rPr>
              <a:t>akwɪˈzɪʃ</a:t>
            </a:r>
            <a:r>
              <a:rPr lang="en-US" sz="1200" b="0" i="0" kern="1200" dirty="0" smtClean="0">
                <a:solidFill>
                  <a:schemeClr val="tx1"/>
                </a:solidFill>
                <a:effectLst/>
                <a:latin typeface="+mn-lt"/>
                <a:ea typeface="+mn-ea"/>
                <a:cs typeface="+mn-cs"/>
              </a:rPr>
              <a:t>(ə)n/</a:t>
            </a:r>
          </a:p>
        </p:txBody>
      </p:sp>
      <p:sp>
        <p:nvSpPr>
          <p:cNvPr id="4" name="Slide Number Placeholder 3"/>
          <p:cNvSpPr>
            <a:spLocks noGrp="1"/>
          </p:cNvSpPr>
          <p:nvPr>
            <p:ph type="sldNum" sz="quarter" idx="10"/>
          </p:nvPr>
        </p:nvSpPr>
        <p:spPr/>
        <p:txBody>
          <a:bodyPr/>
          <a:lstStyle/>
          <a:p>
            <a:fld id="{D1B512A6-D307-41A4-90BC-57239B3598CA}" type="slidenum">
              <a:rPr lang="en-US" smtClean="0"/>
              <a:t>1</a:t>
            </a:fld>
            <a:endParaRPr lang="en-US"/>
          </a:p>
        </p:txBody>
      </p:sp>
    </p:spTree>
    <p:extLst>
      <p:ext uri="{BB962C8B-B14F-4D97-AF65-F5344CB8AC3E}">
        <p14:creationId xmlns:p14="http://schemas.microsoft.com/office/powerpoint/2010/main" val="8573834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Proprietary</a:t>
            </a:r>
            <a:r>
              <a:rPr lang="en-US" sz="1200" b="0" i="0" kern="1200" dirty="0" smtClean="0">
                <a:solidFill>
                  <a:schemeClr val="tx1"/>
                </a:solidFill>
                <a:effectLst/>
                <a:latin typeface="+mn-lt"/>
                <a:ea typeface="+mn-ea"/>
                <a:cs typeface="+mn-cs"/>
              </a:rPr>
              <a:t>/</a:t>
            </a:r>
            <a:r>
              <a:rPr lang="en-US" sz="1200" b="0" i="0" kern="1200" dirty="0" err="1" smtClean="0">
                <a:solidFill>
                  <a:schemeClr val="tx1"/>
                </a:solidFill>
                <a:effectLst/>
                <a:latin typeface="+mn-lt"/>
                <a:ea typeface="+mn-ea"/>
                <a:cs typeface="+mn-cs"/>
              </a:rPr>
              <a:t>prəˈpraɪətri</a:t>
            </a:r>
            <a:r>
              <a:rPr lang="en-US" sz="1200" b="0" i="0" kern="1200" dirty="0" smtClean="0">
                <a:solidFill>
                  <a:schemeClr val="tx1"/>
                </a:solidFill>
                <a:effectLst/>
                <a:latin typeface="+mn-lt"/>
                <a:ea typeface="+mn-ea"/>
                <a:cs typeface="+mn-cs"/>
              </a:rPr>
              <a:t>/made and sold by a particular company and protected by a registered trademark</a:t>
            </a:r>
            <a:endParaRPr lang="en-US" dirty="0"/>
          </a:p>
        </p:txBody>
      </p:sp>
      <p:sp>
        <p:nvSpPr>
          <p:cNvPr id="4" name="Slide Number Placeholder 3"/>
          <p:cNvSpPr>
            <a:spLocks noGrp="1"/>
          </p:cNvSpPr>
          <p:nvPr>
            <p:ph type="sldNum" sz="quarter" idx="10"/>
          </p:nvPr>
        </p:nvSpPr>
        <p:spPr/>
        <p:txBody>
          <a:bodyPr/>
          <a:lstStyle/>
          <a:p>
            <a:fld id="{D1B512A6-D307-41A4-90BC-57239B3598CA}" type="slidenum">
              <a:rPr lang="en-US" smtClean="0"/>
              <a:t>16</a:t>
            </a:fld>
            <a:endParaRPr lang="en-US"/>
          </a:p>
        </p:txBody>
      </p:sp>
    </p:spTree>
    <p:extLst>
      <p:ext uri="{BB962C8B-B14F-4D97-AF65-F5344CB8AC3E}">
        <p14:creationId xmlns:p14="http://schemas.microsoft.com/office/powerpoint/2010/main" val="1452462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B512A6-D307-41A4-90BC-57239B3598CA}" type="slidenum">
              <a:rPr lang="en-US" smtClean="0"/>
              <a:t>17</a:t>
            </a:fld>
            <a:endParaRPr lang="en-US"/>
          </a:p>
        </p:txBody>
      </p:sp>
    </p:spTree>
    <p:extLst>
      <p:ext uri="{BB962C8B-B14F-4D97-AF65-F5344CB8AC3E}">
        <p14:creationId xmlns:p14="http://schemas.microsoft.com/office/powerpoint/2010/main" val="12429781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mn-lt"/>
                <a:ea typeface="+mn-ea"/>
                <a:cs typeface="+mn-cs"/>
              </a:rPr>
              <a:t>Allocate</a:t>
            </a:r>
            <a:r>
              <a:rPr lang="en-US" sz="1200" b="1"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/ˈ</a:t>
            </a:r>
            <a:r>
              <a:rPr lang="en-US" sz="1200" b="0" i="0" kern="1200" dirty="0" err="1" smtClean="0">
                <a:solidFill>
                  <a:schemeClr val="tx1"/>
                </a:solidFill>
                <a:effectLst/>
                <a:latin typeface="+mn-lt"/>
                <a:ea typeface="+mn-ea"/>
                <a:cs typeface="+mn-cs"/>
              </a:rPr>
              <a:t>aləkeɪt</a:t>
            </a:r>
            <a:r>
              <a:rPr lang="en-US" sz="1200" b="0" i="0" kern="1200" dirty="0" smtClean="0">
                <a:solidFill>
                  <a:schemeClr val="tx1"/>
                </a:solidFill>
                <a:effectLst/>
                <a:latin typeface="+mn-lt"/>
                <a:ea typeface="+mn-ea"/>
                <a:cs typeface="+mn-cs"/>
              </a:rPr>
              <a:t>/ Distribute (resources or duties) for a particular purpose.</a:t>
            </a:r>
            <a:endParaRPr lang="en-US" dirty="0"/>
          </a:p>
        </p:txBody>
      </p:sp>
      <p:sp>
        <p:nvSpPr>
          <p:cNvPr id="4" name="Slide Number Placeholder 3"/>
          <p:cNvSpPr>
            <a:spLocks noGrp="1"/>
          </p:cNvSpPr>
          <p:nvPr>
            <p:ph type="sldNum" sz="quarter" idx="10"/>
          </p:nvPr>
        </p:nvSpPr>
        <p:spPr/>
        <p:txBody>
          <a:bodyPr/>
          <a:lstStyle/>
          <a:p>
            <a:fld id="{D1B512A6-D307-41A4-90BC-57239B3598CA}" type="slidenum">
              <a:rPr lang="en-US" smtClean="0"/>
              <a:t>18</a:t>
            </a:fld>
            <a:endParaRPr lang="en-US"/>
          </a:p>
        </p:txBody>
      </p:sp>
    </p:spTree>
    <p:extLst>
      <p:ext uri="{BB962C8B-B14F-4D97-AF65-F5344CB8AC3E}">
        <p14:creationId xmlns:p14="http://schemas.microsoft.com/office/powerpoint/2010/main" val="8599161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mn-lt"/>
                <a:ea typeface="+mn-ea"/>
                <a:cs typeface="+mn-cs"/>
              </a:rPr>
              <a:t>diligence</a:t>
            </a:r>
            <a:r>
              <a:rPr lang="en-US" sz="1200" b="0" i="0" kern="1200" dirty="0" smtClean="0">
                <a:solidFill>
                  <a:schemeClr val="tx1"/>
                </a:solidFill>
                <a:effectLst/>
                <a:latin typeface="+mn-lt"/>
                <a:ea typeface="+mn-ea"/>
                <a:cs typeface="+mn-cs"/>
              </a:rPr>
              <a:t>/ˈ</a:t>
            </a:r>
            <a:r>
              <a:rPr lang="en-US" sz="1200" b="0" i="0" kern="1200" dirty="0" err="1" smtClean="0">
                <a:solidFill>
                  <a:schemeClr val="tx1"/>
                </a:solidFill>
                <a:effectLst/>
                <a:latin typeface="+mn-lt"/>
                <a:ea typeface="+mn-ea"/>
                <a:cs typeface="+mn-cs"/>
              </a:rPr>
              <a:t>dɪlɪdʒ</a:t>
            </a:r>
            <a:r>
              <a:rPr lang="en-US" sz="1200" b="0" i="0" kern="1200" dirty="0" smtClean="0">
                <a:solidFill>
                  <a:schemeClr val="tx1"/>
                </a:solidFill>
                <a:effectLst/>
                <a:latin typeface="+mn-lt"/>
                <a:ea typeface="+mn-ea"/>
                <a:cs typeface="+mn-cs"/>
              </a:rPr>
              <a:t>(ə)ns/ </a:t>
            </a:r>
            <a:r>
              <a:rPr lang="en-US" sz="1200" b="0" i="0" kern="1200" dirty="0" err="1" smtClean="0">
                <a:solidFill>
                  <a:schemeClr val="tx1"/>
                </a:solidFill>
                <a:effectLst/>
                <a:latin typeface="+mn-lt"/>
                <a:ea typeface="+mn-ea"/>
                <a:cs typeface="+mn-cs"/>
              </a:rPr>
              <a:t>siên</a:t>
            </a:r>
            <a:r>
              <a:rPr lang="en-US" sz="1200" b="0" i="0" kern="1200" baseline="0" dirty="0" err="1" smtClean="0">
                <a:solidFill>
                  <a:schemeClr val="tx1"/>
                </a:solidFill>
                <a:effectLst/>
                <a:latin typeface="+mn-lt"/>
                <a:ea typeface="+mn-ea"/>
                <a:cs typeface="+mn-cs"/>
              </a:rPr>
              <a:t>g</a:t>
            </a:r>
            <a:r>
              <a:rPr lang="en-US" sz="1200" b="0" i="0" kern="1200" baseline="0" dirty="0" smtClean="0">
                <a:solidFill>
                  <a:schemeClr val="tx1"/>
                </a:solidFill>
                <a:effectLst/>
                <a:latin typeface="+mn-lt"/>
                <a:ea typeface="+mn-ea"/>
                <a:cs typeface="+mn-cs"/>
              </a:rPr>
              <a:t> </a:t>
            </a:r>
            <a:r>
              <a:rPr lang="en-US" sz="1200" b="0" i="0" kern="1200" baseline="0" dirty="0" err="1" smtClean="0">
                <a:solidFill>
                  <a:schemeClr val="tx1"/>
                </a:solidFill>
                <a:effectLst/>
                <a:latin typeface="+mn-lt"/>
                <a:ea typeface="+mn-ea"/>
                <a:cs typeface="+mn-cs"/>
              </a:rPr>
              <a:t>năng</a:t>
            </a:r>
            <a:endParaRPr lang="en-US" sz="1200" b="0" i="0" kern="1200" baseline="0" dirty="0" smtClean="0">
              <a:solidFill>
                <a:schemeClr val="tx1"/>
              </a:solidFill>
              <a:effectLst/>
              <a:latin typeface="+mn-lt"/>
              <a:ea typeface="+mn-ea"/>
              <a:cs typeface="+mn-cs"/>
            </a:endParaRPr>
          </a:p>
          <a:p>
            <a:r>
              <a:rPr lang="en-US" dirty="0" smtClean="0"/>
              <a:t>due diligence : </a:t>
            </a:r>
            <a:r>
              <a:rPr lang="en-US" dirty="0" err="1" smtClean="0"/>
              <a:t>thẩm</a:t>
            </a:r>
            <a:r>
              <a:rPr lang="en-US" baseline="0" dirty="0" smtClean="0"/>
              <a:t> </a:t>
            </a:r>
            <a:r>
              <a:rPr lang="en-US" baseline="0" dirty="0" err="1" smtClean="0"/>
              <a:t>định</a:t>
            </a:r>
            <a:endParaRPr lang="en-US" dirty="0"/>
          </a:p>
        </p:txBody>
      </p:sp>
      <p:sp>
        <p:nvSpPr>
          <p:cNvPr id="4" name="Slide Number Placeholder 3"/>
          <p:cNvSpPr>
            <a:spLocks noGrp="1"/>
          </p:cNvSpPr>
          <p:nvPr>
            <p:ph type="sldNum" sz="quarter" idx="10"/>
          </p:nvPr>
        </p:nvSpPr>
        <p:spPr/>
        <p:txBody>
          <a:bodyPr/>
          <a:lstStyle/>
          <a:p>
            <a:fld id="{D1B512A6-D307-41A4-90BC-57239B3598CA}" type="slidenum">
              <a:rPr lang="en-US" smtClean="0"/>
              <a:t>20</a:t>
            </a:fld>
            <a:endParaRPr lang="en-US"/>
          </a:p>
        </p:txBody>
      </p:sp>
    </p:spTree>
    <p:extLst>
      <p:ext uri="{BB962C8B-B14F-4D97-AF65-F5344CB8AC3E}">
        <p14:creationId xmlns:p14="http://schemas.microsoft.com/office/powerpoint/2010/main" val="32086869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mn-lt"/>
                <a:ea typeface="+mn-ea"/>
                <a:cs typeface="+mn-cs"/>
              </a:rPr>
              <a:t>Proportion</a:t>
            </a:r>
            <a:r>
              <a:rPr lang="en-US" sz="1200" b="1"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a:t>
            </a:r>
            <a:r>
              <a:rPr lang="en-US" sz="1200" b="0" i="0" kern="1200" dirty="0" err="1" smtClean="0">
                <a:solidFill>
                  <a:schemeClr val="tx1"/>
                </a:solidFill>
                <a:effectLst/>
                <a:latin typeface="+mn-lt"/>
                <a:ea typeface="+mn-ea"/>
                <a:cs typeface="+mn-cs"/>
              </a:rPr>
              <a:t>prəˈpɔːʃ</a:t>
            </a:r>
            <a:r>
              <a:rPr lang="en-US" sz="1200" b="0" i="0" kern="1200" dirty="0" smtClean="0">
                <a:solidFill>
                  <a:schemeClr val="tx1"/>
                </a:solidFill>
                <a:effectLst/>
                <a:latin typeface="+mn-lt"/>
                <a:ea typeface="+mn-ea"/>
                <a:cs typeface="+mn-cs"/>
              </a:rPr>
              <a:t>(ə)n/</a:t>
            </a:r>
            <a:endParaRPr lang="en-US" sz="1200" b="1" i="0" kern="1200" dirty="0" smtClean="0">
              <a:solidFill>
                <a:schemeClr val="tx1"/>
              </a:solidFill>
              <a:effectLst/>
              <a:latin typeface="+mn-lt"/>
              <a:ea typeface="+mn-ea"/>
              <a:cs typeface="+mn-cs"/>
            </a:endParaRPr>
          </a:p>
          <a:p>
            <a:r>
              <a:rPr lang="en-US" sz="1200" b="1" i="0" kern="1200" dirty="0" smtClean="0">
                <a:solidFill>
                  <a:schemeClr val="tx1"/>
                </a:solidFill>
                <a:effectLst/>
                <a:latin typeface="+mn-lt"/>
                <a:ea typeface="+mn-ea"/>
                <a:cs typeface="+mn-cs"/>
              </a:rPr>
              <a:t>Suggest</a:t>
            </a:r>
            <a:r>
              <a:rPr lang="en-US" sz="1200" b="1"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a:t>
            </a:r>
            <a:r>
              <a:rPr lang="en-US" sz="1200" b="0" i="0" kern="1200" dirty="0" err="1" smtClean="0">
                <a:solidFill>
                  <a:schemeClr val="tx1"/>
                </a:solidFill>
                <a:effectLst/>
                <a:latin typeface="+mn-lt"/>
                <a:ea typeface="+mn-ea"/>
                <a:cs typeface="+mn-cs"/>
              </a:rPr>
              <a:t>səˈdʒɛst</a:t>
            </a:r>
            <a:r>
              <a:rPr lang="en-US" sz="1200" b="0" i="0" kern="1200" dirty="0" smtClean="0">
                <a:solidFill>
                  <a:schemeClr val="tx1"/>
                </a:solidFill>
                <a:effectLst/>
                <a:latin typeface="+mn-lt"/>
                <a:ea typeface="+mn-ea"/>
                <a:cs typeface="+mn-cs"/>
              </a:rPr>
              <a:t>/</a:t>
            </a:r>
          </a:p>
          <a:p>
            <a:r>
              <a:rPr lang="en-US" sz="1200" b="1" i="0" kern="1200" dirty="0" smtClean="0">
                <a:solidFill>
                  <a:schemeClr val="tx1"/>
                </a:solidFill>
                <a:effectLst/>
                <a:latin typeface="+mn-lt"/>
                <a:ea typeface="+mn-ea"/>
                <a:cs typeface="+mn-cs"/>
              </a:rPr>
              <a:t>CORE</a:t>
            </a:r>
            <a:r>
              <a:rPr lang="en-US" sz="1200" b="1"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a:t>
            </a:r>
            <a:r>
              <a:rPr lang="en-US" sz="1200" b="0" i="0" kern="1200" dirty="0" err="1" smtClean="0">
                <a:solidFill>
                  <a:schemeClr val="tx1"/>
                </a:solidFill>
                <a:effectLst/>
                <a:latin typeface="+mn-lt"/>
                <a:ea typeface="+mn-ea"/>
                <a:cs typeface="+mn-cs"/>
              </a:rPr>
              <a:t>kɔ</a:t>
            </a:r>
            <a:r>
              <a:rPr lang="en-US" sz="1200" b="0" i="0" kern="1200" dirty="0" smtClean="0">
                <a:solidFill>
                  <a:schemeClr val="tx1"/>
                </a:solidFill>
                <a:effectLst/>
                <a:latin typeface="+mn-lt"/>
                <a:ea typeface="+mn-ea"/>
                <a:cs typeface="+mn-cs"/>
              </a:rPr>
              <a:t>ː/</a:t>
            </a:r>
            <a:r>
              <a:rPr lang="en-US" dirty="0" smtClean="0"/>
              <a:t/>
            </a:r>
            <a:br>
              <a:rPr lang="en-US" dirty="0" smtClean="0"/>
            </a:br>
            <a:r>
              <a:rPr lang="vi-VN" dirty="0" smtClean="0"/>
              <a:t>Không có khả năng đồng ý các điều khoản;</a:t>
            </a:r>
          </a:p>
          <a:p>
            <a:r>
              <a:rPr lang="vi-VN" dirty="0" smtClean="0"/>
              <a:t>- đánh giá quá cao giá trị đích thực của mục tiêu;</a:t>
            </a:r>
          </a:p>
          <a:p>
            <a:r>
              <a:rPr lang="vi-VN" dirty="0" smtClean="0"/>
              <a:t>- Mục tiêu quá lớn so với người thâu tóm;</a:t>
            </a:r>
          </a:p>
          <a:p>
            <a:r>
              <a:rPr lang="vi-VN" dirty="0" smtClean="0"/>
              <a:t>- một sự thất bại trong việc nhận ra tất cả các khả năng hiệp lực tiềm ẩn được xác định;</a:t>
            </a:r>
          </a:p>
          <a:p>
            <a:r>
              <a:rPr lang="vi-VN" dirty="0" smtClean="0"/>
              <a:t>- Không có khả năng thực hiện thay đổi;</a:t>
            </a:r>
          </a:p>
          <a:p>
            <a:r>
              <a:rPr lang="vi-VN" dirty="0" smtClean="0"/>
              <a:t>- Những thiếu sót trong quá trình thực hiện và hội nhập;</a:t>
            </a:r>
          </a:p>
          <a:p>
            <a:r>
              <a:rPr lang="vi-VN" dirty="0" smtClean="0"/>
              <a:t>- Không đạt được công nghệ phù hợp;</a:t>
            </a:r>
          </a:p>
          <a:p>
            <a:r>
              <a:rPr lang="vi-VN" dirty="0" smtClean="0"/>
              <a:t>- các nền văn hoá mâu thuẫn nhau;</a:t>
            </a:r>
          </a:p>
          <a:p>
            <a:r>
              <a:rPr lang="vi-VN" dirty="0" smtClean="0"/>
              <a:t>- một lõi trung tâm yếu trong mục tiêu.</a:t>
            </a:r>
            <a:endParaRPr lang="en-US" dirty="0" smtClean="0"/>
          </a:p>
          <a:p>
            <a:endParaRPr lang="en-US" dirty="0"/>
          </a:p>
        </p:txBody>
      </p:sp>
      <p:sp>
        <p:nvSpPr>
          <p:cNvPr id="4" name="Slide Number Placeholder 3"/>
          <p:cNvSpPr>
            <a:spLocks noGrp="1"/>
          </p:cNvSpPr>
          <p:nvPr>
            <p:ph type="sldNum" sz="quarter" idx="10"/>
          </p:nvPr>
        </p:nvSpPr>
        <p:spPr/>
        <p:txBody>
          <a:bodyPr/>
          <a:lstStyle/>
          <a:p>
            <a:fld id="{D1B512A6-D307-41A4-90BC-57239B3598CA}" type="slidenum">
              <a:rPr lang="en-US" smtClean="0"/>
              <a:t>21</a:t>
            </a:fld>
            <a:endParaRPr lang="en-US"/>
          </a:p>
        </p:txBody>
      </p:sp>
    </p:spTree>
    <p:extLst>
      <p:ext uri="{BB962C8B-B14F-4D97-AF65-F5344CB8AC3E}">
        <p14:creationId xmlns:p14="http://schemas.microsoft.com/office/powerpoint/2010/main" val="40683787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B512A6-D307-41A4-90BC-57239B3598CA}" type="slidenum">
              <a:rPr lang="en-US" smtClean="0"/>
              <a:t>22</a:t>
            </a:fld>
            <a:endParaRPr lang="en-US"/>
          </a:p>
        </p:txBody>
      </p:sp>
    </p:spTree>
    <p:extLst>
      <p:ext uri="{BB962C8B-B14F-4D97-AF65-F5344CB8AC3E}">
        <p14:creationId xmlns:p14="http://schemas.microsoft.com/office/powerpoint/2010/main" val="4067932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sz="1200" b="1" i="0" kern="1200" dirty="0" smtClean="0">
                <a:solidFill>
                  <a:schemeClr val="tx1"/>
                </a:solidFill>
                <a:effectLst/>
                <a:latin typeface="+mn-lt"/>
                <a:ea typeface="+mn-ea"/>
                <a:cs typeface="+mn-cs"/>
              </a:rPr>
              <a:t>1.1 </a:t>
            </a:r>
            <a:r>
              <a:rPr lang="da-DK" sz="1200" i="0" kern="1200" dirty="0" smtClean="0">
                <a:solidFill>
                  <a:schemeClr val="tx1"/>
                </a:solidFill>
                <a:effectLst/>
                <a:latin typeface="+mn-lt"/>
                <a:ea typeface="+mn-ea"/>
                <a:cs typeface="+mn-cs"/>
              </a:rPr>
              <a:t>True. </a:t>
            </a:r>
            <a:r>
              <a:rPr lang="da-DK" sz="1200" b="1" i="0" kern="1200" dirty="0" smtClean="0">
                <a:solidFill>
                  <a:schemeClr val="tx1"/>
                </a:solidFill>
                <a:effectLst/>
                <a:latin typeface="+mn-lt"/>
                <a:ea typeface="+mn-ea"/>
                <a:cs typeface="+mn-cs"/>
              </a:rPr>
              <a:t>1.10 </a:t>
            </a:r>
            <a:r>
              <a:rPr lang="da-DK" sz="1200" i="0" kern="1200" dirty="0" smtClean="0">
                <a:solidFill>
                  <a:schemeClr val="tx1"/>
                </a:solidFill>
                <a:effectLst/>
                <a:latin typeface="+mn-lt"/>
                <a:ea typeface="+mn-ea"/>
                <a:cs typeface="+mn-cs"/>
              </a:rPr>
              <a:t>False. </a:t>
            </a:r>
            <a:r>
              <a:rPr lang="da-DK" sz="1200" b="1" i="0" kern="1200" dirty="0" smtClean="0">
                <a:solidFill>
                  <a:schemeClr val="tx1"/>
                </a:solidFill>
                <a:effectLst/>
                <a:latin typeface="+mn-lt"/>
                <a:ea typeface="+mn-ea"/>
                <a:cs typeface="+mn-cs"/>
              </a:rPr>
              <a:t>1.19 </a:t>
            </a:r>
            <a:r>
              <a:rPr lang="da-DK" sz="1200" i="0" kern="1200" dirty="0" smtClean="0">
                <a:solidFill>
                  <a:schemeClr val="tx1"/>
                </a:solidFill>
                <a:effectLst/>
                <a:latin typeface="+mn-lt"/>
                <a:ea typeface="+mn-ea"/>
                <a:cs typeface="+mn-cs"/>
              </a:rPr>
              <a:t>False. </a:t>
            </a:r>
            <a:r>
              <a:rPr lang="da-DK" sz="1200" b="1" i="0" kern="1200" dirty="0" smtClean="0">
                <a:solidFill>
                  <a:schemeClr val="tx1"/>
                </a:solidFill>
                <a:effectLst/>
                <a:latin typeface="+mn-lt"/>
                <a:ea typeface="+mn-ea"/>
                <a:cs typeface="+mn-cs"/>
              </a:rPr>
              <a:t>1.28 </a:t>
            </a:r>
            <a:r>
              <a:rPr lang="da-DK" sz="1200" i="0" kern="1200" dirty="0" smtClean="0">
                <a:solidFill>
                  <a:schemeClr val="tx1"/>
                </a:solidFill>
                <a:effectLst/>
                <a:latin typeface="+mn-lt"/>
                <a:ea typeface="+mn-ea"/>
                <a:cs typeface="+mn-cs"/>
              </a:rPr>
              <a:t>True. </a:t>
            </a:r>
            <a:br>
              <a:rPr lang="da-DK" sz="1200" i="0" kern="1200" dirty="0" smtClean="0">
                <a:solidFill>
                  <a:schemeClr val="tx1"/>
                </a:solidFill>
                <a:effectLst/>
                <a:latin typeface="+mn-lt"/>
                <a:ea typeface="+mn-ea"/>
                <a:cs typeface="+mn-cs"/>
              </a:rPr>
            </a:br>
            <a:r>
              <a:rPr lang="da-DK" sz="1200" b="1" i="0" kern="1200" dirty="0" smtClean="0">
                <a:solidFill>
                  <a:schemeClr val="tx1"/>
                </a:solidFill>
                <a:effectLst/>
                <a:latin typeface="+mn-lt"/>
                <a:ea typeface="+mn-ea"/>
                <a:cs typeface="+mn-cs"/>
              </a:rPr>
              <a:t>1.2 </a:t>
            </a:r>
            <a:r>
              <a:rPr lang="da-DK" sz="1200" i="0" kern="1200" dirty="0" smtClean="0">
                <a:solidFill>
                  <a:schemeClr val="tx1"/>
                </a:solidFill>
                <a:effectLst/>
                <a:latin typeface="+mn-lt"/>
                <a:ea typeface="+mn-ea"/>
                <a:cs typeface="+mn-cs"/>
              </a:rPr>
              <a:t>True. </a:t>
            </a:r>
            <a:r>
              <a:rPr lang="da-DK" sz="1200" b="1" i="0" kern="1200" dirty="0" smtClean="0">
                <a:solidFill>
                  <a:schemeClr val="tx1"/>
                </a:solidFill>
                <a:effectLst/>
                <a:latin typeface="+mn-lt"/>
                <a:ea typeface="+mn-ea"/>
                <a:cs typeface="+mn-cs"/>
              </a:rPr>
              <a:t>1.11 </a:t>
            </a:r>
            <a:r>
              <a:rPr lang="da-DK" sz="1200" i="0" kern="1200" dirty="0" smtClean="0">
                <a:solidFill>
                  <a:schemeClr val="tx1"/>
                </a:solidFill>
                <a:effectLst/>
                <a:latin typeface="+mn-lt"/>
                <a:ea typeface="+mn-ea"/>
                <a:cs typeface="+mn-cs"/>
              </a:rPr>
              <a:t>True. </a:t>
            </a:r>
            <a:r>
              <a:rPr lang="da-DK" sz="1200" b="1" i="0" kern="1200" dirty="0" smtClean="0">
                <a:solidFill>
                  <a:schemeClr val="tx1"/>
                </a:solidFill>
                <a:effectLst/>
                <a:latin typeface="+mn-lt"/>
                <a:ea typeface="+mn-ea"/>
                <a:cs typeface="+mn-cs"/>
              </a:rPr>
              <a:t>1.20 </a:t>
            </a:r>
            <a:r>
              <a:rPr lang="da-DK" sz="1200" i="0" kern="1200" dirty="0" smtClean="0">
                <a:solidFill>
                  <a:schemeClr val="tx1"/>
                </a:solidFill>
                <a:effectLst/>
                <a:latin typeface="+mn-lt"/>
                <a:ea typeface="+mn-ea"/>
                <a:cs typeface="+mn-cs"/>
              </a:rPr>
              <a:t>False. </a:t>
            </a:r>
            <a:br>
              <a:rPr lang="da-DK" sz="1200" i="0" kern="1200" dirty="0" smtClean="0">
                <a:solidFill>
                  <a:schemeClr val="tx1"/>
                </a:solidFill>
                <a:effectLst/>
                <a:latin typeface="+mn-lt"/>
                <a:ea typeface="+mn-ea"/>
                <a:cs typeface="+mn-cs"/>
              </a:rPr>
            </a:br>
            <a:r>
              <a:rPr lang="da-DK" sz="1200" b="1" i="0" kern="1200" dirty="0" smtClean="0">
                <a:solidFill>
                  <a:schemeClr val="tx1"/>
                </a:solidFill>
                <a:effectLst/>
                <a:latin typeface="+mn-lt"/>
                <a:ea typeface="+mn-ea"/>
                <a:cs typeface="+mn-cs"/>
              </a:rPr>
              <a:t>1.3 </a:t>
            </a:r>
            <a:r>
              <a:rPr lang="da-DK" sz="1200" i="0" kern="1200" dirty="0" smtClean="0">
                <a:solidFill>
                  <a:schemeClr val="tx1"/>
                </a:solidFill>
                <a:effectLst/>
                <a:latin typeface="+mn-lt"/>
                <a:ea typeface="+mn-ea"/>
                <a:cs typeface="+mn-cs"/>
              </a:rPr>
              <a:t>True. </a:t>
            </a:r>
            <a:r>
              <a:rPr lang="da-DK" sz="1200" b="1" i="0" kern="1200" dirty="0" smtClean="0">
                <a:solidFill>
                  <a:schemeClr val="tx1"/>
                </a:solidFill>
                <a:effectLst/>
                <a:latin typeface="+mn-lt"/>
                <a:ea typeface="+mn-ea"/>
                <a:cs typeface="+mn-cs"/>
              </a:rPr>
              <a:t>1.12 </a:t>
            </a:r>
            <a:r>
              <a:rPr lang="da-DK" sz="1200" i="0" kern="1200" dirty="0" smtClean="0">
                <a:solidFill>
                  <a:schemeClr val="tx1"/>
                </a:solidFill>
                <a:effectLst/>
                <a:latin typeface="+mn-lt"/>
                <a:ea typeface="+mn-ea"/>
                <a:cs typeface="+mn-cs"/>
              </a:rPr>
              <a:t>True. </a:t>
            </a:r>
            <a:r>
              <a:rPr lang="da-DK" sz="1200" b="1" i="0" kern="1200" dirty="0" smtClean="0">
                <a:solidFill>
                  <a:schemeClr val="tx1"/>
                </a:solidFill>
                <a:effectLst/>
                <a:latin typeface="+mn-lt"/>
                <a:ea typeface="+mn-ea"/>
                <a:cs typeface="+mn-cs"/>
              </a:rPr>
              <a:t>1.21 </a:t>
            </a:r>
            <a:r>
              <a:rPr lang="da-DK" sz="1200" i="0" kern="1200" dirty="0" smtClean="0">
                <a:solidFill>
                  <a:schemeClr val="tx1"/>
                </a:solidFill>
                <a:effectLst/>
                <a:latin typeface="+mn-lt"/>
                <a:ea typeface="+mn-ea"/>
                <a:cs typeface="+mn-cs"/>
              </a:rPr>
              <a:t>True. </a:t>
            </a:r>
            <a:br>
              <a:rPr lang="da-DK" sz="1200" i="0" kern="1200" dirty="0" smtClean="0">
                <a:solidFill>
                  <a:schemeClr val="tx1"/>
                </a:solidFill>
                <a:effectLst/>
                <a:latin typeface="+mn-lt"/>
                <a:ea typeface="+mn-ea"/>
                <a:cs typeface="+mn-cs"/>
              </a:rPr>
            </a:br>
            <a:r>
              <a:rPr lang="da-DK" sz="1200" b="1" i="0" kern="1200" dirty="0" smtClean="0">
                <a:solidFill>
                  <a:schemeClr val="tx1"/>
                </a:solidFill>
                <a:effectLst/>
                <a:latin typeface="+mn-lt"/>
                <a:ea typeface="+mn-ea"/>
                <a:cs typeface="+mn-cs"/>
              </a:rPr>
              <a:t>1.4 </a:t>
            </a:r>
            <a:r>
              <a:rPr lang="da-DK" sz="1200" i="0" kern="1200" dirty="0" smtClean="0">
                <a:solidFill>
                  <a:schemeClr val="tx1"/>
                </a:solidFill>
                <a:effectLst/>
                <a:latin typeface="+mn-lt"/>
                <a:ea typeface="+mn-ea"/>
                <a:cs typeface="+mn-cs"/>
              </a:rPr>
              <a:t>True. </a:t>
            </a:r>
            <a:r>
              <a:rPr lang="da-DK" sz="1200" b="1" i="0" kern="1200" dirty="0" smtClean="0">
                <a:solidFill>
                  <a:schemeClr val="tx1"/>
                </a:solidFill>
                <a:effectLst/>
                <a:latin typeface="+mn-lt"/>
                <a:ea typeface="+mn-ea"/>
                <a:cs typeface="+mn-cs"/>
              </a:rPr>
              <a:t>1.13 </a:t>
            </a:r>
            <a:r>
              <a:rPr lang="da-DK" sz="1200" i="0" kern="1200" dirty="0" smtClean="0">
                <a:solidFill>
                  <a:schemeClr val="tx1"/>
                </a:solidFill>
                <a:effectLst/>
                <a:latin typeface="+mn-lt"/>
                <a:ea typeface="+mn-ea"/>
                <a:cs typeface="+mn-cs"/>
              </a:rPr>
              <a:t>True. </a:t>
            </a:r>
            <a:r>
              <a:rPr lang="da-DK" sz="1200" b="1" i="0" kern="1200" dirty="0" smtClean="0">
                <a:solidFill>
                  <a:schemeClr val="tx1"/>
                </a:solidFill>
                <a:effectLst/>
                <a:latin typeface="+mn-lt"/>
                <a:ea typeface="+mn-ea"/>
                <a:cs typeface="+mn-cs"/>
              </a:rPr>
              <a:t>1.22 </a:t>
            </a:r>
            <a:r>
              <a:rPr lang="da-DK" sz="1200" i="0" kern="1200" dirty="0" smtClean="0">
                <a:solidFill>
                  <a:schemeClr val="tx1"/>
                </a:solidFill>
                <a:effectLst/>
                <a:latin typeface="+mn-lt"/>
                <a:ea typeface="+mn-ea"/>
                <a:cs typeface="+mn-cs"/>
              </a:rPr>
              <a:t>False. </a:t>
            </a:r>
            <a:br>
              <a:rPr lang="da-DK" sz="1200" i="0" kern="1200" dirty="0" smtClean="0">
                <a:solidFill>
                  <a:schemeClr val="tx1"/>
                </a:solidFill>
                <a:effectLst/>
                <a:latin typeface="+mn-lt"/>
                <a:ea typeface="+mn-ea"/>
                <a:cs typeface="+mn-cs"/>
              </a:rPr>
            </a:br>
            <a:r>
              <a:rPr lang="da-DK" sz="1200" b="1" i="0" kern="1200" dirty="0" smtClean="0">
                <a:solidFill>
                  <a:schemeClr val="tx1"/>
                </a:solidFill>
                <a:effectLst/>
                <a:latin typeface="+mn-lt"/>
                <a:ea typeface="+mn-ea"/>
                <a:cs typeface="+mn-cs"/>
              </a:rPr>
              <a:t>1.5 </a:t>
            </a:r>
            <a:r>
              <a:rPr lang="da-DK" sz="1200" i="0" kern="1200" dirty="0" smtClean="0">
                <a:solidFill>
                  <a:schemeClr val="tx1"/>
                </a:solidFill>
                <a:effectLst/>
                <a:latin typeface="+mn-lt"/>
                <a:ea typeface="+mn-ea"/>
                <a:cs typeface="+mn-cs"/>
              </a:rPr>
              <a:t>False. </a:t>
            </a:r>
            <a:r>
              <a:rPr lang="da-DK" sz="1200" b="1" i="0" kern="1200" dirty="0" smtClean="0">
                <a:solidFill>
                  <a:schemeClr val="tx1"/>
                </a:solidFill>
                <a:effectLst/>
                <a:latin typeface="+mn-lt"/>
                <a:ea typeface="+mn-ea"/>
                <a:cs typeface="+mn-cs"/>
              </a:rPr>
              <a:t>1.14 </a:t>
            </a:r>
            <a:r>
              <a:rPr lang="da-DK" sz="1200" i="0" kern="1200" dirty="0" smtClean="0">
                <a:solidFill>
                  <a:schemeClr val="tx1"/>
                </a:solidFill>
                <a:effectLst/>
                <a:latin typeface="+mn-lt"/>
                <a:ea typeface="+mn-ea"/>
                <a:cs typeface="+mn-cs"/>
              </a:rPr>
              <a:t>True. </a:t>
            </a:r>
            <a:r>
              <a:rPr lang="da-DK" sz="1200" b="1" i="0" kern="1200" dirty="0" smtClean="0">
                <a:solidFill>
                  <a:schemeClr val="tx1"/>
                </a:solidFill>
                <a:effectLst/>
                <a:latin typeface="+mn-lt"/>
                <a:ea typeface="+mn-ea"/>
                <a:cs typeface="+mn-cs"/>
              </a:rPr>
              <a:t>1.23 </a:t>
            </a:r>
            <a:r>
              <a:rPr lang="da-DK" sz="1200" i="0" kern="1200" dirty="0" smtClean="0">
                <a:solidFill>
                  <a:schemeClr val="tx1"/>
                </a:solidFill>
                <a:effectLst/>
                <a:latin typeface="+mn-lt"/>
                <a:ea typeface="+mn-ea"/>
                <a:cs typeface="+mn-cs"/>
              </a:rPr>
              <a:t>False. </a:t>
            </a:r>
            <a:br>
              <a:rPr lang="da-DK" sz="1200" i="0" kern="1200" dirty="0" smtClean="0">
                <a:solidFill>
                  <a:schemeClr val="tx1"/>
                </a:solidFill>
                <a:effectLst/>
                <a:latin typeface="+mn-lt"/>
                <a:ea typeface="+mn-ea"/>
                <a:cs typeface="+mn-cs"/>
              </a:rPr>
            </a:br>
            <a:r>
              <a:rPr lang="da-DK" sz="1200" b="1" i="0" kern="1200" dirty="0" smtClean="0">
                <a:solidFill>
                  <a:schemeClr val="tx1"/>
                </a:solidFill>
                <a:effectLst/>
                <a:latin typeface="+mn-lt"/>
                <a:ea typeface="+mn-ea"/>
                <a:cs typeface="+mn-cs"/>
              </a:rPr>
              <a:t>1.6 </a:t>
            </a:r>
            <a:r>
              <a:rPr lang="da-DK" sz="1200" i="0" kern="1200" dirty="0" smtClean="0">
                <a:solidFill>
                  <a:schemeClr val="tx1"/>
                </a:solidFill>
                <a:effectLst/>
                <a:latin typeface="+mn-lt"/>
                <a:ea typeface="+mn-ea"/>
                <a:cs typeface="+mn-cs"/>
              </a:rPr>
              <a:t>False. </a:t>
            </a:r>
            <a:r>
              <a:rPr lang="da-DK" sz="1200" b="1" i="0" kern="1200" dirty="0" smtClean="0">
                <a:solidFill>
                  <a:schemeClr val="tx1"/>
                </a:solidFill>
                <a:effectLst/>
                <a:latin typeface="+mn-lt"/>
                <a:ea typeface="+mn-ea"/>
                <a:cs typeface="+mn-cs"/>
              </a:rPr>
              <a:t>1.15 </a:t>
            </a:r>
            <a:r>
              <a:rPr lang="da-DK" sz="1200" i="0" kern="1200" dirty="0" smtClean="0">
                <a:solidFill>
                  <a:schemeClr val="tx1"/>
                </a:solidFill>
                <a:effectLst/>
                <a:latin typeface="+mn-lt"/>
                <a:ea typeface="+mn-ea"/>
                <a:cs typeface="+mn-cs"/>
              </a:rPr>
              <a:t>True. </a:t>
            </a:r>
            <a:r>
              <a:rPr lang="da-DK" sz="1200" b="1" i="0" kern="1200" dirty="0" smtClean="0">
                <a:solidFill>
                  <a:schemeClr val="tx1"/>
                </a:solidFill>
                <a:effectLst/>
                <a:latin typeface="+mn-lt"/>
                <a:ea typeface="+mn-ea"/>
                <a:cs typeface="+mn-cs"/>
              </a:rPr>
              <a:t>1.24 </a:t>
            </a:r>
            <a:r>
              <a:rPr lang="da-DK" sz="1200" i="0" kern="1200" dirty="0" smtClean="0">
                <a:solidFill>
                  <a:schemeClr val="tx1"/>
                </a:solidFill>
                <a:effectLst/>
                <a:latin typeface="+mn-lt"/>
                <a:ea typeface="+mn-ea"/>
                <a:cs typeface="+mn-cs"/>
              </a:rPr>
              <a:t>True. </a:t>
            </a:r>
            <a:br>
              <a:rPr lang="da-DK" sz="1200" i="0" kern="1200" dirty="0" smtClean="0">
                <a:solidFill>
                  <a:schemeClr val="tx1"/>
                </a:solidFill>
                <a:effectLst/>
                <a:latin typeface="+mn-lt"/>
                <a:ea typeface="+mn-ea"/>
                <a:cs typeface="+mn-cs"/>
              </a:rPr>
            </a:br>
            <a:r>
              <a:rPr lang="da-DK" sz="1200" b="1" i="0" kern="1200" dirty="0" smtClean="0">
                <a:solidFill>
                  <a:schemeClr val="tx1"/>
                </a:solidFill>
                <a:effectLst/>
                <a:latin typeface="+mn-lt"/>
                <a:ea typeface="+mn-ea"/>
                <a:cs typeface="+mn-cs"/>
              </a:rPr>
              <a:t>1.7 </a:t>
            </a:r>
            <a:r>
              <a:rPr lang="da-DK" sz="1200" i="0" kern="1200" dirty="0" smtClean="0">
                <a:solidFill>
                  <a:schemeClr val="tx1"/>
                </a:solidFill>
                <a:effectLst/>
                <a:latin typeface="+mn-lt"/>
                <a:ea typeface="+mn-ea"/>
                <a:cs typeface="+mn-cs"/>
              </a:rPr>
              <a:t>False. </a:t>
            </a:r>
            <a:r>
              <a:rPr lang="da-DK" sz="1200" b="1" i="0" kern="1200" dirty="0" smtClean="0">
                <a:solidFill>
                  <a:schemeClr val="tx1"/>
                </a:solidFill>
                <a:effectLst/>
                <a:latin typeface="+mn-lt"/>
                <a:ea typeface="+mn-ea"/>
                <a:cs typeface="+mn-cs"/>
              </a:rPr>
              <a:t>1.16 </a:t>
            </a:r>
            <a:r>
              <a:rPr lang="da-DK" sz="1200" i="0" kern="1200" dirty="0" smtClean="0">
                <a:solidFill>
                  <a:schemeClr val="tx1"/>
                </a:solidFill>
                <a:effectLst/>
                <a:latin typeface="+mn-lt"/>
                <a:ea typeface="+mn-ea"/>
                <a:cs typeface="+mn-cs"/>
              </a:rPr>
              <a:t>True. </a:t>
            </a:r>
            <a:r>
              <a:rPr lang="da-DK" sz="1200" b="1" i="0" kern="1200" dirty="0" smtClean="0">
                <a:solidFill>
                  <a:schemeClr val="tx1"/>
                </a:solidFill>
                <a:effectLst/>
                <a:latin typeface="+mn-lt"/>
                <a:ea typeface="+mn-ea"/>
                <a:cs typeface="+mn-cs"/>
              </a:rPr>
              <a:t>1.25 </a:t>
            </a:r>
            <a:r>
              <a:rPr lang="da-DK" sz="1200" i="0" kern="1200" dirty="0" smtClean="0">
                <a:solidFill>
                  <a:schemeClr val="tx1"/>
                </a:solidFill>
                <a:effectLst/>
                <a:latin typeface="+mn-lt"/>
                <a:ea typeface="+mn-ea"/>
                <a:cs typeface="+mn-cs"/>
              </a:rPr>
              <a:t>True. </a:t>
            </a:r>
            <a:br>
              <a:rPr lang="da-DK" sz="1200" i="0" kern="1200" dirty="0" smtClean="0">
                <a:solidFill>
                  <a:schemeClr val="tx1"/>
                </a:solidFill>
                <a:effectLst/>
                <a:latin typeface="+mn-lt"/>
                <a:ea typeface="+mn-ea"/>
                <a:cs typeface="+mn-cs"/>
              </a:rPr>
            </a:br>
            <a:r>
              <a:rPr lang="da-DK" sz="1200" b="1" i="0" kern="1200" dirty="0" smtClean="0">
                <a:solidFill>
                  <a:schemeClr val="tx1"/>
                </a:solidFill>
                <a:effectLst/>
                <a:latin typeface="+mn-lt"/>
                <a:ea typeface="+mn-ea"/>
                <a:cs typeface="+mn-cs"/>
              </a:rPr>
              <a:t>1.8 </a:t>
            </a:r>
            <a:r>
              <a:rPr lang="da-DK" sz="1200" i="0" kern="1200" dirty="0" smtClean="0">
                <a:solidFill>
                  <a:schemeClr val="tx1"/>
                </a:solidFill>
                <a:effectLst/>
                <a:latin typeface="+mn-lt"/>
                <a:ea typeface="+mn-ea"/>
                <a:cs typeface="+mn-cs"/>
              </a:rPr>
              <a:t>False. </a:t>
            </a:r>
            <a:r>
              <a:rPr lang="da-DK" sz="1200" b="1" i="0" kern="1200" dirty="0" smtClean="0">
                <a:solidFill>
                  <a:schemeClr val="tx1"/>
                </a:solidFill>
                <a:effectLst/>
                <a:latin typeface="+mn-lt"/>
                <a:ea typeface="+mn-ea"/>
                <a:cs typeface="+mn-cs"/>
              </a:rPr>
              <a:t>1.17 </a:t>
            </a:r>
            <a:r>
              <a:rPr lang="da-DK" sz="1200" i="0" kern="1200" dirty="0" smtClean="0">
                <a:solidFill>
                  <a:schemeClr val="tx1"/>
                </a:solidFill>
                <a:effectLst/>
                <a:latin typeface="+mn-lt"/>
                <a:ea typeface="+mn-ea"/>
                <a:cs typeface="+mn-cs"/>
              </a:rPr>
              <a:t>True. </a:t>
            </a:r>
            <a:r>
              <a:rPr lang="da-DK" sz="1200" b="1" i="0" kern="1200" dirty="0" smtClean="0">
                <a:solidFill>
                  <a:schemeClr val="tx1"/>
                </a:solidFill>
                <a:effectLst/>
                <a:latin typeface="+mn-lt"/>
                <a:ea typeface="+mn-ea"/>
                <a:cs typeface="+mn-cs"/>
              </a:rPr>
              <a:t>1.26 </a:t>
            </a:r>
            <a:r>
              <a:rPr lang="da-DK" sz="1200" i="0" kern="1200" dirty="0" smtClean="0">
                <a:solidFill>
                  <a:schemeClr val="tx1"/>
                </a:solidFill>
                <a:effectLst/>
                <a:latin typeface="+mn-lt"/>
                <a:ea typeface="+mn-ea"/>
                <a:cs typeface="+mn-cs"/>
              </a:rPr>
              <a:t>False. </a:t>
            </a:r>
            <a:br>
              <a:rPr lang="da-DK" sz="1200" i="0" kern="1200" dirty="0" smtClean="0">
                <a:solidFill>
                  <a:schemeClr val="tx1"/>
                </a:solidFill>
                <a:effectLst/>
                <a:latin typeface="+mn-lt"/>
                <a:ea typeface="+mn-ea"/>
                <a:cs typeface="+mn-cs"/>
              </a:rPr>
            </a:br>
            <a:r>
              <a:rPr lang="da-DK" sz="1200" b="1" i="0" kern="1200" dirty="0" smtClean="0">
                <a:solidFill>
                  <a:schemeClr val="tx1"/>
                </a:solidFill>
                <a:effectLst/>
                <a:latin typeface="+mn-lt"/>
                <a:ea typeface="+mn-ea"/>
                <a:cs typeface="+mn-cs"/>
              </a:rPr>
              <a:t>1.9 </a:t>
            </a:r>
            <a:r>
              <a:rPr lang="da-DK" sz="1200" i="0" kern="1200" dirty="0" smtClean="0">
                <a:solidFill>
                  <a:schemeClr val="tx1"/>
                </a:solidFill>
                <a:effectLst/>
                <a:latin typeface="+mn-lt"/>
                <a:ea typeface="+mn-ea"/>
                <a:cs typeface="+mn-cs"/>
              </a:rPr>
              <a:t>True. </a:t>
            </a:r>
            <a:r>
              <a:rPr lang="da-DK" sz="1200" b="1" i="0" kern="1200" dirty="0" smtClean="0">
                <a:solidFill>
                  <a:schemeClr val="tx1"/>
                </a:solidFill>
                <a:effectLst/>
                <a:latin typeface="+mn-lt"/>
                <a:ea typeface="+mn-ea"/>
                <a:cs typeface="+mn-cs"/>
              </a:rPr>
              <a:t>1.18 </a:t>
            </a:r>
            <a:r>
              <a:rPr lang="da-DK" sz="1200" i="0" kern="1200" dirty="0" smtClean="0">
                <a:solidFill>
                  <a:schemeClr val="tx1"/>
                </a:solidFill>
                <a:effectLst/>
                <a:latin typeface="+mn-lt"/>
                <a:ea typeface="+mn-ea"/>
                <a:cs typeface="+mn-cs"/>
              </a:rPr>
              <a:t>True. </a:t>
            </a:r>
            <a:r>
              <a:rPr lang="da-DK" sz="1200" b="1" i="0" kern="1200" dirty="0" smtClean="0">
                <a:solidFill>
                  <a:schemeClr val="tx1"/>
                </a:solidFill>
                <a:effectLst/>
                <a:latin typeface="+mn-lt"/>
                <a:ea typeface="+mn-ea"/>
                <a:cs typeface="+mn-cs"/>
              </a:rPr>
              <a:t>1.27 </a:t>
            </a:r>
            <a:r>
              <a:rPr lang="da-DK" sz="1200" i="0" kern="1200" dirty="0" smtClean="0">
                <a:solidFill>
                  <a:schemeClr val="tx1"/>
                </a:solidFill>
                <a:effectLst/>
                <a:latin typeface="+mn-lt"/>
                <a:ea typeface="+mn-ea"/>
                <a:cs typeface="+mn-cs"/>
              </a:rPr>
              <a:t>False. </a:t>
            </a:r>
            <a:br>
              <a:rPr lang="da-DK" sz="1200" i="0" kern="1200" dirty="0" smtClean="0">
                <a:solidFill>
                  <a:schemeClr val="tx1"/>
                </a:solidFill>
                <a:effectLst/>
                <a:latin typeface="+mn-lt"/>
                <a:ea typeface="+mn-ea"/>
                <a:cs typeface="+mn-cs"/>
              </a:rPr>
            </a:br>
            <a:r>
              <a:rPr lang="da-DK" sz="1200" i="0" kern="1200" dirty="0" smtClean="0">
                <a:solidFill>
                  <a:schemeClr val="tx1"/>
                </a:solidFill>
                <a:effectLst/>
                <a:latin typeface="+mn-lt"/>
                <a:ea typeface="+mn-ea"/>
                <a:cs typeface="+mn-cs"/>
              </a:rPr>
              <a:t/>
            </a:r>
            <a:br>
              <a:rPr lang="da-DK" sz="1200" i="0" kern="1200" dirty="0" smtClean="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10"/>
          </p:nvPr>
        </p:nvSpPr>
        <p:spPr/>
        <p:txBody>
          <a:bodyPr/>
          <a:lstStyle/>
          <a:p>
            <a:fld id="{D1B512A6-D307-41A4-90BC-57239B3598CA}" type="slidenum">
              <a:rPr lang="en-US" smtClean="0"/>
              <a:t>23</a:t>
            </a:fld>
            <a:endParaRPr lang="en-US"/>
          </a:p>
        </p:txBody>
      </p:sp>
    </p:spTree>
    <p:extLst>
      <p:ext uri="{BB962C8B-B14F-4D97-AF65-F5344CB8AC3E}">
        <p14:creationId xmlns:p14="http://schemas.microsoft.com/office/powerpoint/2010/main" val="30021115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sz="1200" b="1" i="0" kern="1200" dirty="0" smtClean="0">
                <a:solidFill>
                  <a:schemeClr val="tx1"/>
                </a:solidFill>
                <a:effectLst/>
                <a:latin typeface="+mn-lt"/>
                <a:ea typeface="+mn-ea"/>
                <a:cs typeface="+mn-cs"/>
              </a:rPr>
              <a:t>1.1 </a:t>
            </a:r>
            <a:r>
              <a:rPr lang="da-DK" sz="1200" i="0" kern="1200" dirty="0" smtClean="0">
                <a:solidFill>
                  <a:schemeClr val="tx1"/>
                </a:solidFill>
                <a:effectLst/>
                <a:latin typeface="+mn-lt"/>
                <a:ea typeface="+mn-ea"/>
                <a:cs typeface="+mn-cs"/>
              </a:rPr>
              <a:t>True. </a:t>
            </a:r>
            <a:r>
              <a:rPr lang="da-DK" sz="1200" b="1" i="0" kern="1200" dirty="0" smtClean="0">
                <a:solidFill>
                  <a:schemeClr val="tx1"/>
                </a:solidFill>
                <a:effectLst/>
                <a:latin typeface="+mn-lt"/>
                <a:ea typeface="+mn-ea"/>
                <a:cs typeface="+mn-cs"/>
              </a:rPr>
              <a:t>1.10 </a:t>
            </a:r>
            <a:r>
              <a:rPr lang="da-DK" sz="1200" i="0" kern="1200" dirty="0" smtClean="0">
                <a:solidFill>
                  <a:schemeClr val="tx1"/>
                </a:solidFill>
                <a:effectLst/>
                <a:latin typeface="+mn-lt"/>
                <a:ea typeface="+mn-ea"/>
                <a:cs typeface="+mn-cs"/>
              </a:rPr>
              <a:t>False. </a:t>
            </a:r>
            <a:r>
              <a:rPr lang="da-DK" sz="1200" b="1" i="0" kern="1200" dirty="0" smtClean="0">
                <a:solidFill>
                  <a:schemeClr val="tx1"/>
                </a:solidFill>
                <a:effectLst/>
                <a:latin typeface="+mn-lt"/>
                <a:ea typeface="+mn-ea"/>
                <a:cs typeface="+mn-cs"/>
              </a:rPr>
              <a:t>1.19 </a:t>
            </a:r>
            <a:r>
              <a:rPr lang="da-DK" sz="1200" i="0" kern="1200" dirty="0" smtClean="0">
                <a:solidFill>
                  <a:schemeClr val="tx1"/>
                </a:solidFill>
                <a:effectLst/>
                <a:latin typeface="+mn-lt"/>
                <a:ea typeface="+mn-ea"/>
                <a:cs typeface="+mn-cs"/>
              </a:rPr>
              <a:t>False. </a:t>
            </a:r>
            <a:r>
              <a:rPr lang="da-DK" sz="1200" b="1" i="0" kern="1200" dirty="0" smtClean="0">
                <a:solidFill>
                  <a:schemeClr val="tx1"/>
                </a:solidFill>
                <a:effectLst/>
                <a:latin typeface="+mn-lt"/>
                <a:ea typeface="+mn-ea"/>
                <a:cs typeface="+mn-cs"/>
              </a:rPr>
              <a:t>1.28 </a:t>
            </a:r>
            <a:r>
              <a:rPr lang="da-DK" sz="1200" i="0" kern="1200" dirty="0" smtClean="0">
                <a:solidFill>
                  <a:schemeClr val="tx1"/>
                </a:solidFill>
                <a:effectLst/>
                <a:latin typeface="+mn-lt"/>
                <a:ea typeface="+mn-ea"/>
                <a:cs typeface="+mn-cs"/>
              </a:rPr>
              <a:t>True. </a:t>
            </a:r>
            <a:br>
              <a:rPr lang="da-DK" sz="1200" i="0" kern="1200" dirty="0" smtClean="0">
                <a:solidFill>
                  <a:schemeClr val="tx1"/>
                </a:solidFill>
                <a:effectLst/>
                <a:latin typeface="+mn-lt"/>
                <a:ea typeface="+mn-ea"/>
                <a:cs typeface="+mn-cs"/>
              </a:rPr>
            </a:br>
            <a:r>
              <a:rPr lang="da-DK" sz="1200" b="1" i="0" kern="1200" dirty="0" smtClean="0">
                <a:solidFill>
                  <a:schemeClr val="tx1"/>
                </a:solidFill>
                <a:effectLst/>
                <a:latin typeface="+mn-lt"/>
                <a:ea typeface="+mn-ea"/>
                <a:cs typeface="+mn-cs"/>
              </a:rPr>
              <a:t>1.2 </a:t>
            </a:r>
            <a:r>
              <a:rPr lang="da-DK" sz="1200" i="0" kern="1200" dirty="0" smtClean="0">
                <a:solidFill>
                  <a:schemeClr val="tx1"/>
                </a:solidFill>
                <a:effectLst/>
                <a:latin typeface="+mn-lt"/>
                <a:ea typeface="+mn-ea"/>
                <a:cs typeface="+mn-cs"/>
              </a:rPr>
              <a:t>True. </a:t>
            </a:r>
            <a:r>
              <a:rPr lang="da-DK" sz="1200" b="1" i="0" kern="1200" dirty="0" smtClean="0">
                <a:solidFill>
                  <a:schemeClr val="tx1"/>
                </a:solidFill>
                <a:effectLst/>
                <a:latin typeface="+mn-lt"/>
                <a:ea typeface="+mn-ea"/>
                <a:cs typeface="+mn-cs"/>
              </a:rPr>
              <a:t>1.11 </a:t>
            </a:r>
            <a:r>
              <a:rPr lang="da-DK" sz="1200" i="0" kern="1200" dirty="0" smtClean="0">
                <a:solidFill>
                  <a:schemeClr val="tx1"/>
                </a:solidFill>
                <a:effectLst/>
                <a:latin typeface="+mn-lt"/>
                <a:ea typeface="+mn-ea"/>
                <a:cs typeface="+mn-cs"/>
              </a:rPr>
              <a:t>True. </a:t>
            </a:r>
            <a:r>
              <a:rPr lang="da-DK" sz="1200" b="1" i="0" kern="1200" dirty="0" smtClean="0">
                <a:solidFill>
                  <a:schemeClr val="tx1"/>
                </a:solidFill>
                <a:effectLst/>
                <a:latin typeface="+mn-lt"/>
                <a:ea typeface="+mn-ea"/>
                <a:cs typeface="+mn-cs"/>
              </a:rPr>
              <a:t>1.20 </a:t>
            </a:r>
            <a:r>
              <a:rPr lang="da-DK" sz="1200" i="0" kern="1200" dirty="0" smtClean="0">
                <a:solidFill>
                  <a:schemeClr val="tx1"/>
                </a:solidFill>
                <a:effectLst/>
                <a:latin typeface="+mn-lt"/>
                <a:ea typeface="+mn-ea"/>
                <a:cs typeface="+mn-cs"/>
              </a:rPr>
              <a:t>False. </a:t>
            </a:r>
            <a:br>
              <a:rPr lang="da-DK" sz="1200" i="0" kern="1200" dirty="0" smtClean="0">
                <a:solidFill>
                  <a:schemeClr val="tx1"/>
                </a:solidFill>
                <a:effectLst/>
                <a:latin typeface="+mn-lt"/>
                <a:ea typeface="+mn-ea"/>
                <a:cs typeface="+mn-cs"/>
              </a:rPr>
            </a:br>
            <a:r>
              <a:rPr lang="da-DK" sz="1200" b="1" i="0" kern="1200" dirty="0" smtClean="0">
                <a:solidFill>
                  <a:schemeClr val="tx1"/>
                </a:solidFill>
                <a:effectLst/>
                <a:latin typeface="+mn-lt"/>
                <a:ea typeface="+mn-ea"/>
                <a:cs typeface="+mn-cs"/>
              </a:rPr>
              <a:t>1.3 </a:t>
            </a:r>
            <a:r>
              <a:rPr lang="da-DK" sz="1200" i="0" kern="1200" dirty="0" smtClean="0">
                <a:solidFill>
                  <a:schemeClr val="tx1"/>
                </a:solidFill>
                <a:effectLst/>
                <a:latin typeface="+mn-lt"/>
                <a:ea typeface="+mn-ea"/>
                <a:cs typeface="+mn-cs"/>
              </a:rPr>
              <a:t>True. </a:t>
            </a:r>
            <a:r>
              <a:rPr lang="da-DK" sz="1200" b="1" i="0" kern="1200" dirty="0" smtClean="0">
                <a:solidFill>
                  <a:schemeClr val="tx1"/>
                </a:solidFill>
                <a:effectLst/>
                <a:latin typeface="+mn-lt"/>
                <a:ea typeface="+mn-ea"/>
                <a:cs typeface="+mn-cs"/>
              </a:rPr>
              <a:t>1.12 </a:t>
            </a:r>
            <a:r>
              <a:rPr lang="da-DK" sz="1200" i="0" kern="1200" dirty="0" smtClean="0">
                <a:solidFill>
                  <a:schemeClr val="tx1"/>
                </a:solidFill>
                <a:effectLst/>
                <a:latin typeface="+mn-lt"/>
                <a:ea typeface="+mn-ea"/>
                <a:cs typeface="+mn-cs"/>
              </a:rPr>
              <a:t>True. </a:t>
            </a:r>
            <a:r>
              <a:rPr lang="da-DK" sz="1200" b="1" i="0" kern="1200" dirty="0" smtClean="0">
                <a:solidFill>
                  <a:schemeClr val="tx1"/>
                </a:solidFill>
                <a:effectLst/>
                <a:latin typeface="+mn-lt"/>
                <a:ea typeface="+mn-ea"/>
                <a:cs typeface="+mn-cs"/>
              </a:rPr>
              <a:t>1.21 </a:t>
            </a:r>
            <a:r>
              <a:rPr lang="da-DK" sz="1200" i="0" kern="1200" dirty="0" smtClean="0">
                <a:solidFill>
                  <a:schemeClr val="tx1"/>
                </a:solidFill>
                <a:effectLst/>
                <a:latin typeface="+mn-lt"/>
                <a:ea typeface="+mn-ea"/>
                <a:cs typeface="+mn-cs"/>
              </a:rPr>
              <a:t>True. </a:t>
            </a:r>
            <a:br>
              <a:rPr lang="da-DK" sz="1200" i="0" kern="1200" dirty="0" smtClean="0">
                <a:solidFill>
                  <a:schemeClr val="tx1"/>
                </a:solidFill>
                <a:effectLst/>
                <a:latin typeface="+mn-lt"/>
                <a:ea typeface="+mn-ea"/>
                <a:cs typeface="+mn-cs"/>
              </a:rPr>
            </a:br>
            <a:r>
              <a:rPr lang="da-DK" sz="1200" b="1" i="0" kern="1200" dirty="0" smtClean="0">
                <a:solidFill>
                  <a:schemeClr val="tx1"/>
                </a:solidFill>
                <a:effectLst/>
                <a:latin typeface="+mn-lt"/>
                <a:ea typeface="+mn-ea"/>
                <a:cs typeface="+mn-cs"/>
              </a:rPr>
              <a:t>1.4 </a:t>
            </a:r>
            <a:r>
              <a:rPr lang="da-DK" sz="1200" i="0" kern="1200" dirty="0" smtClean="0">
                <a:solidFill>
                  <a:schemeClr val="tx1"/>
                </a:solidFill>
                <a:effectLst/>
                <a:latin typeface="+mn-lt"/>
                <a:ea typeface="+mn-ea"/>
                <a:cs typeface="+mn-cs"/>
              </a:rPr>
              <a:t>True. </a:t>
            </a:r>
            <a:r>
              <a:rPr lang="da-DK" sz="1200" b="1" i="0" kern="1200" dirty="0" smtClean="0">
                <a:solidFill>
                  <a:schemeClr val="tx1"/>
                </a:solidFill>
                <a:effectLst/>
                <a:latin typeface="+mn-lt"/>
                <a:ea typeface="+mn-ea"/>
                <a:cs typeface="+mn-cs"/>
              </a:rPr>
              <a:t>1.13 </a:t>
            </a:r>
            <a:r>
              <a:rPr lang="da-DK" sz="1200" i="0" kern="1200" dirty="0" smtClean="0">
                <a:solidFill>
                  <a:schemeClr val="tx1"/>
                </a:solidFill>
                <a:effectLst/>
                <a:latin typeface="+mn-lt"/>
                <a:ea typeface="+mn-ea"/>
                <a:cs typeface="+mn-cs"/>
              </a:rPr>
              <a:t>True. </a:t>
            </a:r>
            <a:r>
              <a:rPr lang="da-DK" sz="1200" b="1" i="0" kern="1200" dirty="0" smtClean="0">
                <a:solidFill>
                  <a:schemeClr val="tx1"/>
                </a:solidFill>
                <a:effectLst/>
                <a:latin typeface="+mn-lt"/>
                <a:ea typeface="+mn-ea"/>
                <a:cs typeface="+mn-cs"/>
              </a:rPr>
              <a:t>1.22 </a:t>
            </a:r>
            <a:r>
              <a:rPr lang="da-DK" sz="1200" i="0" kern="1200" dirty="0" smtClean="0">
                <a:solidFill>
                  <a:schemeClr val="tx1"/>
                </a:solidFill>
                <a:effectLst/>
                <a:latin typeface="+mn-lt"/>
                <a:ea typeface="+mn-ea"/>
                <a:cs typeface="+mn-cs"/>
              </a:rPr>
              <a:t>False. </a:t>
            </a:r>
            <a:br>
              <a:rPr lang="da-DK" sz="1200" i="0" kern="1200" dirty="0" smtClean="0">
                <a:solidFill>
                  <a:schemeClr val="tx1"/>
                </a:solidFill>
                <a:effectLst/>
                <a:latin typeface="+mn-lt"/>
                <a:ea typeface="+mn-ea"/>
                <a:cs typeface="+mn-cs"/>
              </a:rPr>
            </a:br>
            <a:r>
              <a:rPr lang="da-DK" sz="1200" b="1" i="0" kern="1200" dirty="0" smtClean="0">
                <a:solidFill>
                  <a:schemeClr val="tx1"/>
                </a:solidFill>
                <a:effectLst/>
                <a:latin typeface="+mn-lt"/>
                <a:ea typeface="+mn-ea"/>
                <a:cs typeface="+mn-cs"/>
              </a:rPr>
              <a:t>1.5 </a:t>
            </a:r>
            <a:r>
              <a:rPr lang="da-DK" sz="1200" i="0" kern="1200" dirty="0" smtClean="0">
                <a:solidFill>
                  <a:schemeClr val="tx1"/>
                </a:solidFill>
                <a:effectLst/>
                <a:latin typeface="+mn-lt"/>
                <a:ea typeface="+mn-ea"/>
                <a:cs typeface="+mn-cs"/>
              </a:rPr>
              <a:t>False. </a:t>
            </a:r>
            <a:r>
              <a:rPr lang="da-DK" sz="1200" b="1" i="0" kern="1200" dirty="0" smtClean="0">
                <a:solidFill>
                  <a:schemeClr val="tx1"/>
                </a:solidFill>
                <a:effectLst/>
                <a:latin typeface="+mn-lt"/>
                <a:ea typeface="+mn-ea"/>
                <a:cs typeface="+mn-cs"/>
              </a:rPr>
              <a:t>1.14 </a:t>
            </a:r>
            <a:r>
              <a:rPr lang="da-DK" sz="1200" i="0" kern="1200" dirty="0" smtClean="0">
                <a:solidFill>
                  <a:schemeClr val="tx1"/>
                </a:solidFill>
                <a:effectLst/>
                <a:latin typeface="+mn-lt"/>
                <a:ea typeface="+mn-ea"/>
                <a:cs typeface="+mn-cs"/>
              </a:rPr>
              <a:t>True. </a:t>
            </a:r>
            <a:r>
              <a:rPr lang="da-DK" sz="1200" b="1" i="0" kern="1200" dirty="0" smtClean="0">
                <a:solidFill>
                  <a:schemeClr val="tx1"/>
                </a:solidFill>
                <a:effectLst/>
                <a:latin typeface="+mn-lt"/>
                <a:ea typeface="+mn-ea"/>
                <a:cs typeface="+mn-cs"/>
              </a:rPr>
              <a:t>1.23 </a:t>
            </a:r>
            <a:r>
              <a:rPr lang="da-DK" sz="1200" i="0" kern="1200" dirty="0" smtClean="0">
                <a:solidFill>
                  <a:schemeClr val="tx1"/>
                </a:solidFill>
                <a:effectLst/>
                <a:latin typeface="+mn-lt"/>
                <a:ea typeface="+mn-ea"/>
                <a:cs typeface="+mn-cs"/>
              </a:rPr>
              <a:t>False. </a:t>
            </a:r>
            <a:br>
              <a:rPr lang="da-DK" sz="1200" i="0" kern="1200" dirty="0" smtClean="0">
                <a:solidFill>
                  <a:schemeClr val="tx1"/>
                </a:solidFill>
                <a:effectLst/>
                <a:latin typeface="+mn-lt"/>
                <a:ea typeface="+mn-ea"/>
                <a:cs typeface="+mn-cs"/>
              </a:rPr>
            </a:br>
            <a:r>
              <a:rPr lang="da-DK" sz="1200" b="1" i="0" kern="1200" dirty="0" smtClean="0">
                <a:solidFill>
                  <a:schemeClr val="tx1"/>
                </a:solidFill>
                <a:effectLst/>
                <a:latin typeface="+mn-lt"/>
                <a:ea typeface="+mn-ea"/>
                <a:cs typeface="+mn-cs"/>
              </a:rPr>
              <a:t>1.6 </a:t>
            </a:r>
            <a:r>
              <a:rPr lang="da-DK" sz="1200" i="0" kern="1200" dirty="0" smtClean="0">
                <a:solidFill>
                  <a:schemeClr val="tx1"/>
                </a:solidFill>
                <a:effectLst/>
                <a:latin typeface="+mn-lt"/>
                <a:ea typeface="+mn-ea"/>
                <a:cs typeface="+mn-cs"/>
              </a:rPr>
              <a:t>False. </a:t>
            </a:r>
            <a:r>
              <a:rPr lang="da-DK" sz="1200" b="1" i="0" kern="1200" dirty="0" smtClean="0">
                <a:solidFill>
                  <a:schemeClr val="tx1"/>
                </a:solidFill>
                <a:effectLst/>
                <a:latin typeface="+mn-lt"/>
                <a:ea typeface="+mn-ea"/>
                <a:cs typeface="+mn-cs"/>
              </a:rPr>
              <a:t>1.15 </a:t>
            </a:r>
            <a:r>
              <a:rPr lang="da-DK" sz="1200" i="0" kern="1200" dirty="0" smtClean="0">
                <a:solidFill>
                  <a:schemeClr val="tx1"/>
                </a:solidFill>
                <a:effectLst/>
                <a:latin typeface="+mn-lt"/>
                <a:ea typeface="+mn-ea"/>
                <a:cs typeface="+mn-cs"/>
              </a:rPr>
              <a:t>True. </a:t>
            </a:r>
            <a:r>
              <a:rPr lang="da-DK" sz="1200" b="1" i="0" kern="1200" dirty="0" smtClean="0">
                <a:solidFill>
                  <a:schemeClr val="tx1"/>
                </a:solidFill>
                <a:effectLst/>
                <a:latin typeface="+mn-lt"/>
                <a:ea typeface="+mn-ea"/>
                <a:cs typeface="+mn-cs"/>
              </a:rPr>
              <a:t>1.24 </a:t>
            </a:r>
            <a:r>
              <a:rPr lang="da-DK" sz="1200" i="0" kern="1200" dirty="0" smtClean="0">
                <a:solidFill>
                  <a:schemeClr val="tx1"/>
                </a:solidFill>
                <a:effectLst/>
                <a:latin typeface="+mn-lt"/>
                <a:ea typeface="+mn-ea"/>
                <a:cs typeface="+mn-cs"/>
              </a:rPr>
              <a:t>True. </a:t>
            </a:r>
            <a:br>
              <a:rPr lang="da-DK" sz="1200" i="0" kern="1200" dirty="0" smtClean="0">
                <a:solidFill>
                  <a:schemeClr val="tx1"/>
                </a:solidFill>
                <a:effectLst/>
                <a:latin typeface="+mn-lt"/>
                <a:ea typeface="+mn-ea"/>
                <a:cs typeface="+mn-cs"/>
              </a:rPr>
            </a:br>
            <a:r>
              <a:rPr lang="da-DK" sz="1200" b="1" i="0" kern="1200" dirty="0" smtClean="0">
                <a:solidFill>
                  <a:schemeClr val="tx1"/>
                </a:solidFill>
                <a:effectLst/>
                <a:latin typeface="+mn-lt"/>
                <a:ea typeface="+mn-ea"/>
                <a:cs typeface="+mn-cs"/>
              </a:rPr>
              <a:t>1.7 </a:t>
            </a:r>
            <a:r>
              <a:rPr lang="da-DK" sz="1200" i="0" kern="1200" dirty="0" smtClean="0">
                <a:solidFill>
                  <a:schemeClr val="tx1"/>
                </a:solidFill>
                <a:effectLst/>
                <a:latin typeface="+mn-lt"/>
                <a:ea typeface="+mn-ea"/>
                <a:cs typeface="+mn-cs"/>
              </a:rPr>
              <a:t>False. </a:t>
            </a:r>
            <a:r>
              <a:rPr lang="da-DK" sz="1200" b="1" i="0" kern="1200" dirty="0" smtClean="0">
                <a:solidFill>
                  <a:schemeClr val="tx1"/>
                </a:solidFill>
                <a:effectLst/>
                <a:latin typeface="+mn-lt"/>
                <a:ea typeface="+mn-ea"/>
                <a:cs typeface="+mn-cs"/>
              </a:rPr>
              <a:t>1.16 </a:t>
            </a:r>
            <a:r>
              <a:rPr lang="da-DK" sz="1200" i="0" kern="1200" dirty="0" smtClean="0">
                <a:solidFill>
                  <a:schemeClr val="tx1"/>
                </a:solidFill>
                <a:effectLst/>
                <a:latin typeface="+mn-lt"/>
                <a:ea typeface="+mn-ea"/>
                <a:cs typeface="+mn-cs"/>
              </a:rPr>
              <a:t>True. </a:t>
            </a:r>
            <a:r>
              <a:rPr lang="da-DK" sz="1200" b="1" i="0" kern="1200" dirty="0" smtClean="0">
                <a:solidFill>
                  <a:schemeClr val="tx1"/>
                </a:solidFill>
                <a:effectLst/>
                <a:latin typeface="+mn-lt"/>
                <a:ea typeface="+mn-ea"/>
                <a:cs typeface="+mn-cs"/>
              </a:rPr>
              <a:t>1.25 </a:t>
            </a:r>
            <a:r>
              <a:rPr lang="da-DK" sz="1200" i="0" kern="1200" dirty="0" smtClean="0">
                <a:solidFill>
                  <a:schemeClr val="tx1"/>
                </a:solidFill>
                <a:effectLst/>
                <a:latin typeface="+mn-lt"/>
                <a:ea typeface="+mn-ea"/>
                <a:cs typeface="+mn-cs"/>
              </a:rPr>
              <a:t>True. </a:t>
            </a:r>
            <a:br>
              <a:rPr lang="da-DK" sz="1200" i="0" kern="1200" dirty="0" smtClean="0">
                <a:solidFill>
                  <a:schemeClr val="tx1"/>
                </a:solidFill>
                <a:effectLst/>
                <a:latin typeface="+mn-lt"/>
                <a:ea typeface="+mn-ea"/>
                <a:cs typeface="+mn-cs"/>
              </a:rPr>
            </a:br>
            <a:r>
              <a:rPr lang="da-DK" sz="1200" b="1" i="0" kern="1200" dirty="0" smtClean="0">
                <a:solidFill>
                  <a:schemeClr val="tx1"/>
                </a:solidFill>
                <a:effectLst/>
                <a:latin typeface="+mn-lt"/>
                <a:ea typeface="+mn-ea"/>
                <a:cs typeface="+mn-cs"/>
              </a:rPr>
              <a:t>1.8 </a:t>
            </a:r>
            <a:r>
              <a:rPr lang="da-DK" sz="1200" i="0" kern="1200" dirty="0" smtClean="0">
                <a:solidFill>
                  <a:schemeClr val="tx1"/>
                </a:solidFill>
                <a:effectLst/>
                <a:latin typeface="+mn-lt"/>
                <a:ea typeface="+mn-ea"/>
                <a:cs typeface="+mn-cs"/>
              </a:rPr>
              <a:t>False. </a:t>
            </a:r>
            <a:r>
              <a:rPr lang="da-DK" sz="1200" b="1" i="0" kern="1200" dirty="0" smtClean="0">
                <a:solidFill>
                  <a:schemeClr val="tx1"/>
                </a:solidFill>
                <a:effectLst/>
                <a:latin typeface="+mn-lt"/>
                <a:ea typeface="+mn-ea"/>
                <a:cs typeface="+mn-cs"/>
              </a:rPr>
              <a:t>1.17 </a:t>
            </a:r>
            <a:r>
              <a:rPr lang="da-DK" sz="1200" i="0" kern="1200" dirty="0" smtClean="0">
                <a:solidFill>
                  <a:schemeClr val="tx1"/>
                </a:solidFill>
                <a:effectLst/>
                <a:latin typeface="+mn-lt"/>
                <a:ea typeface="+mn-ea"/>
                <a:cs typeface="+mn-cs"/>
              </a:rPr>
              <a:t>True. </a:t>
            </a:r>
            <a:r>
              <a:rPr lang="da-DK" sz="1200" b="1" i="0" kern="1200" dirty="0" smtClean="0">
                <a:solidFill>
                  <a:schemeClr val="tx1"/>
                </a:solidFill>
                <a:effectLst/>
                <a:latin typeface="+mn-lt"/>
                <a:ea typeface="+mn-ea"/>
                <a:cs typeface="+mn-cs"/>
              </a:rPr>
              <a:t>1.26 </a:t>
            </a:r>
            <a:r>
              <a:rPr lang="da-DK" sz="1200" i="0" kern="1200" dirty="0" smtClean="0">
                <a:solidFill>
                  <a:schemeClr val="tx1"/>
                </a:solidFill>
                <a:effectLst/>
                <a:latin typeface="+mn-lt"/>
                <a:ea typeface="+mn-ea"/>
                <a:cs typeface="+mn-cs"/>
              </a:rPr>
              <a:t>False. </a:t>
            </a:r>
            <a:br>
              <a:rPr lang="da-DK" sz="1200" i="0" kern="1200" dirty="0" smtClean="0">
                <a:solidFill>
                  <a:schemeClr val="tx1"/>
                </a:solidFill>
                <a:effectLst/>
                <a:latin typeface="+mn-lt"/>
                <a:ea typeface="+mn-ea"/>
                <a:cs typeface="+mn-cs"/>
              </a:rPr>
            </a:br>
            <a:r>
              <a:rPr lang="da-DK" sz="1200" b="1" i="0" kern="1200" dirty="0" smtClean="0">
                <a:solidFill>
                  <a:schemeClr val="tx1"/>
                </a:solidFill>
                <a:effectLst/>
                <a:latin typeface="+mn-lt"/>
                <a:ea typeface="+mn-ea"/>
                <a:cs typeface="+mn-cs"/>
              </a:rPr>
              <a:t>1.9 </a:t>
            </a:r>
            <a:r>
              <a:rPr lang="da-DK" sz="1200" i="0" kern="1200" dirty="0" smtClean="0">
                <a:solidFill>
                  <a:schemeClr val="tx1"/>
                </a:solidFill>
                <a:effectLst/>
                <a:latin typeface="+mn-lt"/>
                <a:ea typeface="+mn-ea"/>
                <a:cs typeface="+mn-cs"/>
              </a:rPr>
              <a:t>True. </a:t>
            </a:r>
            <a:r>
              <a:rPr lang="da-DK" sz="1200" b="1" i="0" kern="1200" dirty="0" smtClean="0">
                <a:solidFill>
                  <a:schemeClr val="tx1"/>
                </a:solidFill>
                <a:effectLst/>
                <a:latin typeface="+mn-lt"/>
                <a:ea typeface="+mn-ea"/>
                <a:cs typeface="+mn-cs"/>
              </a:rPr>
              <a:t>1.18 </a:t>
            </a:r>
            <a:r>
              <a:rPr lang="da-DK" sz="1200" i="0" kern="1200" dirty="0" smtClean="0">
                <a:solidFill>
                  <a:schemeClr val="tx1"/>
                </a:solidFill>
                <a:effectLst/>
                <a:latin typeface="+mn-lt"/>
                <a:ea typeface="+mn-ea"/>
                <a:cs typeface="+mn-cs"/>
              </a:rPr>
              <a:t>True. </a:t>
            </a:r>
            <a:r>
              <a:rPr lang="da-DK" sz="1200" b="1" i="0" kern="1200" dirty="0" smtClean="0">
                <a:solidFill>
                  <a:schemeClr val="tx1"/>
                </a:solidFill>
                <a:effectLst/>
                <a:latin typeface="+mn-lt"/>
                <a:ea typeface="+mn-ea"/>
                <a:cs typeface="+mn-cs"/>
              </a:rPr>
              <a:t>1.27 </a:t>
            </a:r>
            <a:r>
              <a:rPr lang="da-DK" sz="1200" i="0" kern="1200" dirty="0" smtClean="0">
                <a:solidFill>
                  <a:schemeClr val="tx1"/>
                </a:solidFill>
                <a:effectLst/>
                <a:latin typeface="+mn-lt"/>
                <a:ea typeface="+mn-ea"/>
                <a:cs typeface="+mn-cs"/>
              </a:rPr>
              <a:t>False. </a:t>
            </a:r>
            <a:br>
              <a:rPr lang="da-DK" sz="1200" i="0" kern="1200" dirty="0" smtClean="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10"/>
          </p:nvPr>
        </p:nvSpPr>
        <p:spPr/>
        <p:txBody>
          <a:bodyPr/>
          <a:lstStyle/>
          <a:p>
            <a:fld id="{D1B512A6-D307-41A4-90BC-57239B3598CA}" type="slidenum">
              <a:rPr lang="en-US" smtClean="0"/>
              <a:t>24</a:t>
            </a:fld>
            <a:endParaRPr lang="en-US"/>
          </a:p>
        </p:txBody>
      </p:sp>
    </p:spTree>
    <p:extLst>
      <p:ext uri="{BB962C8B-B14F-4D97-AF65-F5344CB8AC3E}">
        <p14:creationId xmlns:p14="http://schemas.microsoft.com/office/powerpoint/2010/main" val="6763966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sz="1200" b="1" i="0" kern="1200" dirty="0" smtClean="0">
                <a:solidFill>
                  <a:schemeClr val="tx1"/>
                </a:solidFill>
                <a:effectLst/>
                <a:latin typeface="+mn-lt"/>
                <a:ea typeface="+mn-ea"/>
                <a:cs typeface="+mn-cs"/>
              </a:rPr>
              <a:t>1.1 </a:t>
            </a:r>
            <a:r>
              <a:rPr lang="da-DK" sz="1200" i="0" kern="1200" dirty="0" smtClean="0">
                <a:solidFill>
                  <a:schemeClr val="tx1"/>
                </a:solidFill>
                <a:effectLst/>
                <a:latin typeface="+mn-lt"/>
                <a:ea typeface="+mn-ea"/>
                <a:cs typeface="+mn-cs"/>
              </a:rPr>
              <a:t>True. </a:t>
            </a:r>
            <a:r>
              <a:rPr lang="da-DK" sz="1200" b="1" i="0" kern="1200" dirty="0" smtClean="0">
                <a:solidFill>
                  <a:schemeClr val="tx1"/>
                </a:solidFill>
                <a:effectLst/>
                <a:latin typeface="+mn-lt"/>
                <a:ea typeface="+mn-ea"/>
                <a:cs typeface="+mn-cs"/>
              </a:rPr>
              <a:t>1.10 </a:t>
            </a:r>
            <a:r>
              <a:rPr lang="da-DK" sz="1200" i="0" kern="1200" dirty="0" smtClean="0">
                <a:solidFill>
                  <a:schemeClr val="tx1"/>
                </a:solidFill>
                <a:effectLst/>
                <a:latin typeface="+mn-lt"/>
                <a:ea typeface="+mn-ea"/>
                <a:cs typeface="+mn-cs"/>
              </a:rPr>
              <a:t>False. </a:t>
            </a:r>
            <a:r>
              <a:rPr lang="da-DK" sz="1200" b="1" i="0" kern="1200" dirty="0" smtClean="0">
                <a:solidFill>
                  <a:schemeClr val="tx1"/>
                </a:solidFill>
                <a:effectLst/>
                <a:latin typeface="+mn-lt"/>
                <a:ea typeface="+mn-ea"/>
                <a:cs typeface="+mn-cs"/>
              </a:rPr>
              <a:t>1.19 </a:t>
            </a:r>
            <a:r>
              <a:rPr lang="da-DK" sz="1200" i="0" kern="1200" dirty="0" smtClean="0">
                <a:solidFill>
                  <a:schemeClr val="tx1"/>
                </a:solidFill>
                <a:effectLst/>
                <a:latin typeface="+mn-lt"/>
                <a:ea typeface="+mn-ea"/>
                <a:cs typeface="+mn-cs"/>
              </a:rPr>
              <a:t>False. </a:t>
            </a:r>
            <a:r>
              <a:rPr lang="da-DK" sz="1200" b="1" i="0" kern="1200" dirty="0" smtClean="0">
                <a:solidFill>
                  <a:schemeClr val="tx1"/>
                </a:solidFill>
                <a:effectLst/>
                <a:latin typeface="+mn-lt"/>
                <a:ea typeface="+mn-ea"/>
                <a:cs typeface="+mn-cs"/>
              </a:rPr>
              <a:t>1.28 </a:t>
            </a:r>
            <a:r>
              <a:rPr lang="da-DK" sz="1200" i="0" kern="1200" dirty="0" smtClean="0">
                <a:solidFill>
                  <a:schemeClr val="tx1"/>
                </a:solidFill>
                <a:effectLst/>
                <a:latin typeface="+mn-lt"/>
                <a:ea typeface="+mn-ea"/>
                <a:cs typeface="+mn-cs"/>
              </a:rPr>
              <a:t>True. </a:t>
            </a:r>
            <a:br>
              <a:rPr lang="da-DK" sz="1200" i="0" kern="1200" dirty="0" smtClean="0">
                <a:solidFill>
                  <a:schemeClr val="tx1"/>
                </a:solidFill>
                <a:effectLst/>
                <a:latin typeface="+mn-lt"/>
                <a:ea typeface="+mn-ea"/>
                <a:cs typeface="+mn-cs"/>
              </a:rPr>
            </a:br>
            <a:r>
              <a:rPr lang="da-DK" sz="1200" b="1" i="0" kern="1200" dirty="0" smtClean="0">
                <a:solidFill>
                  <a:schemeClr val="tx1"/>
                </a:solidFill>
                <a:effectLst/>
                <a:latin typeface="+mn-lt"/>
                <a:ea typeface="+mn-ea"/>
                <a:cs typeface="+mn-cs"/>
              </a:rPr>
              <a:t>1.2 </a:t>
            </a:r>
            <a:r>
              <a:rPr lang="da-DK" sz="1200" i="0" kern="1200" dirty="0" smtClean="0">
                <a:solidFill>
                  <a:schemeClr val="tx1"/>
                </a:solidFill>
                <a:effectLst/>
                <a:latin typeface="+mn-lt"/>
                <a:ea typeface="+mn-ea"/>
                <a:cs typeface="+mn-cs"/>
              </a:rPr>
              <a:t>True. </a:t>
            </a:r>
            <a:r>
              <a:rPr lang="da-DK" sz="1200" b="1" i="0" kern="1200" dirty="0" smtClean="0">
                <a:solidFill>
                  <a:schemeClr val="tx1"/>
                </a:solidFill>
                <a:effectLst/>
                <a:latin typeface="+mn-lt"/>
                <a:ea typeface="+mn-ea"/>
                <a:cs typeface="+mn-cs"/>
              </a:rPr>
              <a:t>1.11 </a:t>
            </a:r>
            <a:r>
              <a:rPr lang="da-DK" sz="1200" i="0" kern="1200" dirty="0" smtClean="0">
                <a:solidFill>
                  <a:schemeClr val="tx1"/>
                </a:solidFill>
                <a:effectLst/>
                <a:latin typeface="+mn-lt"/>
                <a:ea typeface="+mn-ea"/>
                <a:cs typeface="+mn-cs"/>
              </a:rPr>
              <a:t>True. </a:t>
            </a:r>
            <a:r>
              <a:rPr lang="da-DK" sz="1200" b="1" i="0" kern="1200" dirty="0" smtClean="0">
                <a:solidFill>
                  <a:schemeClr val="tx1"/>
                </a:solidFill>
                <a:effectLst/>
                <a:latin typeface="+mn-lt"/>
                <a:ea typeface="+mn-ea"/>
                <a:cs typeface="+mn-cs"/>
              </a:rPr>
              <a:t>1.20 </a:t>
            </a:r>
            <a:r>
              <a:rPr lang="da-DK" sz="1200" i="0" kern="1200" dirty="0" smtClean="0">
                <a:solidFill>
                  <a:schemeClr val="tx1"/>
                </a:solidFill>
                <a:effectLst/>
                <a:latin typeface="+mn-lt"/>
                <a:ea typeface="+mn-ea"/>
                <a:cs typeface="+mn-cs"/>
              </a:rPr>
              <a:t>False. </a:t>
            </a:r>
            <a:br>
              <a:rPr lang="da-DK" sz="1200" i="0" kern="1200" dirty="0" smtClean="0">
                <a:solidFill>
                  <a:schemeClr val="tx1"/>
                </a:solidFill>
                <a:effectLst/>
                <a:latin typeface="+mn-lt"/>
                <a:ea typeface="+mn-ea"/>
                <a:cs typeface="+mn-cs"/>
              </a:rPr>
            </a:br>
            <a:r>
              <a:rPr lang="da-DK" sz="1200" b="1" i="0" kern="1200" dirty="0" smtClean="0">
                <a:solidFill>
                  <a:schemeClr val="tx1"/>
                </a:solidFill>
                <a:effectLst/>
                <a:latin typeface="+mn-lt"/>
                <a:ea typeface="+mn-ea"/>
                <a:cs typeface="+mn-cs"/>
              </a:rPr>
              <a:t>1.3 </a:t>
            </a:r>
            <a:r>
              <a:rPr lang="da-DK" sz="1200" i="0" kern="1200" dirty="0" smtClean="0">
                <a:solidFill>
                  <a:schemeClr val="tx1"/>
                </a:solidFill>
                <a:effectLst/>
                <a:latin typeface="+mn-lt"/>
                <a:ea typeface="+mn-ea"/>
                <a:cs typeface="+mn-cs"/>
              </a:rPr>
              <a:t>True. </a:t>
            </a:r>
            <a:r>
              <a:rPr lang="da-DK" sz="1200" b="1" i="0" kern="1200" dirty="0" smtClean="0">
                <a:solidFill>
                  <a:schemeClr val="tx1"/>
                </a:solidFill>
                <a:effectLst/>
                <a:latin typeface="+mn-lt"/>
                <a:ea typeface="+mn-ea"/>
                <a:cs typeface="+mn-cs"/>
              </a:rPr>
              <a:t>1.12 </a:t>
            </a:r>
            <a:r>
              <a:rPr lang="da-DK" sz="1200" i="0" kern="1200" dirty="0" smtClean="0">
                <a:solidFill>
                  <a:schemeClr val="tx1"/>
                </a:solidFill>
                <a:effectLst/>
                <a:latin typeface="+mn-lt"/>
                <a:ea typeface="+mn-ea"/>
                <a:cs typeface="+mn-cs"/>
              </a:rPr>
              <a:t>True. </a:t>
            </a:r>
            <a:r>
              <a:rPr lang="da-DK" sz="1200" b="1" i="0" kern="1200" dirty="0" smtClean="0">
                <a:solidFill>
                  <a:schemeClr val="tx1"/>
                </a:solidFill>
                <a:effectLst/>
                <a:latin typeface="+mn-lt"/>
                <a:ea typeface="+mn-ea"/>
                <a:cs typeface="+mn-cs"/>
              </a:rPr>
              <a:t>1.21 </a:t>
            </a:r>
            <a:r>
              <a:rPr lang="da-DK" sz="1200" i="0" kern="1200" dirty="0" smtClean="0">
                <a:solidFill>
                  <a:schemeClr val="tx1"/>
                </a:solidFill>
                <a:effectLst/>
                <a:latin typeface="+mn-lt"/>
                <a:ea typeface="+mn-ea"/>
                <a:cs typeface="+mn-cs"/>
              </a:rPr>
              <a:t>True. </a:t>
            </a:r>
            <a:br>
              <a:rPr lang="da-DK" sz="1200" i="0" kern="1200" dirty="0" smtClean="0">
                <a:solidFill>
                  <a:schemeClr val="tx1"/>
                </a:solidFill>
                <a:effectLst/>
                <a:latin typeface="+mn-lt"/>
                <a:ea typeface="+mn-ea"/>
                <a:cs typeface="+mn-cs"/>
              </a:rPr>
            </a:br>
            <a:r>
              <a:rPr lang="da-DK" sz="1200" b="1" i="0" kern="1200" dirty="0" smtClean="0">
                <a:solidFill>
                  <a:schemeClr val="tx1"/>
                </a:solidFill>
                <a:effectLst/>
                <a:latin typeface="+mn-lt"/>
                <a:ea typeface="+mn-ea"/>
                <a:cs typeface="+mn-cs"/>
              </a:rPr>
              <a:t>1.4 </a:t>
            </a:r>
            <a:r>
              <a:rPr lang="da-DK" sz="1200" i="0" kern="1200" dirty="0" smtClean="0">
                <a:solidFill>
                  <a:schemeClr val="tx1"/>
                </a:solidFill>
                <a:effectLst/>
                <a:latin typeface="+mn-lt"/>
                <a:ea typeface="+mn-ea"/>
                <a:cs typeface="+mn-cs"/>
              </a:rPr>
              <a:t>True. </a:t>
            </a:r>
            <a:r>
              <a:rPr lang="da-DK" sz="1200" b="1" i="0" kern="1200" dirty="0" smtClean="0">
                <a:solidFill>
                  <a:schemeClr val="tx1"/>
                </a:solidFill>
                <a:effectLst/>
                <a:latin typeface="+mn-lt"/>
                <a:ea typeface="+mn-ea"/>
                <a:cs typeface="+mn-cs"/>
              </a:rPr>
              <a:t>1.13 </a:t>
            </a:r>
            <a:r>
              <a:rPr lang="da-DK" sz="1200" i="0" kern="1200" dirty="0" smtClean="0">
                <a:solidFill>
                  <a:schemeClr val="tx1"/>
                </a:solidFill>
                <a:effectLst/>
                <a:latin typeface="+mn-lt"/>
                <a:ea typeface="+mn-ea"/>
                <a:cs typeface="+mn-cs"/>
              </a:rPr>
              <a:t>True. </a:t>
            </a:r>
            <a:r>
              <a:rPr lang="da-DK" sz="1200" b="1" i="0" kern="1200" dirty="0" smtClean="0">
                <a:solidFill>
                  <a:schemeClr val="tx1"/>
                </a:solidFill>
                <a:effectLst/>
                <a:latin typeface="+mn-lt"/>
                <a:ea typeface="+mn-ea"/>
                <a:cs typeface="+mn-cs"/>
              </a:rPr>
              <a:t>1.22 </a:t>
            </a:r>
            <a:r>
              <a:rPr lang="da-DK" sz="1200" i="0" kern="1200" dirty="0" smtClean="0">
                <a:solidFill>
                  <a:schemeClr val="tx1"/>
                </a:solidFill>
                <a:effectLst/>
                <a:latin typeface="+mn-lt"/>
                <a:ea typeface="+mn-ea"/>
                <a:cs typeface="+mn-cs"/>
              </a:rPr>
              <a:t>False. </a:t>
            </a:r>
            <a:br>
              <a:rPr lang="da-DK" sz="1200" i="0" kern="1200" dirty="0" smtClean="0">
                <a:solidFill>
                  <a:schemeClr val="tx1"/>
                </a:solidFill>
                <a:effectLst/>
                <a:latin typeface="+mn-lt"/>
                <a:ea typeface="+mn-ea"/>
                <a:cs typeface="+mn-cs"/>
              </a:rPr>
            </a:br>
            <a:r>
              <a:rPr lang="da-DK" sz="1200" b="1" i="0" kern="1200" dirty="0" smtClean="0">
                <a:solidFill>
                  <a:schemeClr val="tx1"/>
                </a:solidFill>
                <a:effectLst/>
                <a:latin typeface="+mn-lt"/>
                <a:ea typeface="+mn-ea"/>
                <a:cs typeface="+mn-cs"/>
              </a:rPr>
              <a:t>1.5 </a:t>
            </a:r>
            <a:r>
              <a:rPr lang="da-DK" sz="1200" i="0" kern="1200" dirty="0" smtClean="0">
                <a:solidFill>
                  <a:schemeClr val="tx1"/>
                </a:solidFill>
                <a:effectLst/>
                <a:latin typeface="+mn-lt"/>
                <a:ea typeface="+mn-ea"/>
                <a:cs typeface="+mn-cs"/>
              </a:rPr>
              <a:t>False. </a:t>
            </a:r>
            <a:r>
              <a:rPr lang="da-DK" sz="1200" b="1" i="0" kern="1200" dirty="0" smtClean="0">
                <a:solidFill>
                  <a:schemeClr val="tx1"/>
                </a:solidFill>
                <a:effectLst/>
                <a:latin typeface="+mn-lt"/>
                <a:ea typeface="+mn-ea"/>
                <a:cs typeface="+mn-cs"/>
              </a:rPr>
              <a:t>1.14 </a:t>
            </a:r>
            <a:r>
              <a:rPr lang="da-DK" sz="1200" i="0" kern="1200" dirty="0" smtClean="0">
                <a:solidFill>
                  <a:schemeClr val="tx1"/>
                </a:solidFill>
                <a:effectLst/>
                <a:latin typeface="+mn-lt"/>
                <a:ea typeface="+mn-ea"/>
                <a:cs typeface="+mn-cs"/>
              </a:rPr>
              <a:t>True. </a:t>
            </a:r>
            <a:r>
              <a:rPr lang="da-DK" sz="1200" b="1" i="0" kern="1200" dirty="0" smtClean="0">
                <a:solidFill>
                  <a:schemeClr val="tx1"/>
                </a:solidFill>
                <a:effectLst/>
                <a:latin typeface="+mn-lt"/>
                <a:ea typeface="+mn-ea"/>
                <a:cs typeface="+mn-cs"/>
              </a:rPr>
              <a:t>1.23 </a:t>
            </a:r>
            <a:r>
              <a:rPr lang="da-DK" sz="1200" i="0" kern="1200" dirty="0" smtClean="0">
                <a:solidFill>
                  <a:schemeClr val="tx1"/>
                </a:solidFill>
                <a:effectLst/>
                <a:latin typeface="+mn-lt"/>
                <a:ea typeface="+mn-ea"/>
                <a:cs typeface="+mn-cs"/>
              </a:rPr>
              <a:t>False. </a:t>
            </a:r>
            <a:br>
              <a:rPr lang="da-DK" sz="1200" i="0" kern="1200" dirty="0" smtClean="0">
                <a:solidFill>
                  <a:schemeClr val="tx1"/>
                </a:solidFill>
                <a:effectLst/>
                <a:latin typeface="+mn-lt"/>
                <a:ea typeface="+mn-ea"/>
                <a:cs typeface="+mn-cs"/>
              </a:rPr>
            </a:br>
            <a:r>
              <a:rPr lang="da-DK" sz="1200" b="1" i="0" kern="1200" dirty="0" smtClean="0">
                <a:solidFill>
                  <a:schemeClr val="tx1"/>
                </a:solidFill>
                <a:effectLst/>
                <a:latin typeface="+mn-lt"/>
                <a:ea typeface="+mn-ea"/>
                <a:cs typeface="+mn-cs"/>
              </a:rPr>
              <a:t>1.6 </a:t>
            </a:r>
            <a:r>
              <a:rPr lang="da-DK" sz="1200" i="0" kern="1200" dirty="0" smtClean="0">
                <a:solidFill>
                  <a:schemeClr val="tx1"/>
                </a:solidFill>
                <a:effectLst/>
                <a:latin typeface="+mn-lt"/>
                <a:ea typeface="+mn-ea"/>
                <a:cs typeface="+mn-cs"/>
              </a:rPr>
              <a:t>False. </a:t>
            </a:r>
            <a:r>
              <a:rPr lang="da-DK" sz="1200" b="1" i="0" kern="1200" dirty="0" smtClean="0">
                <a:solidFill>
                  <a:schemeClr val="tx1"/>
                </a:solidFill>
                <a:effectLst/>
                <a:latin typeface="+mn-lt"/>
                <a:ea typeface="+mn-ea"/>
                <a:cs typeface="+mn-cs"/>
              </a:rPr>
              <a:t>1.15 </a:t>
            </a:r>
            <a:r>
              <a:rPr lang="da-DK" sz="1200" i="0" kern="1200" dirty="0" smtClean="0">
                <a:solidFill>
                  <a:schemeClr val="tx1"/>
                </a:solidFill>
                <a:effectLst/>
                <a:latin typeface="+mn-lt"/>
                <a:ea typeface="+mn-ea"/>
                <a:cs typeface="+mn-cs"/>
              </a:rPr>
              <a:t>True. </a:t>
            </a:r>
            <a:r>
              <a:rPr lang="da-DK" sz="1200" b="1" i="0" kern="1200" dirty="0" smtClean="0">
                <a:solidFill>
                  <a:schemeClr val="tx1"/>
                </a:solidFill>
                <a:effectLst/>
                <a:latin typeface="+mn-lt"/>
                <a:ea typeface="+mn-ea"/>
                <a:cs typeface="+mn-cs"/>
              </a:rPr>
              <a:t>1.24 </a:t>
            </a:r>
            <a:r>
              <a:rPr lang="da-DK" sz="1200" i="0" kern="1200" dirty="0" smtClean="0">
                <a:solidFill>
                  <a:schemeClr val="tx1"/>
                </a:solidFill>
                <a:effectLst/>
                <a:latin typeface="+mn-lt"/>
                <a:ea typeface="+mn-ea"/>
                <a:cs typeface="+mn-cs"/>
              </a:rPr>
              <a:t>True. </a:t>
            </a:r>
            <a:br>
              <a:rPr lang="da-DK" sz="1200" i="0" kern="1200" dirty="0" smtClean="0">
                <a:solidFill>
                  <a:schemeClr val="tx1"/>
                </a:solidFill>
                <a:effectLst/>
                <a:latin typeface="+mn-lt"/>
                <a:ea typeface="+mn-ea"/>
                <a:cs typeface="+mn-cs"/>
              </a:rPr>
            </a:br>
            <a:r>
              <a:rPr lang="da-DK" sz="1200" b="1" i="0" kern="1200" dirty="0" smtClean="0">
                <a:solidFill>
                  <a:schemeClr val="tx1"/>
                </a:solidFill>
                <a:effectLst/>
                <a:latin typeface="+mn-lt"/>
                <a:ea typeface="+mn-ea"/>
                <a:cs typeface="+mn-cs"/>
              </a:rPr>
              <a:t>1.7 </a:t>
            </a:r>
            <a:r>
              <a:rPr lang="da-DK" sz="1200" i="0" kern="1200" dirty="0" smtClean="0">
                <a:solidFill>
                  <a:schemeClr val="tx1"/>
                </a:solidFill>
                <a:effectLst/>
                <a:latin typeface="+mn-lt"/>
                <a:ea typeface="+mn-ea"/>
                <a:cs typeface="+mn-cs"/>
              </a:rPr>
              <a:t>False. </a:t>
            </a:r>
            <a:r>
              <a:rPr lang="da-DK" sz="1200" b="1" i="0" kern="1200" dirty="0" smtClean="0">
                <a:solidFill>
                  <a:schemeClr val="tx1"/>
                </a:solidFill>
                <a:effectLst/>
                <a:latin typeface="+mn-lt"/>
                <a:ea typeface="+mn-ea"/>
                <a:cs typeface="+mn-cs"/>
              </a:rPr>
              <a:t>1.16 </a:t>
            </a:r>
            <a:r>
              <a:rPr lang="da-DK" sz="1200" i="0" kern="1200" dirty="0" smtClean="0">
                <a:solidFill>
                  <a:schemeClr val="tx1"/>
                </a:solidFill>
                <a:effectLst/>
                <a:latin typeface="+mn-lt"/>
                <a:ea typeface="+mn-ea"/>
                <a:cs typeface="+mn-cs"/>
              </a:rPr>
              <a:t>True. </a:t>
            </a:r>
            <a:r>
              <a:rPr lang="da-DK" sz="1200" b="1" i="0" kern="1200" dirty="0" smtClean="0">
                <a:solidFill>
                  <a:schemeClr val="tx1"/>
                </a:solidFill>
                <a:effectLst/>
                <a:latin typeface="+mn-lt"/>
                <a:ea typeface="+mn-ea"/>
                <a:cs typeface="+mn-cs"/>
              </a:rPr>
              <a:t>1.25 </a:t>
            </a:r>
            <a:r>
              <a:rPr lang="da-DK" sz="1200" i="0" kern="1200" dirty="0" smtClean="0">
                <a:solidFill>
                  <a:schemeClr val="tx1"/>
                </a:solidFill>
                <a:effectLst/>
                <a:latin typeface="+mn-lt"/>
                <a:ea typeface="+mn-ea"/>
                <a:cs typeface="+mn-cs"/>
              </a:rPr>
              <a:t>True. </a:t>
            </a:r>
            <a:br>
              <a:rPr lang="da-DK" sz="1200" i="0" kern="1200" dirty="0" smtClean="0">
                <a:solidFill>
                  <a:schemeClr val="tx1"/>
                </a:solidFill>
                <a:effectLst/>
                <a:latin typeface="+mn-lt"/>
                <a:ea typeface="+mn-ea"/>
                <a:cs typeface="+mn-cs"/>
              </a:rPr>
            </a:br>
            <a:r>
              <a:rPr lang="da-DK" sz="1200" b="1" i="0" kern="1200" dirty="0" smtClean="0">
                <a:solidFill>
                  <a:schemeClr val="tx1"/>
                </a:solidFill>
                <a:effectLst/>
                <a:latin typeface="+mn-lt"/>
                <a:ea typeface="+mn-ea"/>
                <a:cs typeface="+mn-cs"/>
              </a:rPr>
              <a:t>1.8 </a:t>
            </a:r>
            <a:r>
              <a:rPr lang="da-DK" sz="1200" i="0" kern="1200" dirty="0" smtClean="0">
                <a:solidFill>
                  <a:schemeClr val="tx1"/>
                </a:solidFill>
                <a:effectLst/>
                <a:latin typeface="+mn-lt"/>
                <a:ea typeface="+mn-ea"/>
                <a:cs typeface="+mn-cs"/>
              </a:rPr>
              <a:t>False. </a:t>
            </a:r>
            <a:r>
              <a:rPr lang="da-DK" sz="1200" b="1" i="0" kern="1200" dirty="0" smtClean="0">
                <a:solidFill>
                  <a:schemeClr val="tx1"/>
                </a:solidFill>
                <a:effectLst/>
                <a:latin typeface="+mn-lt"/>
                <a:ea typeface="+mn-ea"/>
                <a:cs typeface="+mn-cs"/>
              </a:rPr>
              <a:t>1.17 </a:t>
            </a:r>
            <a:r>
              <a:rPr lang="da-DK" sz="1200" i="0" kern="1200" dirty="0" smtClean="0">
                <a:solidFill>
                  <a:schemeClr val="tx1"/>
                </a:solidFill>
                <a:effectLst/>
                <a:latin typeface="+mn-lt"/>
                <a:ea typeface="+mn-ea"/>
                <a:cs typeface="+mn-cs"/>
              </a:rPr>
              <a:t>True. </a:t>
            </a:r>
            <a:r>
              <a:rPr lang="da-DK" sz="1200" b="1" i="0" kern="1200" dirty="0" smtClean="0">
                <a:solidFill>
                  <a:schemeClr val="tx1"/>
                </a:solidFill>
                <a:effectLst/>
                <a:latin typeface="+mn-lt"/>
                <a:ea typeface="+mn-ea"/>
                <a:cs typeface="+mn-cs"/>
              </a:rPr>
              <a:t>1.26 </a:t>
            </a:r>
            <a:r>
              <a:rPr lang="da-DK" sz="1200" i="0" kern="1200" dirty="0" smtClean="0">
                <a:solidFill>
                  <a:schemeClr val="tx1"/>
                </a:solidFill>
                <a:effectLst/>
                <a:latin typeface="+mn-lt"/>
                <a:ea typeface="+mn-ea"/>
                <a:cs typeface="+mn-cs"/>
              </a:rPr>
              <a:t>False. </a:t>
            </a:r>
            <a:br>
              <a:rPr lang="da-DK" sz="1200" i="0" kern="1200" dirty="0" smtClean="0">
                <a:solidFill>
                  <a:schemeClr val="tx1"/>
                </a:solidFill>
                <a:effectLst/>
                <a:latin typeface="+mn-lt"/>
                <a:ea typeface="+mn-ea"/>
                <a:cs typeface="+mn-cs"/>
              </a:rPr>
            </a:br>
            <a:r>
              <a:rPr lang="da-DK" sz="1200" b="1" i="0" kern="1200" dirty="0" smtClean="0">
                <a:solidFill>
                  <a:schemeClr val="tx1"/>
                </a:solidFill>
                <a:effectLst/>
                <a:latin typeface="+mn-lt"/>
                <a:ea typeface="+mn-ea"/>
                <a:cs typeface="+mn-cs"/>
              </a:rPr>
              <a:t>1.9 </a:t>
            </a:r>
            <a:r>
              <a:rPr lang="da-DK" sz="1200" i="0" kern="1200" dirty="0" smtClean="0">
                <a:solidFill>
                  <a:schemeClr val="tx1"/>
                </a:solidFill>
                <a:effectLst/>
                <a:latin typeface="+mn-lt"/>
                <a:ea typeface="+mn-ea"/>
                <a:cs typeface="+mn-cs"/>
              </a:rPr>
              <a:t>True. </a:t>
            </a:r>
            <a:r>
              <a:rPr lang="da-DK" sz="1200" b="1" i="0" kern="1200" dirty="0" smtClean="0">
                <a:solidFill>
                  <a:schemeClr val="tx1"/>
                </a:solidFill>
                <a:effectLst/>
                <a:latin typeface="+mn-lt"/>
                <a:ea typeface="+mn-ea"/>
                <a:cs typeface="+mn-cs"/>
              </a:rPr>
              <a:t>1.18 </a:t>
            </a:r>
            <a:r>
              <a:rPr lang="da-DK" sz="1200" i="0" kern="1200" dirty="0" smtClean="0">
                <a:solidFill>
                  <a:schemeClr val="tx1"/>
                </a:solidFill>
                <a:effectLst/>
                <a:latin typeface="+mn-lt"/>
                <a:ea typeface="+mn-ea"/>
                <a:cs typeface="+mn-cs"/>
              </a:rPr>
              <a:t>True. </a:t>
            </a:r>
            <a:r>
              <a:rPr lang="da-DK" sz="1200" b="1" i="0" kern="1200" dirty="0" smtClean="0">
                <a:solidFill>
                  <a:schemeClr val="tx1"/>
                </a:solidFill>
                <a:effectLst/>
                <a:latin typeface="+mn-lt"/>
                <a:ea typeface="+mn-ea"/>
                <a:cs typeface="+mn-cs"/>
              </a:rPr>
              <a:t>1.27 </a:t>
            </a:r>
            <a:r>
              <a:rPr lang="da-DK" sz="1200" i="0" kern="1200" dirty="0" smtClean="0">
                <a:solidFill>
                  <a:schemeClr val="tx1"/>
                </a:solidFill>
                <a:effectLst/>
                <a:latin typeface="+mn-lt"/>
                <a:ea typeface="+mn-ea"/>
                <a:cs typeface="+mn-cs"/>
              </a:rPr>
              <a:t>False. </a:t>
            </a:r>
            <a:br>
              <a:rPr lang="da-DK" sz="1200" i="0" kern="1200" dirty="0" smtClean="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10"/>
          </p:nvPr>
        </p:nvSpPr>
        <p:spPr/>
        <p:txBody>
          <a:bodyPr/>
          <a:lstStyle/>
          <a:p>
            <a:fld id="{D1B512A6-D307-41A4-90BC-57239B3598CA}" type="slidenum">
              <a:rPr lang="en-US" smtClean="0"/>
              <a:t>25</a:t>
            </a:fld>
            <a:endParaRPr lang="en-US"/>
          </a:p>
        </p:txBody>
      </p:sp>
    </p:spTree>
    <p:extLst>
      <p:ext uri="{BB962C8B-B14F-4D97-AF65-F5344CB8AC3E}">
        <p14:creationId xmlns:p14="http://schemas.microsoft.com/office/powerpoint/2010/main" val="6572275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sz="1200" b="1" i="0" kern="1200" dirty="0" smtClean="0">
                <a:solidFill>
                  <a:schemeClr val="tx1"/>
                </a:solidFill>
                <a:effectLst/>
                <a:latin typeface="+mn-lt"/>
                <a:ea typeface="+mn-ea"/>
                <a:cs typeface="+mn-cs"/>
              </a:rPr>
              <a:t>1.1 </a:t>
            </a:r>
            <a:r>
              <a:rPr lang="da-DK" sz="1200" i="0" kern="1200" dirty="0" smtClean="0">
                <a:solidFill>
                  <a:schemeClr val="tx1"/>
                </a:solidFill>
                <a:effectLst/>
                <a:latin typeface="+mn-lt"/>
                <a:ea typeface="+mn-ea"/>
                <a:cs typeface="+mn-cs"/>
              </a:rPr>
              <a:t>True. </a:t>
            </a:r>
            <a:r>
              <a:rPr lang="da-DK" sz="1200" b="1" i="0" kern="1200" dirty="0" smtClean="0">
                <a:solidFill>
                  <a:schemeClr val="tx1"/>
                </a:solidFill>
                <a:effectLst/>
                <a:latin typeface="+mn-lt"/>
                <a:ea typeface="+mn-ea"/>
                <a:cs typeface="+mn-cs"/>
              </a:rPr>
              <a:t>1.10 </a:t>
            </a:r>
            <a:r>
              <a:rPr lang="da-DK" sz="1200" i="0" kern="1200" dirty="0" smtClean="0">
                <a:solidFill>
                  <a:schemeClr val="tx1"/>
                </a:solidFill>
                <a:effectLst/>
                <a:latin typeface="+mn-lt"/>
                <a:ea typeface="+mn-ea"/>
                <a:cs typeface="+mn-cs"/>
              </a:rPr>
              <a:t>False. </a:t>
            </a:r>
            <a:r>
              <a:rPr lang="da-DK" sz="1200" b="1" i="0" kern="1200" dirty="0" smtClean="0">
                <a:solidFill>
                  <a:schemeClr val="tx1"/>
                </a:solidFill>
                <a:effectLst/>
                <a:latin typeface="+mn-lt"/>
                <a:ea typeface="+mn-ea"/>
                <a:cs typeface="+mn-cs"/>
              </a:rPr>
              <a:t>1.19 </a:t>
            </a:r>
            <a:r>
              <a:rPr lang="da-DK" sz="1200" i="0" kern="1200" dirty="0" smtClean="0">
                <a:solidFill>
                  <a:schemeClr val="tx1"/>
                </a:solidFill>
                <a:effectLst/>
                <a:latin typeface="+mn-lt"/>
                <a:ea typeface="+mn-ea"/>
                <a:cs typeface="+mn-cs"/>
              </a:rPr>
              <a:t>False. </a:t>
            </a:r>
            <a:r>
              <a:rPr lang="da-DK" sz="1200" b="1" i="0" kern="1200" dirty="0" smtClean="0">
                <a:solidFill>
                  <a:schemeClr val="tx1"/>
                </a:solidFill>
                <a:effectLst/>
                <a:latin typeface="+mn-lt"/>
                <a:ea typeface="+mn-ea"/>
                <a:cs typeface="+mn-cs"/>
              </a:rPr>
              <a:t>1.28 </a:t>
            </a:r>
            <a:r>
              <a:rPr lang="da-DK" sz="1200" i="0" kern="1200" dirty="0" smtClean="0">
                <a:solidFill>
                  <a:schemeClr val="tx1"/>
                </a:solidFill>
                <a:effectLst/>
                <a:latin typeface="+mn-lt"/>
                <a:ea typeface="+mn-ea"/>
                <a:cs typeface="+mn-cs"/>
              </a:rPr>
              <a:t>True. </a:t>
            </a:r>
            <a:br>
              <a:rPr lang="da-DK" sz="1200" i="0" kern="1200" dirty="0" smtClean="0">
                <a:solidFill>
                  <a:schemeClr val="tx1"/>
                </a:solidFill>
                <a:effectLst/>
                <a:latin typeface="+mn-lt"/>
                <a:ea typeface="+mn-ea"/>
                <a:cs typeface="+mn-cs"/>
              </a:rPr>
            </a:br>
            <a:r>
              <a:rPr lang="da-DK" sz="1200" b="1" i="0" kern="1200" dirty="0" smtClean="0">
                <a:solidFill>
                  <a:schemeClr val="tx1"/>
                </a:solidFill>
                <a:effectLst/>
                <a:latin typeface="+mn-lt"/>
                <a:ea typeface="+mn-ea"/>
                <a:cs typeface="+mn-cs"/>
              </a:rPr>
              <a:t>1.2 </a:t>
            </a:r>
            <a:r>
              <a:rPr lang="da-DK" sz="1200" i="0" kern="1200" dirty="0" smtClean="0">
                <a:solidFill>
                  <a:schemeClr val="tx1"/>
                </a:solidFill>
                <a:effectLst/>
                <a:latin typeface="+mn-lt"/>
                <a:ea typeface="+mn-ea"/>
                <a:cs typeface="+mn-cs"/>
              </a:rPr>
              <a:t>True. </a:t>
            </a:r>
            <a:r>
              <a:rPr lang="da-DK" sz="1200" b="1" i="0" kern="1200" dirty="0" smtClean="0">
                <a:solidFill>
                  <a:schemeClr val="tx1"/>
                </a:solidFill>
                <a:effectLst/>
                <a:latin typeface="+mn-lt"/>
                <a:ea typeface="+mn-ea"/>
                <a:cs typeface="+mn-cs"/>
              </a:rPr>
              <a:t>1.11 </a:t>
            </a:r>
            <a:r>
              <a:rPr lang="da-DK" sz="1200" i="0" kern="1200" dirty="0" smtClean="0">
                <a:solidFill>
                  <a:schemeClr val="tx1"/>
                </a:solidFill>
                <a:effectLst/>
                <a:latin typeface="+mn-lt"/>
                <a:ea typeface="+mn-ea"/>
                <a:cs typeface="+mn-cs"/>
              </a:rPr>
              <a:t>True. </a:t>
            </a:r>
            <a:r>
              <a:rPr lang="da-DK" sz="1200" b="1" i="0" kern="1200" dirty="0" smtClean="0">
                <a:solidFill>
                  <a:schemeClr val="tx1"/>
                </a:solidFill>
                <a:effectLst/>
                <a:latin typeface="+mn-lt"/>
                <a:ea typeface="+mn-ea"/>
                <a:cs typeface="+mn-cs"/>
              </a:rPr>
              <a:t>1.20 </a:t>
            </a:r>
            <a:r>
              <a:rPr lang="da-DK" sz="1200" i="0" kern="1200" dirty="0" smtClean="0">
                <a:solidFill>
                  <a:schemeClr val="tx1"/>
                </a:solidFill>
                <a:effectLst/>
                <a:latin typeface="+mn-lt"/>
                <a:ea typeface="+mn-ea"/>
                <a:cs typeface="+mn-cs"/>
              </a:rPr>
              <a:t>False. </a:t>
            </a:r>
            <a:br>
              <a:rPr lang="da-DK" sz="1200" i="0" kern="1200" dirty="0" smtClean="0">
                <a:solidFill>
                  <a:schemeClr val="tx1"/>
                </a:solidFill>
                <a:effectLst/>
                <a:latin typeface="+mn-lt"/>
                <a:ea typeface="+mn-ea"/>
                <a:cs typeface="+mn-cs"/>
              </a:rPr>
            </a:br>
            <a:r>
              <a:rPr lang="da-DK" sz="1200" b="1" i="0" kern="1200" dirty="0" smtClean="0">
                <a:solidFill>
                  <a:schemeClr val="tx1"/>
                </a:solidFill>
                <a:effectLst/>
                <a:latin typeface="+mn-lt"/>
                <a:ea typeface="+mn-ea"/>
                <a:cs typeface="+mn-cs"/>
              </a:rPr>
              <a:t>1.3 </a:t>
            </a:r>
            <a:r>
              <a:rPr lang="da-DK" sz="1200" i="0" kern="1200" dirty="0" smtClean="0">
                <a:solidFill>
                  <a:schemeClr val="tx1"/>
                </a:solidFill>
                <a:effectLst/>
                <a:latin typeface="+mn-lt"/>
                <a:ea typeface="+mn-ea"/>
                <a:cs typeface="+mn-cs"/>
              </a:rPr>
              <a:t>True. </a:t>
            </a:r>
            <a:r>
              <a:rPr lang="da-DK" sz="1200" b="1" i="0" kern="1200" dirty="0" smtClean="0">
                <a:solidFill>
                  <a:schemeClr val="tx1"/>
                </a:solidFill>
                <a:effectLst/>
                <a:latin typeface="+mn-lt"/>
                <a:ea typeface="+mn-ea"/>
                <a:cs typeface="+mn-cs"/>
              </a:rPr>
              <a:t>1.12 </a:t>
            </a:r>
            <a:r>
              <a:rPr lang="da-DK" sz="1200" i="0" kern="1200" dirty="0" smtClean="0">
                <a:solidFill>
                  <a:schemeClr val="tx1"/>
                </a:solidFill>
                <a:effectLst/>
                <a:latin typeface="+mn-lt"/>
                <a:ea typeface="+mn-ea"/>
                <a:cs typeface="+mn-cs"/>
              </a:rPr>
              <a:t>True. </a:t>
            </a:r>
            <a:r>
              <a:rPr lang="da-DK" sz="1200" b="1" i="0" kern="1200" dirty="0" smtClean="0">
                <a:solidFill>
                  <a:schemeClr val="tx1"/>
                </a:solidFill>
                <a:effectLst/>
                <a:latin typeface="+mn-lt"/>
                <a:ea typeface="+mn-ea"/>
                <a:cs typeface="+mn-cs"/>
              </a:rPr>
              <a:t>1.21 </a:t>
            </a:r>
            <a:r>
              <a:rPr lang="da-DK" sz="1200" i="0" kern="1200" dirty="0" smtClean="0">
                <a:solidFill>
                  <a:schemeClr val="tx1"/>
                </a:solidFill>
                <a:effectLst/>
                <a:latin typeface="+mn-lt"/>
                <a:ea typeface="+mn-ea"/>
                <a:cs typeface="+mn-cs"/>
              </a:rPr>
              <a:t>True. </a:t>
            </a:r>
            <a:br>
              <a:rPr lang="da-DK" sz="1200" i="0" kern="1200" dirty="0" smtClean="0">
                <a:solidFill>
                  <a:schemeClr val="tx1"/>
                </a:solidFill>
                <a:effectLst/>
                <a:latin typeface="+mn-lt"/>
                <a:ea typeface="+mn-ea"/>
                <a:cs typeface="+mn-cs"/>
              </a:rPr>
            </a:br>
            <a:r>
              <a:rPr lang="da-DK" sz="1200" b="1" i="0" kern="1200" dirty="0" smtClean="0">
                <a:solidFill>
                  <a:schemeClr val="tx1"/>
                </a:solidFill>
                <a:effectLst/>
                <a:latin typeface="+mn-lt"/>
                <a:ea typeface="+mn-ea"/>
                <a:cs typeface="+mn-cs"/>
              </a:rPr>
              <a:t>1.4 </a:t>
            </a:r>
            <a:r>
              <a:rPr lang="da-DK" sz="1200" i="0" kern="1200" dirty="0" smtClean="0">
                <a:solidFill>
                  <a:schemeClr val="tx1"/>
                </a:solidFill>
                <a:effectLst/>
                <a:latin typeface="+mn-lt"/>
                <a:ea typeface="+mn-ea"/>
                <a:cs typeface="+mn-cs"/>
              </a:rPr>
              <a:t>True. </a:t>
            </a:r>
            <a:r>
              <a:rPr lang="da-DK" sz="1200" b="1" i="0" kern="1200" dirty="0" smtClean="0">
                <a:solidFill>
                  <a:schemeClr val="tx1"/>
                </a:solidFill>
                <a:effectLst/>
                <a:latin typeface="+mn-lt"/>
                <a:ea typeface="+mn-ea"/>
                <a:cs typeface="+mn-cs"/>
              </a:rPr>
              <a:t>1.13 </a:t>
            </a:r>
            <a:r>
              <a:rPr lang="da-DK" sz="1200" i="0" kern="1200" dirty="0" smtClean="0">
                <a:solidFill>
                  <a:schemeClr val="tx1"/>
                </a:solidFill>
                <a:effectLst/>
                <a:latin typeface="+mn-lt"/>
                <a:ea typeface="+mn-ea"/>
                <a:cs typeface="+mn-cs"/>
              </a:rPr>
              <a:t>True. </a:t>
            </a:r>
            <a:r>
              <a:rPr lang="da-DK" sz="1200" b="1" i="0" kern="1200" dirty="0" smtClean="0">
                <a:solidFill>
                  <a:schemeClr val="tx1"/>
                </a:solidFill>
                <a:effectLst/>
                <a:latin typeface="+mn-lt"/>
                <a:ea typeface="+mn-ea"/>
                <a:cs typeface="+mn-cs"/>
              </a:rPr>
              <a:t>1.22 </a:t>
            </a:r>
            <a:r>
              <a:rPr lang="da-DK" sz="1200" i="0" kern="1200" dirty="0" smtClean="0">
                <a:solidFill>
                  <a:schemeClr val="tx1"/>
                </a:solidFill>
                <a:effectLst/>
                <a:latin typeface="+mn-lt"/>
                <a:ea typeface="+mn-ea"/>
                <a:cs typeface="+mn-cs"/>
              </a:rPr>
              <a:t>False. </a:t>
            </a:r>
            <a:br>
              <a:rPr lang="da-DK" sz="1200" i="0" kern="1200" dirty="0" smtClean="0">
                <a:solidFill>
                  <a:schemeClr val="tx1"/>
                </a:solidFill>
                <a:effectLst/>
                <a:latin typeface="+mn-lt"/>
                <a:ea typeface="+mn-ea"/>
                <a:cs typeface="+mn-cs"/>
              </a:rPr>
            </a:br>
            <a:r>
              <a:rPr lang="da-DK" sz="1200" b="1" i="0" kern="1200" dirty="0" smtClean="0">
                <a:solidFill>
                  <a:schemeClr val="tx1"/>
                </a:solidFill>
                <a:effectLst/>
                <a:latin typeface="+mn-lt"/>
                <a:ea typeface="+mn-ea"/>
                <a:cs typeface="+mn-cs"/>
              </a:rPr>
              <a:t>1.5 </a:t>
            </a:r>
            <a:r>
              <a:rPr lang="da-DK" sz="1200" i="0" kern="1200" dirty="0" smtClean="0">
                <a:solidFill>
                  <a:schemeClr val="tx1"/>
                </a:solidFill>
                <a:effectLst/>
                <a:latin typeface="+mn-lt"/>
                <a:ea typeface="+mn-ea"/>
                <a:cs typeface="+mn-cs"/>
              </a:rPr>
              <a:t>False. </a:t>
            </a:r>
            <a:r>
              <a:rPr lang="da-DK" sz="1200" b="1" i="0" kern="1200" dirty="0" smtClean="0">
                <a:solidFill>
                  <a:schemeClr val="tx1"/>
                </a:solidFill>
                <a:effectLst/>
                <a:latin typeface="+mn-lt"/>
                <a:ea typeface="+mn-ea"/>
                <a:cs typeface="+mn-cs"/>
              </a:rPr>
              <a:t>1.14 </a:t>
            </a:r>
            <a:r>
              <a:rPr lang="da-DK" sz="1200" i="0" kern="1200" dirty="0" smtClean="0">
                <a:solidFill>
                  <a:schemeClr val="tx1"/>
                </a:solidFill>
                <a:effectLst/>
                <a:latin typeface="+mn-lt"/>
                <a:ea typeface="+mn-ea"/>
                <a:cs typeface="+mn-cs"/>
              </a:rPr>
              <a:t>True. </a:t>
            </a:r>
            <a:r>
              <a:rPr lang="da-DK" sz="1200" b="1" i="0" kern="1200" dirty="0" smtClean="0">
                <a:solidFill>
                  <a:schemeClr val="tx1"/>
                </a:solidFill>
                <a:effectLst/>
                <a:latin typeface="+mn-lt"/>
                <a:ea typeface="+mn-ea"/>
                <a:cs typeface="+mn-cs"/>
              </a:rPr>
              <a:t>1.23 </a:t>
            </a:r>
            <a:r>
              <a:rPr lang="da-DK" sz="1200" i="0" kern="1200" dirty="0" smtClean="0">
                <a:solidFill>
                  <a:schemeClr val="tx1"/>
                </a:solidFill>
                <a:effectLst/>
                <a:latin typeface="+mn-lt"/>
                <a:ea typeface="+mn-ea"/>
                <a:cs typeface="+mn-cs"/>
              </a:rPr>
              <a:t>False. </a:t>
            </a:r>
            <a:br>
              <a:rPr lang="da-DK" sz="1200" i="0" kern="1200" dirty="0" smtClean="0">
                <a:solidFill>
                  <a:schemeClr val="tx1"/>
                </a:solidFill>
                <a:effectLst/>
                <a:latin typeface="+mn-lt"/>
                <a:ea typeface="+mn-ea"/>
                <a:cs typeface="+mn-cs"/>
              </a:rPr>
            </a:br>
            <a:r>
              <a:rPr lang="da-DK" sz="1200" b="1" i="0" kern="1200" dirty="0" smtClean="0">
                <a:solidFill>
                  <a:schemeClr val="tx1"/>
                </a:solidFill>
                <a:effectLst/>
                <a:latin typeface="+mn-lt"/>
                <a:ea typeface="+mn-ea"/>
                <a:cs typeface="+mn-cs"/>
              </a:rPr>
              <a:t>1.6 </a:t>
            </a:r>
            <a:r>
              <a:rPr lang="da-DK" sz="1200" i="0" kern="1200" dirty="0" smtClean="0">
                <a:solidFill>
                  <a:schemeClr val="tx1"/>
                </a:solidFill>
                <a:effectLst/>
                <a:latin typeface="+mn-lt"/>
                <a:ea typeface="+mn-ea"/>
                <a:cs typeface="+mn-cs"/>
              </a:rPr>
              <a:t>False. </a:t>
            </a:r>
            <a:r>
              <a:rPr lang="da-DK" sz="1200" b="1" i="0" kern="1200" dirty="0" smtClean="0">
                <a:solidFill>
                  <a:schemeClr val="tx1"/>
                </a:solidFill>
                <a:effectLst/>
                <a:latin typeface="+mn-lt"/>
                <a:ea typeface="+mn-ea"/>
                <a:cs typeface="+mn-cs"/>
              </a:rPr>
              <a:t>1.15 </a:t>
            </a:r>
            <a:r>
              <a:rPr lang="da-DK" sz="1200" i="0" kern="1200" dirty="0" smtClean="0">
                <a:solidFill>
                  <a:schemeClr val="tx1"/>
                </a:solidFill>
                <a:effectLst/>
                <a:latin typeface="+mn-lt"/>
                <a:ea typeface="+mn-ea"/>
                <a:cs typeface="+mn-cs"/>
              </a:rPr>
              <a:t>True. </a:t>
            </a:r>
            <a:r>
              <a:rPr lang="da-DK" sz="1200" b="1" i="0" kern="1200" dirty="0" smtClean="0">
                <a:solidFill>
                  <a:schemeClr val="tx1"/>
                </a:solidFill>
                <a:effectLst/>
                <a:latin typeface="+mn-lt"/>
                <a:ea typeface="+mn-ea"/>
                <a:cs typeface="+mn-cs"/>
              </a:rPr>
              <a:t>1.24 </a:t>
            </a:r>
            <a:r>
              <a:rPr lang="da-DK" sz="1200" i="0" kern="1200" dirty="0" smtClean="0">
                <a:solidFill>
                  <a:schemeClr val="tx1"/>
                </a:solidFill>
                <a:effectLst/>
                <a:latin typeface="+mn-lt"/>
                <a:ea typeface="+mn-ea"/>
                <a:cs typeface="+mn-cs"/>
              </a:rPr>
              <a:t>True. </a:t>
            </a:r>
            <a:br>
              <a:rPr lang="da-DK" sz="1200" i="0" kern="1200" dirty="0" smtClean="0">
                <a:solidFill>
                  <a:schemeClr val="tx1"/>
                </a:solidFill>
                <a:effectLst/>
                <a:latin typeface="+mn-lt"/>
                <a:ea typeface="+mn-ea"/>
                <a:cs typeface="+mn-cs"/>
              </a:rPr>
            </a:br>
            <a:r>
              <a:rPr lang="da-DK" sz="1200" b="1" i="0" kern="1200" dirty="0" smtClean="0">
                <a:solidFill>
                  <a:schemeClr val="tx1"/>
                </a:solidFill>
                <a:effectLst/>
                <a:latin typeface="+mn-lt"/>
                <a:ea typeface="+mn-ea"/>
                <a:cs typeface="+mn-cs"/>
              </a:rPr>
              <a:t>1.7 </a:t>
            </a:r>
            <a:r>
              <a:rPr lang="da-DK" sz="1200" i="0" kern="1200" dirty="0" smtClean="0">
                <a:solidFill>
                  <a:schemeClr val="tx1"/>
                </a:solidFill>
                <a:effectLst/>
                <a:latin typeface="+mn-lt"/>
                <a:ea typeface="+mn-ea"/>
                <a:cs typeface="+mn-cs"/>
              </a:rPr>
              <a:t>False. </a:t>
            </a:r>
            <a:r>
              <a:rPr lang="da-DK" sz="1200" b="1" i="0" kern="1200" dirty="0" smtClean="0">
                <a:solidFill>
                  <a:schemeClr val="tx1"/>
                </a:solidFill>
                <a:effectLst/>
                <a:latin typeface="+mn-lt"/>
                <a:ea typeface="+mn-ea"/>
                <a:cs typeface="+mn-cs"/>
              </a:rPr>
              <a:t>1.16 </a:t>
            </a:r>
            <a:r>
              <a:rPr lang="da-DK" sz="1200" i="0" kern="1200" dirty="0" smtClean="0">
                <a:solidFill>
                  <a:schemeClr val="tx1"/>
                </a:solidFill>
                <a:effectLst/>
                <a:latin typeface="+mn-lt"/>
                <a:ea typeface="+mn-ea"/>
                <a:cs typeface="+mn-cs"/>
              </a:rPr>
              <a:t>True. </a:t>
            </a:r>
            <a:r>
              <a:rPr lang="da-DK" sz="1200" b="1" i="0" kern="1200" dirty="0" smtClean="0">
                <a:solidFill>
                  <a:schemeClr val="tx1"/>
                </a:solidFill>
                <a:effectLst/>
                <a:latin typeface="+mn-lt"/>
                <a:ea typeface="+mn-ea"/>
                <a:cs typeface="+mn-cs"/>
              </a:rPr>
              <a:t>1.25 </a:t>
            </a:r>
            <a:r>
              <a:rPr lang="da-DK" sz="1200" i="0" kern="1200" dirty="0" smtClean="0">
                <a:solidFill>
                  <a:schemeClr val="tx1"/>
                </a:solidFill>
                <a:effectLst/>
                <a:latin typeface="+mn-lt"/>
                <a:ea typeface="+mn-ea"/>
                <a:cs typeface="+mn-cs"/>
              </a:rPr>
              <a:t>True. </a:t>
            </a:r>
            <a:br>
              <a:rPr lang="da-DK" sz="1200" i="0" kern="1200" dirty="0" smtClean="0">
                <a:solidFill>
                  <a:schemeClr val="tx1"/>
                </a:solidFill>
                <a:effectLst/>
                <a:latin typeface="+mn-lt"/>
                <a:ea typeface="+mn-ea"/>
                <a:cs typeface="+mn-cs"/>
              </a:rPr>
            </a:br>
            <a:r>
              <a:rPr lang="da-DK" sz="1200" b="1" i="0" kern="1200" dirty="0" smtClean="0">
                <a:solidFill>
                  <a:schemeClr val="tx1"/>
                </a:solidFill>
                <a:effectLst/>
                <a:latin typeface="+mn-lt"/>
                <a:ea typeface="+mn-ea"/>
                <a:cs typeface="+mn-cs"/>
              </a:rPr>
              <a:t>1.8 </a:t>
            </a:r>
            <a:r>
              <a:rPr lang="da-DK" sz="1200" i="0" kern="1200" dirty="0" smtClean="0">
                <a:solidFill>
                  <a:schemeClr val="tx1"/>
                </a:solidFill>
                <a:effectLst/>
                <a:latin typeface="+mn-lt"/>
                <a:ea typeface="+mn-ea"/>
                <a:cs typeface="+mn-cs"/>
              </a:rPr>
              <a:t>False. </a:t>
            </a:r>
            <a:r>
              <a:rPr lang="da-DK" sz="1200" b="1" i="0" kern="1200" dirty="0" smtClean="0">
                <a:solidFill>
                  <a:schemeClr val="tx1"/>
                </a:solidFill>
                <a:effectLst/>
                <a:latin typeface="+mn-lt"/>
                <a:ea typeface="+mn-ea"/>
                <a:cs typeface="+mn-cs"/>
              </a:rPr>
              <a:t>1.17 </a:t>
            </a:r>
            <a:r>
              <a:rPr lang="da-DK" sz="1200" i="0" kern="1200" dirty="0" smtClean="0">
                <a:solidFill>
                  <a:schemeClr val="tx1"/>
                </a:solidFill>
                <a:effectLst/>
                <a:latin typeface="+mn-lt"/>
                <a:ea typeface="+mn-ea"/>
                <a:cs typeface="+mn-cs"/>
              </a:rPr>
              <a:t>True. </a:t>
            </a:r>
            <a:r>
              <a:rPr lang="da-DK" sz="1200" b="1" i="0" kern="1200" dirty="0" smtClean="0">
                <a:solidFill>
                  <a:schemeClr val="tx1"/>
                </a:solidFill>
                <a:effectLst/>
                <a:latin typeface="+mn-lt"/>
                <a:ea typeface="+mn-ea"/>
                <a:cs typeface="+mn-cs"/>
              </a:rPr>
              <a:t>1.26 </a:t>
            </a:r>
            <a:r>
              <a:rPr lang="da-DK" sz="1200" i="0" kern="1200" dirty="0" smtClean="0">
                <a:solidFill>
                  <a:schemeClr val="tx1"/>
                </a:solidFill>
                <a:effectLst/>
                <a:latin typeface="+mn-lt"/>
                <a:ea typeface="+mn-ea"/>
                <a:cs typeface="+mn-cs"/>
              </a:rPr>
              <a:t>False. </a:t>
            </a:r>
            <a:br>
              <a:rPr lang="da-DK" sz="1200" i="0" kern="1200" dirty="0" smtClean="0">
                <a:solidFill>
                  <a:schemeClr val="tx1"/>
                </a:solidFill>
                <a:effectLst/>
                <a:latin typeface="+mn-lt"/>
                <a:ea typeface="+mn-ea"/>
                <a:cs typeface="+mn-cs"/>
              </a:rPr>
            </a:br>
            <a:r>
              <a:rPr lang="da-DK" sz="1200" b="1" i="0" kern="1200" dirty="0" smtClean="0">
                <a:solidFill>
                  <a:schemeClr val="tx1"/>
                </a:solidFill>
                <a:effectLst/>
                <a:latin typeface="+mn-lt"/>
                <a:ea typeface="+mn-ea"/>
                <a:cs typeface="+mn-cs"/>
              </a:rPr>
              <a:t>1.9 </a:t>
            </a:r>
            <a:r>
              <a:rPr lang="da-DK" sz="1200" i="0" kern="1200" dirty="0" smtClean="0">
                <a:solidFill>
                  <a:schemeClr val="tx1"/>
                </a:solidFill>
                <a:effectLst/>
                <a:latin typeface="+mn-lt"/>
                <a:ea typeface="+mn-ea"/>
                <a:cs typeface="+mn-cs"/>
              </a:rPr>
              <a:t>True. </a:t>
            </a:r>
            <a:r>
              <a:rPr lang="da-DK" sz="1200" b="1" i="0" kern="1200" dirty="0" smtClean="0">
                <a:solidFill>
                  <a:schemeClr val="tx1"/>
                </a:solidFill>
                <a:effectLst/>
                <a:latin typeface="+mn-lt"/>
                <a:ea typeface="+mn-ea"/>
                <a:cs typeface="+mn-cs"/>
              </a:rPr>
              <a:t>1.18 </a:t>
            </a:r>
            <a:r>
              <a:rPr lang="da-DK" sz="1200" i="0" kern="1200" dirty="0" smtClean="0">
                <a:solidFill>
                  <a:schemeClr val="tx1"/>
                </a:solidFill>
                <a:effectLst/>
                <a:latin typeface="+mn-lt"/>
                <a:ea typeface="+mn-ea"/>
                <a:cs typeface="+mn-cs"/>
              </a:rPr>
              <a:t>True. </a:t>
            </a:r>
            <a:r>
              <a:rPr lang="da-DK" sz="1200" b="1" i="0" kern="1200" dirty="0" smtClean="0">
                <a:solidFill>
                  <a:schemeClr val="tx1"/>
                </a:solidFill>
                <a:effectLst/>
                <a:latin typeface="+mn-lt"/>
                <a:ea typeface="+mn-ea"/>
                <a:cs typeface="+mn-cs"/>
              </a:rPr>
              <a:t>1.27 </a:t>
            </a:r>
            <a:r>
              <a:rPr lang="da-DK" sz="1200" i="0" kern="1200" dirty="0" smtClean="0">
                <a:solidFill>
                  <a:schemeClr val="tx1"/>
                </a:solidFill>
                <a:effectLst/>
                <a:latin typeface="+mn-lt"/>
                <a:ea typeface="+mn-ea"/>
                <a:cs typeface="+mn-cs"/>
              </a:rPr>
              <a:t>False. </a:t>
            </a:r>
            <a:br>
              <a:rPr lang="da-DK" sz="1200" i="0" kern="1200" dirty="0" smtClean="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10"/>
          </p:nvPr>
        </p:nvSpPr>
        <p:spPr/>
        <p:txBody>
          <a:bodyPr/>
          <a:lstStyle/>
          <a:p>
            <a:fld id="{D1B512A6-D307-41A4-90BC-57239B3598CA}" type="slidenum">
              <a:rPr lang="en-US" smtClean="0"/>
              <a:t>26</a:t>
            </a:fld>
            <a:endParaRPr lang="en-US"/>
          </a:p>
        </p:txBody>
      </p:sp>
    </p:spTree>
    <p:extLst>
      <p:ext uri="{BB962C8B-B14F-4D97-AF65-F5344CB8AC3E}">
        <p14:creationId xmlns:p14="http://schemas.microsoft.com/office/powerpoint/2010/main" val="36006754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B512A6-D307-41A4-90BC-57239B3598CA}" type="slidenum">
              <a:rPr lang="en-US" smtClean="0"/>
              <a:t>2</a:t>
            </a:fld>
            <a:endParaRPr lang="en-US"/>
          </a:p>
        </p:txBody>
      </p:sp>
    </p:spTree>
    <p:extLst>
      <p:ext uri="{BB962C8B-B14F-4D97-AF65-F5344CB8AC3E}">
        <p14:creationId xmlns:p14="http://schemas.microsoft.com/office/powerpoint/2010/main" val="22575184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sz="1200" i="0" kern="1200" dirty="0" smtClean="0">
                <a:solidFill>
                  <a:schemeClr val="tx1"/>
                </a:solidFill>
                <a:effectLst/>
                <a:latin typeface="+mn-lt"/>
                <a:ea typeface="+mn-ea"/>
                <a:cs typeface="+mn-cs"/>
              </a:rPr>
              <a:t/>
            </a:r>
            <a:br>
              <a:rPr lang="da-DK" sz="1200" i="0" kern="1200" dirty="0" smtClean="0">
                <a:solidFill>
                  <a:schemeClr val="tx1"/>
                </a:solidFill>
                <a:effectLst/>
                <a:latin typeface="+mn-lt"/>
                <a:ea typeface="+mn-ea"/>
                <a:cs typeface="+mn-cs"/>
              </a:rPr>
            </a:br>
            <a:r>
              <a:rPr lang="da-DK" sz="1200" b="1" i="0" kern="1200" dirty="0" smtClean="0">
                <a:solidFill>
                  <a:schemeClr val="tx1"/>
                </a:solidFill>
                <a:effectLst/>
                <a:latin typeface="+mn-lt"/>
                <a:ea typeface="+mn-ea"/>
                <a:cs typeface="+mn-cs"/>
              </a:rPr>
              <a:t>1.21 </a:t>
            </a:r>
            <a:r>
              <a:rPr lang="da-DK" sz="1200" i="0" kern="1200" dirty="0" smtClean="0">
                <a:solidFill>
                  <a:schemeClr val="tx1"/>
                </a:solidFill>
                <a:effectLst/>
                <a:latin typeface="+mn-lt"/>
                <a:ea typeface="+mn-ea"/>
                <a:cs typeface="+mn-cs"/>
              </a:rPr>
              <a:t>True. </a:t>
            </a:r>
            <a:br>
              <a:rPr lang="da-DK" sz="1200" i="0" kern="1200" dirty="0" smtClean="0">
                <a:solidFill>
                  <a:schemeClr val="tx1"/>
                </a:solidFill>
                <a:effectLst/>
                <a:latin typeface="+mn-lt"/>
                <a:ea typeface="+mn-ea"/>
                <a:cs typeface="+mn-cs"/>
              </a:rPr>
            </a:br>
            <a:r>
              <a:rPr lang="da-DK" sz="1200" b="1" i="0" kern="1200" dirty="0" smtClean="0">
                <a:solidFill>
                  <a:schemeClr val="tx1"/>
                </a:solidFill>
                <a:effectLst/>
                <a:latin typeface="+mn-lt"/>
                <a:ea typeface="+mn-ea"/>
                <a:cs typeface="+mn-cs"/>
              </a:rPr>
              <a:t>1.22 </a:t>
            </a:r>
            <a:r>
              <a:rPr lang="da-DK" sz="1200" i="0" kern="1200" dirty="0" smtClean="0">
                <a:solidFill>
                  <a:schemeClr val="tx1"/>
                </a:solidFill>
                <a:effectLst/>
                <a:latin typeface="+mn-lt"/>
                <a:ea typeface="+mn-ea"/>
                <a:cs typeface="+mn-cs"/>
              </a:rPr>
              <a:t>False. </a:t>
            </a:r>
            <a:br>
              <a:rPr lang="da-DK" sz="1200" i="0" kern="1200" dirty="0" smtClean="0">
                <a:solidFill>
                  <a:schemeClr val="tx1"/>
                </a:solidFill>
                <a:effectLst/>
                <a:latin typeface="+mn-lt"/>
                <a:ea typeface="+mn-ea"/>
                <a:cs typeface="+mn-cs"/>
              </a:rPr>
            </a:br>
            <a:r>
              <a:rPr lang="da-DK" sz="1200" b="1" i="0" kern="1200" dirty="0" smtClean="0">
                <a:solidFill>
                  <a:schemeClr val="tx1"/>
                </a:solidFill>
                <a:effectLst/>
                <a:latin typeface="+mn-lt"/>
                <a:ea typeface="+mn-ea"/>
                <a:cs typeface="+mn-cs"/>
              </a:rPr>
              <a:t>1.23 </a:t>
            </a:r>
            <a:r>
              <a:rPr lang="da-DK" sz="1200" i="0" kern="1200" dirty="0" smtClean="0">
                <a:solidFill>
                  <a:schemeClr val="tx1"/>
                </a:solidFill>
                <a:effectLst/>
                <a:latin typeface="+mn-lt"/>
                <a:ea typeface="+mn-ea"/>
                <a:cs typeface="+mn-cs"/>
              </a:rPr>
              <a:t>False. </a:t>
            </a:r>
            <a:br>
              <a:rPr lang="da-DK" sz="1200" i="0" kern="1200" dirty="0" smtClean="0">
                <a:solidFill>
                  <a:schemeClr val="tx1"/>
                </a:solidFill>
                <a:effectLst/>
                <a:latin typeface="+mn-lt"/>
                <a:ea typeface="+mn-ea"/>
                <a:cs typeface="+mn-cs"/>
              </a:rPr>
            </a:br>
            <a:r>
              <a:rPr lang="da-DK" sz="1200" b="1" i="0" kern="1200" dirty="0" smtClean="0">
                <a:solidFill>
                  <a:schemeClr val="tx1"/>
                </a:solidFill>
                <a:effectLst/>
                <a:latin typeface="+mn-lt"/>
                <a:ea typeface="+mn-ea"/>
                <a:cs typeface="+mn-cs"/>
              </a:rPr>
              <a:t>1.24 </a:t>
            </a:r>
            <a:r>
              <a:rPr lang="da-DK" sz="1200" i="0" kern="1200" dirty="0" smtClean="0">
                <a:solidFill>
                  <a:schemeClr val="tx1"/>
                </a:solidFill>
                <a:effectLst/>
                <a:latin typeface="+mn-lt"/>
                <a:ea typeface="+mn-ea"/>
                <a:cs typeface="+mn-cs"/>
              </a:rPr>
              <a:t>True. </a:t>
            </a:r>
            <a:br>
              <a:rPr lang="da-DK" sz="1200" i="0" kern="1200" dirty="0" smtClean="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10"/>
          </p:nvPr>
        </p:nvSpPr>
        <p:spPr/>
        <p:txBody>
          <a:bodyPr/>
          <a:lstStyle/>
          <a:p>
            <a:fld id="{D1B512A6-D307-41A4-90BC-57239B3598CA}" type="slidenum">
              <a:rPr lang="en-US" smtClean="0"/>
              <a:t>27</a:t>
            </a:fld>
            <a:endParaRPr lang="en-US"/>
          </a:p>
        </p:txBody>
      </p:sp>
    </p:spTree>
    <p:extLst>
      <p:ext uri="{BB962C8B-B14F-4D97-AF65-F5344CB8AC3E}">
        <p14:creationId xmlns:p14="http://schemas.microsoft.com/office/powerpoint/2010/main" val="4131630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sz="1200" b="1" i="0" kern="1200" dirty="0" smtClean="0">
                <a:solidFill>
                  <a:schemeClr val="tx1"/>
                </a:solidFill>
                <a:effectLst/>
                <a:latin typeface="+mn-lt"/>
                <a:ea typeface="+mn-ea"/>
                <a:cs typeface="+mn-cs"/>
              </a:rPr>
              <a:t>1.25 </a:t>
            </a:r>
            <a:r>
              <a:rPr lang="da-DK" sz="1200" i="0" kern="1200" dirty="0" smtClean="0">
                <a:solidFill>
                  <a:schemeClr val="tx1"/>
                </a:solidFill>
                <a:effectLst/>
                <a:latin typeface="+mn-lt"/>
                <a:ea typeface="+mn-ea"/>
                <a:cs typeface="+mn-cs"/>
              </a:rPr>
              <a:t>True. </a:t>
            </a:r>
            <a:r>
              <a:rPr lang="da-DK" sz="1200" i="0" kern="1200" baseline="0" dirty="0" smtClean="0">
                <a:solidFill>
                  <a:schemeClr val="tx1"/>
                </a:solidFill>
                <a:effectLst/>
                <a:latin typeface="+mn-lt"/>
                <a:ea typeface="+mn-ea"/>
                <a:cs typeface="+mn-cs"/>
              </a:rPr>
              <a:t> </a:t>
            </a:r>
            <a:r>
              <a:rPr lang="da-DK" sz="1200" b="1" i="0" kern="1200" dirty="0" smtClean="0">
                <a:solidFill>
                  <a:schemeClr val="tx1"/>
                </a:solidFill>
                <a:effectLst/>
                <a:latin typeface="+mn-lt"/>
                <a:ea typeface="+mn-ea"/>
                <a:cs typeface="+mn-cs"/>
              </a:rPr>
              <a:t>1.26 </a:t>
            </a:r>
            <a:r>
              <a:rPr lang="da-DK" sz="1200" i="0" kern="1200" dirty="0" smtClean="0">
                <a:solidFill>
                  <a:schemeClr val="tx1"/>
                </a:solidFill>
                <a:effectLst/>
                <a:latin typeface="+mn-lt"/>
                <a:ea typeface="+mn-ea"/>
                <a:cs typeface="+mn-cs"/>
              </a:rPr>
              <a:t>False. </a:t>
            </a:r>
            <a:r>
              <a:rPr lang="da-DK" sz="1200" i="0" kern="1200" baseline="0" dirty="0" smtClean="0">
                <a:solidFill>
                  <a:schemeClr val="tx1"/>
                </a:solidFill>
                <a:effectLst/>
                <a:latin typeface="+mn-lt"/>
                <a:ea typeface="+mn-ea"/>
                <a:cs typeface="+mn-cs"/>
              </a:rPr>
              <a:t> </a:t>
            </a:r>
            <a:r>
              <a:rPr lang="da-DK" sz="1200" b="1" i="0" kern="1200" dirty="0" smtClean="0">
                <a:solidFill>
                  <a:schemeClr val="tx1"/>
                </a:solidFill>
                <a:effectLst/>
                <a:latin typeface="+mn-lt"/>
                <a:ea typeface="+mn-ea"/>
                <a:cs typeface="+mn-cs"/>
              </a:rPr>
              <a:t>1.27 </a:t>
            </a:r>
            <a:r>
              <a:rPr lang="da-DK" sz="1200" i="0" kern="1200" dirty="0" smtClean="0">
                <a:solidFill>
                  <a:schemeClr val="tx1"/>
                </a:solidFill>
                <a:effectLst/>
                <a:latin typeface="+mn-lt"/>
                <a:ea typeface="+mn-ea"/>
                <a:cs typeface="+mn-cs"/>
              </a:rPr>
              <a:t>False. </a:t>
            </a:r>
            <a:r>
              <a:rPr lang="da-DK" sz="1200" i="0" kern="1200" baseline="0" dirty="0" smtClean="0">
                <a:solidFill>
                  <a:schemeClr val="tx1"/>
                </a:solidFill>
                <a:effectLst/>
                <a:latin typeface="+mn-lt"/>
                <a:ea typeface="+mn-ea"/>
                <a:cs typeface="+mn-cs"/>
              </a:rPr>
              <a:t> </a:t>
            </a:r>
            <a:r>
              <a:rPr lang="da-DK" sz="1200" b="1" i="0" kern="1200" dirty="0" smtClean="0">
                <a:solidFill>
                  <a:schemeClr val="tx1"/>
                </a:solidFill>
                <a:effectLst/>
                <a:latin typeface="+mn-lt"/>
                <a:ea typeface="+mn-ea"/>
                <a:cs typeface="+mn-cs"/>
              </a:rPr>
              <a:t>1.28 </a:t>
            </a:r>
            <a:r>
              <a:rPr lang="da-DK" sz="1200" i="0" kern="1200" dirty="0" smtClean="0">
                <a:solidFill>
                  <a:schemeClr val="tx1"/>
                </a:solidFill>
                <a:effectLst/>
                <a:latin typeface="+mn-lt"/>
                <a:ea typeface="+mn-ea"/>
                <a:cs typeface="+mn-cs"/>
              </a:rPr>
              <a:t>True. </a:t>
            </a:r>
            <a:endParaRPr lang="en-US" dirty="0"/>
          </a:p>
        </p:txBody>
      </p:sp>
      <p:sp>
        <p:nvSpPr>
          <p:cNvPr id="4" name="Slide Number Placeholder 3"/>
          <p:cNvSpPr>
            <a:spLocks noGrp="1"/>
          </p:cNvSpPr>
          <p:nvPr>
            <p:ph type="sldNum" sz="quarter" idx="10"/>
          </p:nvPr>
        </p:nvSpPr>
        <p:spPr/>
        <p:txBody>
          <a:bodyPr/>
          <a:lstStyle/>
          <a:p>
            <a:fld id="{D1B512A6-D307-41A4-90BC-57239B3598CA}" type="slidenum">
              <a:rPr lang="en-US" smtClean="0"/>
              <a:t>28</a:t>
            </a:fld>
            <a:endParaRPr lang="en-US"/>
          </a:p>
        </p:txBody>
      </p:sp>
    </p:spTree>
    <p:extLst>
      <p:ext uri="{BB962C8B-B14F-4D97-AF65-F5344CB8AC3E}">
        <p14:creationId xmlns:p14="http://schemas.microsoft.com/office/powerpoint/2010/main" val="15055495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B512A6-D307-41A4-90BC-57239B3598CA}" type="slidenum">
              <a:rPr lang="en-US" smtClean="0"/>
              <a:t>29</a:t>
            </a:fld>
            <a:endParaRPr lang="en-US"/>
          </a:p>
        </p:txBody>
      </p:sp>
    </p:spTree>
    <p:extLst>
      <p:ext uri="{BB962C8B-B14F-4D97-AF65-F5344CB8AC3E}">
        <p14:creationId xmlns:p14="http://schemas.microsoft.com/office/powerpoint/2010/main" val="21975355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smtClean="0"/>
              <a:t>Trong hầu hết các trường hợp, người thâu tóm mua lại các mục tiêu bằng cách mua cổ phần của nó. người thâu tóm mua cổ phần của các cổ đông của mục tiêu đến một điểm mà nó trở thành chủ sở hữu. Chủ sở hữu có thể yêu cầu mua  tất cả các các cổ phiếu mục tiêu hoặc một phần lớn cổ phiếu. Các nước khác nhau có pháp luật và quy định khác nhau về những gì xác định quyền sở hữu mục tiêu.</a:t>
            </a:r>
            <a:endParaRPr lang="en-US" dirty="0" smtClean="0"/>
          </a:p>
          <a:p>
            <a:r>
              <a:rPr lang="en-US" sz="1200" b="1" i="0" kern="1200" dirty="0" smtClean="0">
                <a:solidFill>
                  <a:schemeClr val="tx1"/>
                </a:solidFill>
                <a:effectLst/>
                <a:latin typeface="+mn-lt"/>
                <a:ea typeface="+mn-ea"/>
                <a:cs typeface="+mn-cs"/>
              </a:rPr>
              <a:t>Hostile</a:t>
            </a:r>
            <a:r>
              <a:rPr lang="en-US" sz="1200" b="1"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/ˈ</a:t>
            </a:r>
            <a:r>
              <a:rPr lang="en-US" sz="1200" b="0" i="0" kern="1200" dirty="0" err="1" smtClean="0">
                <a:solidFill>
                  <a:schemeClr val="tx1"/>
                </a:solidFill>
                <a:effectLst/>
                <a:latin typeface="+mn-lt"/>
                <a:ea typeface="+mn-ea"/>
                <a:cs typeface="+mn-cs"/>
              </a:rPr>
              <a:t>hɒstʌɪl</a:t>
            </a:r>
            <a:r>
              <a:rPr lang="en-US" sz="1200" b="0" i="0" kern="1200" dirty="0" smtClean="0">
                <a:solidFill>
                  <a:schemeClr val="tx1"/>
                </a:solidFill>
                <a:effectLst/>
                <a:latin typeface="+mn-lt"/>
                <a:ea typeface="+mn-ea"/>
                <a:cs typeface="+mn-cs"/>
              </a:rPr>
              <a:t>/ Showing or feeling opposition or dislike; unfriendly.</a:t>
            </a:r>
            <a:endParaRPr lang="en-US" dirty="0"/>
          </a:p>
        </p:txBody>
      </p:sp>
      <p:sp>
        <p:nvSpPr>
          <p:cNvPr id="4" name="Slide Number Placeholder 3"/>
          <p:cNvSpPr>
            <a:spLocks noGrp="1"/>
          </p:cNvSpPr>
          <p:nvPr>
            <p:ph type="sldNum" sz="quarter" idx="10"/>
          </p:nvPr>
        </p:nvSpPr>
        <p:spPr/>
        <p:txBody>
          <a:bodyPr/>
          <a:lstStyle/>
          <a:p>
            <a:fld id="{D1B512A6-D307-41A4-90BC-57239B3598CA}" type="slidenum">
              <a:rPr lang="en-US" smtClean="0"/>
              <a:t>8</a:t>
            </a:fld>
            <a:endParaRPr lang="en-US"/>
          </a:p>
        </p:txBody>
      </p:sp>
    </p:spTree>
    <p:extLst>
      <p:ext uri="{BB962C8B-B14F-4D97-AF65-F5344CB8AC3E}">
        <p14:creationId xmlns:p14="http://schemas.microsoft.com/office/powerpoint/2010/main" val="17011220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B512A6-D307-41A4-90BC-57239B3598CA}" type="slidenum">
              <a:rPr lang="en-US" smtClean="0"/>
              <a:t>9</a:t>
            </a:fld>
            <a:endParaRPr lang="en-US"/>
          </a:p>
        </p:txBody>
      </p:sp>
    </p:spTree>
    <p:extLst>
      <p:ext uri="{BB962C8B-B14F-4D97-AF65-F5344CB8AC3E}">
        <p14:creationId xmlns:p14="http://schemas.microsoft.com/office/powerpoint/2010/main" val="1780739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mn-lt"/>
                <a:ea typeface="+mn-ea"/>
                <a:cs typeface="+mn-cs"/>
              </a:rPr>
              <a:t>Rationale</a:t>
            </a:r>
            <a:r>
              <a:rPr lang="en-US" sz="1200" b="1"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/ˌ</a:t>
            </a:r>
            <a:r>
              <a:rPr lang="en-US" sz="1200" b="0" i="0" kern="1200" dirty="0" err="1" smtClean="0">
                <a:solidFill>
                  <a:schemeClr val="tx1"/>
                </a:solidFill>
                <a:effectLst/>
                <a:latin typeface="+mn-lt"/>
                <a:ea typeface="+mn-ea"/>
                <a:cs typeface="+mn-cs"/>
              </a:rPr>
              <a:t>raʃəˈnɑːl</a:t>
            </a:r>
            <a:r>
              <a:rPr lang="en-US" sz="1200" b="0" i="0" kern="1200" dirty="0" smtClean="0">
                <a:solidFill>
                  <a:schemeClr val="tx1"/>
                </a:solidFill>
                <a:effectLst/>
                <a:latin typeface="+mn-lt"/>
                <a:ea typeface="+mn-ea"/>
                <a:cs typeface="+mn-cs"/>
              </a:rPr>
              <a:t>/ A set of reasons or a logical basis for a course of action or belief.</a:t>
            </a:r>
          </a:p>
          <a:p>
            <a:r>
              <a:rPr lang="en-US" sz="1200" b="1" i="0" kern="1200" dirty="0" smtClean="0">
                <a:solidFill>
                  <a:schemeClr val="tx1"/>
                </a:solidFill>
                <a:effectLst/>
                <a:latin typeface="+mn-lt"/>
                <a:ea typeface="+mn-ea"/>
                <a:cs typeface="+mn-cs"/>
              </a:rPr>
              <a:t>Defensive</a:t>
            </a:r>
            <a:r>
              <a:rPr lang="en-US" sz="1200" b="1"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a:t>
            </a:r>
            <a:r>
              <a:rPr lang="en-US" sz="1200" b="0" i="0" kern="1200" dirty="0" err="1" smtClean="0">
                <a:solidFill>
                  <a:schemeClr val="tx1"/>
                </a:solidFill>
                <a:effectLst/>
                <a:latin typeface="+mn-lt"/>
                <a:ea typeface="+mn-ea"/>
                <a:cs typeface="+mn-cs"/>
              </a:rPr>
              <a:t>dɪˈfɛnsɪv</a:t>
            </a:r>
            <a:r>
              <a:rPr lang="en-US" sz="1200" b="0" i="0" kern="1200" dirty="0" smtClean="0">
                <a:solidFill>
                  <a:schemeClr val="tx1"/>
                </a:solidFill>
                <a:effectLst/>
                <a:latin typeface="+mn-lt"/>
                <a:ea typeface="+mn-ea"/>
                <a:cs typeface="+mn-cs"/>
              </a:rPr>
              <a:t>/ Used or intended to defend or protect.</a:t>
            </a:r>
          </a:p>
          <a:p>
            <a:r>
              <a:rPr lang="en-US" sz="1200" b="1" i="0" kern="1200" dirty="0" smtClean="0">
                <a:solidFill>
                  <a:schemeClr val="tx1"/>
                </a:solidFill>
                <a:effectLst/>
                <a:latin typeface="+mn-lt"/>
                <a:ea typeface="+mn-ea"/>
                <a:cs typeface="+mn-cs"/>
              </a:rPr>
              <a:t>Speculative</a:t>
            </a:r>
            <a:r>
              <a:rPr lang="en-US" sz="1200" b="1"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/ˈ</a:t>
            </a:r>
            <a:r>
              <a:rPr lang="en-US" sz="1200" b="0" i="0" kern="1200" dirty="0" err="1" smtClean="0">
                <a:solidFill>
                  <a:schemeClr val="tx1"/>
                </a:solidFill>
                <a:effectLst/>
                <a:latin typeface="+mn-lt"/>
                <a:ea typeface="+mn-ea"/>
                <a:cs typeface="+mn-cs"/>
              </a:rPr>
              <a:t>spɛkjʊlətɪv</a:t>
            </a:r>
            <a:r>
              <a:rPr lang="en-US" sz="1200" b="0" i="0" kern="1200" dirty="0" smtClean="0">
                <a:solidFill>
                  <a:schemeClr val="tx1"/>
                </a:solidFill>
                <a:effectLst/>
                <a:latin typeface="+mn-lt"/>
                <a:ea typeface="+mn-ea"/>
                <a:cs typeface="+mn-cs"/>
              </a:rPr>
              <a:t>/ Engaged in, expressing, or based on conjecture rather than knowledge.</a:t>
            </a:r>
            <a:endParaRPr lang="en-US" dirty="0"/>
          </a:p>
        </p:txBody>
      </p:sp>
      <p:sp>
        <p:nvSpPr>
          <p:cNvPr id="4" name="Slide Number Placeholder 3"/>
          <p:cNvSpPr>
            <a:spLocks noGrp="1"/>
          </p:cNvSpPr>
          <p:nvPr>
            <p:ph type="sldNum" sz="quarter" idx="10"/>
          </p:nvPr>
        </p:nvSpPr>
        <p:spPr/>
        <p:txBody>
          <a:bodyPr/>
          <a:lstStyle/>
          <a:p>
            <a:fld id="{D1B512A6-D307-41A4-90BC-57239B3598CA}" type="slidenum">
              <a:rPr lang="en-US" smtClean="0"/>
              <a:t>10</a:t>
            </a:fld>
            <a:endParaRPr lang="en-US"/>
          </a:p>
        </p:txBody>
      </p:sp>
    </p:spTree>
    <p:extLst>
      <p:ext uri="{BB962C8B-B14F-4D97-AF65-F5344CB8AC3E}">
        <p14:creationId xmlns:p14="http://schemas.microsoft.com/office/powerpoint/2010/main" val="29054948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mn-lt"/>
                <a:ea typeface="+mn-ea"/>
                <a:cs typeface="+mn-cs"/>
              </a:rPr>
              <a:t>Alignment</a:t>
            </a:r>
            <a:r>
              <a:rPr lang="en-US" sz="1200" b="1"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a:t>
            </a:r>
            <a:r>
              <a:rPr lang="en-US" sz="1200" b="0" i="0" kern="1200" dirty="0" err="1" smtClean="0">
                <a:solidFill>
                  <a:schemeClr val="tx1"/>
                </a:solidFill>
                <a:effectLst/>
                <a:latin typeface="+mn-lt"/>
                <a:ea typeface="+mn-ea"/>
                <a:cs typeface="+mn-cs"/>
              </a:rPr>
              <a:t>əˈlʌɪnm</a:t>
            </a:r>
            <a:r>
              <a:rPr lang="en-US" sz="1200" b="0" i="0" kern="1200" dirty="0" smtClean="0">
                <a:solidFill>
                  <a:schemeClr val="tx1"/>
                </a:solidFill>
                <a:effectLst/>
                <a:latin typeface="+mn-lt"/>
                <a:ea typeface="+mn-ea"/>
                <a:cs typeface="+mn-cs"/>
              </a:rPr>
              <a:t>(ə)</a:t>
            </a:r>
            <a:r>
              <a:rPr lang="en-US" sz="1200" b="0" i="0" kern="1200" dirty="0" err="1" smtClean="0">
                <a:solidFill>
                  <a:schemeClr val="tx1"/>
                </a:solidFill>
                <a:effectLst/>
                <a:latin typeface="+mn-lt"/>
                <a:ea typeface="+mn-ea"/>
                <a:cs typeface="+mn-cs"/>
              </a:rPr>
              <a:t>nt</a:t>
            </a:r>
            <a:r>
              <a:rPr lang="en-US" sz="1200" b="0" i="0" kern="1200" dirty="0" smtClean="0">
                <a:solidFill>
                  <a:schemeClr val="tx1"/>
                </a:solidFill>
                <a:effectLst/>
                <a:latin typeface="+mn-lt"/>
                <a:ea typeface="+mn-ea"/>
                <a:cs typeface="+mn-cs"/>
              </a:rPr>
              <a:t>/ Arrangement in a straight line or in correct relative positions.</a:t>
            </a:r>
          </a:p>
          <a:p>
            <a:r>
              <a:rPr lang="en-US" sz="1200" b="1" i="0" kern="1200" dirty="0" smtClean="0">
                <a:solidFill>
                  <a:schemeClr val="tx1"/>
                </a:solidFill>
                <a:effectLst/>
                <a:latin typeface="+mn-lt"/>
                <a:ea typeface="+mn-ea"/>
                <a:cs typeface="+mn-cs"/>
              </a:rPr>
              <a:t>Error</a:t>
            </a:r>
            <a:r>
              <a:rPr lang="en-US" sz="1200" b="1"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/ˈ</a:t>
            </a:r>
            <a:r>
              <a:rPr lang="en-US" sz="1200" b="0" i="0" kern="1200" dirty="0" err="1" smtClean="0">
                <a:solidFill>
                  <a:schemeClr val="tx1"/>
                </a:solidFill>
                <a:effectLst/>
                <a:latin typeface="+mn-lt"/>
                <a:ea typeface="+mn-ea"/>
                <a:cs typeface="+mn-cs"/>
              </a:rPr>
              <a:t>ɛrə</a:t>
            </a:r>
            <a:r>
              <a:rPr lang="en-US" sz="1200" b="0" i="0" kern="1200" dirty="0" smtClean="0">
                <a:solidFill>
                  <a:schemeClr val="tx1"/>
                </a:solidFill>
                <a:effectLst/>
                <a:latin typeface="+mn-lt"/>
                <a:ea typeface="+mn-ea"/>
                <a:cs typeface="+mn-cs"/>
              </a:rPr>
              <a:t>/</a:t>
            </a:r>
          </a:p>
          <a:p>
            <a:r>
              <a:rPr lang="en-US" sz="1200" b="1" i="0" kern="1200" dirty="0" smtClean="0">
                <a:solidFill>
                  <a:schemeClr val="tx1"/>
                </a:solidFill>
                <a:effectLst/>
                <a:latin typeface="+mn-lt"/>
                <a:ea typeface="+mn-ea"/>
                <a:cs typeface="+mn-cs"/>
              </a:rPr>
              <a:t>Compromise </a:t>
            </a:r>
            <a:r>
              <a:rPr lang="en-US" sz="1200" b="0" i="0" kern="1200" dirty="0" smtClean="0">
                <a:solidFill>
                  <a:schemeClr val="tx1"/>
                </a:solidFill>
                <a:effectLst/>
                <a:latin typeface="+mn-lt"/>
                <a:ea typeface="+mn-ea"/>
                <a:cs typeface="+mn-cs"/>
              </a:rPr>
              <a:t>/ˈ</a:t>
            </a:r>
            <a:r>
              <a:rPr lang="en-US" sz="1200" b="0" i="0" kern="1200" dirty="0" err="1" smtClean="0">
                <a:solidFill>
                  <a:schemeClr val="tx1"/>
                </a:solidFill>
                <a:effectLst/>
                <a:latin typeface="+mn-lt"/>
                <a:ea typeface="+mn-ea"/>
                <a:cs typeface="+mn-cs"/>
              </a:rPr>
              <a:t>kɒmprəmʌɪz</a:t>
            </a:r>
            <a:r>
              <a:rPr lang="en-US" sz="1200" b="0" i="0" kern="1200" dirty="0" smtClean="0">
                <a:solidFill>
                  <a:schemeClr val="tx1"/>
                </a:solidFill>
                <a:effectLst/>
                <a:latin typeface="+mn-lt"/>
                <a:ea typeface="+mn-ea"/>
                <a:cs typeface="+mn-cs"/>
              </a:rPr>
              <a:t>/  An agreement or settlement of a dispute that is reached by each side making concessions. </a:t>
            </a:r>
            <a:r>
              <a:rPr lang="en-US" sz="1200" b="0" i="0" kern="1200" dirty="0" err="1" smtClean="0">
                <a:solidFill>
                  <a:schemeClr val="tx1"/>
                </a:solidFill>
                <a:effectLst/>
                <a:latin typeface="+mn-lt"/>
                <a:ea typeface="+mn-ea"/>
                <a:cs typeface="+mn-cs"/>
              </a:rPr>
              <a:t>Thỏa</a:t>
            </a:r>
            <a:r>
              <a:rPr lang="en-US" sz="1200" b="0" i="0" kern="1200" baseline="0" dirty="0" smtClean="0">
                <a:solidFill>
                  <a:schemeClr val="tx1"/>
                </a:solidFill>
                <a:effectLst/>
                <a:latin typeface="+mn-lt"/>
                <a:ea typeface="+mn-ea"/>
                <a:cs typeface="+mn-cs"/>
              </a:rPr>
              <a:t> </a:t>
            </a:r>
            <a:r>
              <a:rPr lang="en-US" sz="1200" b="0" i="0" kern="1200" baseline="0" dirty="0" err="1" smtClean="0">
                <a:solidFill>
                  <a:schemeClr val="tx1"/>
                </a:solidFill>
                <a:effectLst/>
                <a:latin typeface="+mn-lt"/>
                <a:ea typeface="+mn-ea"/>
                <a:cs typeface="+mn-cs"/>
              </a:rPr>
              <a:t>hiệp</a:t>
            </a:r>
            <a:endParaRPr lang="en-US" sz="1200" b="0" i="0" kern="1200" baseline="0" dirty="0" smtClean="0">
              <a:solidFill>
                <a:schemeClr val="tx1"/>
              </a:solidFill>
              <a:effectLst/>
              <a:latin typeface="+mn-lt"/>
              <a:ea typeface="+mn-ea"/>
              <a:cs typeface="+mn-cs"/>
            </a:endParaRPr>
          </a:p>
          <a:p>
            <a:r>
              <a:rPr lang="en-US" b="1" dirty="0" smtClean="0"/>
              <a:t>strategy</a:t>
            </a:r>
            <a:endParaRPr lang="en-US" dirty="0"/>
          </a:p>
        </p:txBody>
      </p:sp>
      <p:sp>
        <p:nvSpPr>
          <p:cNvPr id="4" name="Slide Number Placeholder 3"/>
          <p:cNvSpPr>
            <a:spLocks noGrp="1"/>
          </p:cNvSpPr>
          <p:nvPr>
            <p:ph type="sldNum" sz="quarter" idx="10"/>
          </p:nvPr>
        </p:nvSpPr>
        <p:spPr/>
        <p:txBody>
          <a:bodyPr/>
          <a:lstStyle/>
          <a:p>
            <a:fld id="{D1B512A6-D307-41A4-90BC-57239B3598CA}" type="slidenum">
              <a:rPr lang="en-US" smtClean="0"/>
              <a:t>11</a:t>
            </a:fld>
            <a:endParaRPr lang="en-US"/>
          </a:p>
        </p:txBody>
      </p:sp>
    </p:spTree>
    <p:extLst>
      <p:ext uri="{BB962C8B-B14F-4D97-AF65-F5344CB8AC3E}">
        <p14:creationId xmlns:p14="http://schemas.microsoft.com/office/powerpoint/2010/main" val="22233157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solidFill>
                  <a:srgbClr val="FF0000"/>
                </a:solidFill>
              </a:rPr>
              <a:t>Initiative /</a:t>
            </a:r>
            <a:r>
              <a:rPr lang="en-US" sz="1200" b="0" i="0" kern="1200" dirty="0" err="1" smtClean="0">
                <a:solidFill>
                  <a:schemeClr val="tx1"/>
                </a:solidFill>
                <a:effectLst/>
                <a:latin typeface="+mn-lt"/>
                <a:ea typeface="+mn-ea"/>
                <a:cs typeface="+mn-cs"/>
              </a:rPr>
              <a:t>ɪˈnɪʃətɪv</a:t>
            </a:r>
            <a:r>
              <a:rPr lang="en-US" sz="1200" b="0" i="0" kern="1200" smtClean="0">
                <a:solidFill>
                  <a:schemeClr val="tx1"/>
                </a:solidFill>
                <a:effectLst/>
                <a:latin typeface="+mn-lt"/>
                <a:ea typeface="+mn-ea"/>
                <a:cs typeface="+mn-cs"/>
              </a:rPr>
              <a:t>/ a new plan for dealing with a particular problem or for achieving a particular purpose</a:t>
            </a:r>
            <a:endParaRPr lang="en-US" dirty="0"/>
          </a:p>
        </p:txBody>
      </p:sp>
      <p:sp>
        <p:nvSpPr>
          <p:cNvPr id="4" name="Slide Number Placeholder 3"/>
          <p:cNvSpPr>
            <a:spLocks noGrp="1"/>
          </p:cNvSpPr>
          <p:nvPr>
            <p:ph type="sldNum" sz="quarter" idx="10"/>
          </p:nvPr>
        </p:nvSpPr>
        <p:spPr/>
        <p:txBody>
          <a:bodyPr/>
          <a:lstStyle/>
          <a:p>
            <a:fld id="{D1B512A6-D307-41A4-90BC-57239B3598CA}" type="slidenum">
              <a:rPr lang="en-US" smtClean="0"/>
              <a:t>12</a:t>
            </a:fld>
            <a:endParaRPr lang="en-US"/>
          </a:p>
        </p:txBody>
      </p:sp>
    </p:spTree>
    <p:extLst>
      <p:ext uri="{BB962C8B-B14F-4D97-AF65-F5344CB8AC3E}">
        <p14:creationId xmlns:p14="http://schemas.microsoft.com/office/powerpoint/2010/main" val="7720046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B512A6-D307-41A4-90BC-57239B3598CA}" type="slidenum">
              <a:rPr lang="en-US" smtClean="0"/>
              <a:t>13</a:t>
            </a:fld>
            <a:endParaRPr lang="en-US"/>
          </a:p>
        </p:txBody>
      </p:sp>
    </p:spTree>
    <p:extLst>
      <p:ext uri="{BB962C8B-B14F-4D97-AF65-F5344CB8AC3E}">
        <p14:creationId xmlns:p14="http://schemas.microsoft.com/office/powerpoint/2010/main" val="12472881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Conglomeration</a:t>
            </a:r>
            <a:r>
              <a:rPr lang="en-US" baseline="0" dirty="0" smtClean="0"/>
              <a:t> </a:t>
            </a:r>
            <a:r>
              <a:rPr lang="en-US" sz="1200" b="0" i="0" kern="1200" dirty="0" smtClean="0">
                <a:solidFill>
                  <a:schemeClr val="tx1"/>
                </a:solidFill>
                <a:effectLst/>
                <a:latin typeface="+mn-lt"/>
                <a:ea typeface="+mn-ea"/>
                <a:cs typeface="+mn-cs"/>
              </a:rPr>
              <a:t>/</a:t>
            </a:r>
            <a:r>
              <a:rPr lang="en-US" sz="1200" b="0" i="0" kern="1200" dirty="0" err="1" smtClean="0">
                <a:solidFill>
                  <a:schemeClr val="tx1"/>
                </a:solidFill>
                <a:effectLst/>
                <a:latin typeface="+mn-lt"/>
                <a:ea typeface="+mn-ea"/>
                <a:cs typeface="+mn-cs"/>
              </a:rPr>
              <a:t>kəŋˌɡlɒməˈreɪʃ</a:t>
            </a:r>
            <a:r>
              <a:rPr lang="en-US" sz="1200" b="0" i="0" kern="1200" dirty="0" smtClean="0">
                <a:solidFill>
                  <a:schemeClr val="tx1"/>
                </a:solidFill>
                <a:effectLst/>
                <a:latin typeface="+mn-lt"/>
                <a:ea typeface="+mn-ea"/>
                <a:cs typeface="+mn-cs"/>
              </a:rPr>
              <a:t>(ə)n/ A number of different things, parts or items that are grouped together; collection.</a:t>
            </a:r>
            <a:endParaRPr lang="en-US" dirty="0"/>
          </a:p>
        </p:txBody>
      </p:sp>
      <p:sp>
        <p:nvSpPr>
          <p:cNvPr id="4" name="Slide Number Placeholder 3"/>
          <p:cNvSpPr>
            <a:spLocks noGrp="1"/>
          </p:cNvSpPr>
          <p:nvPr>
            <p:ph type="sldNum" sz="quarter" idx="10"/>
          </p:nvPr>
        </p:nvSpPr>
        <p:spPr/>
        <p:txBody>
          <a:bodyPr/>
          <a:lstStyle/>
          <a:p>
            <a:fld id="{D1B512A6-D307-41A4-90BC-57239B3598CA}" type="slidenum">
              <a:rPr lang="en-US" smtClean="0"/>
              <a:t>14</a:t>
            </a:fld>
            <a:endParaRPr lang="en-US"/>
          </a:p>
        </p:txBody>
      </p:sp>
    </p:spTree>
    <p:extLst>
      <p:ext uri="{BB962C8B-B14F-4D97-AF65-F5344CB8AC3E}">
        <p14:creationId xmlns:p14="http://schemas.microsoft.com/office/powerpoint/2010/main" val="33520182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8E88676-C62C-475C-9C91-C48FE0B3805F}" type="datetime1">
              <a:rPr lang="en-US" smtClean="0"/>
              <a:t>22-Jan-19</a:t>
            </a:fld>
            <a:endParaRPr lang="en-US" dirty="0"/>
          </a:p>
        </p:txBody>
      </p:sp>
      <p:sp>
        <p:nvSpPr>
          <p:cNvPr id="5" name="Footer Placeholder 4"/>
          <p:cNvSpPr>
            <a:spLocks noGrp="1"/>
          </p:cNvSpPr>
          <p:nvPr>
            <p:ph type="ftr" sz="quarter" idx="11"/>
          </p:nvPr>
        </p:nvSpPr>
        <p:spPr/>
        <p:txBody>
          <a:bodyPr/>
          <a:lstStyle/>
          <a:p>
            <a:r>
              <a:rPr lang="en-US" smtClean="0"/>
              <a:t>Quyen Pham/2017</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139612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C1F16B-A6B3-436B-95A1-19FDFABDDEB2}" type="datetime1">
              <a:rPr lang="en-US" smtClean="0"/>
              <a:t>22-Jan-19</a:t>
            </a:fld>
            <a:endParaRPr lang="en-US" dirty="0"/>
          </a:p>
        </p:txBody>
      </p:sp>
      <p:sp>
        <p:nvSpPr>
          <p:cNvPr id="5" name="Footer Placeholder 4"/>
          <p:cNvSpPr>
            <a:spLocks noGrp="1"/>
          </p:cNvSpPr>
          <p:nvPr>
            <p:ph type="ftr" sz="quarter" idx="11"/>
          </p:nvPr>
        </p:nvSpPr>
        <p:spPr/>
        <p:txBody>
          <a:bodyPr/>
          <a:lstStyle/>
          <a:p>
            <a:r>
              <a:rPr lang="en-US" smtClean="0"/>
              <a:t>Quyen Pham/2017</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253823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DD1597-6B7B-4429-8EAB-BC7AF9620D08}" type="datetime1">
              <a:rPr lang="en-US" smtClean="0"/>
              <a:t>22-Jan-19</a:t>
            </a:fld>
            <a:endParaRPr lang="en-US" dirty="0"/>
          </a:p>
        </p:txBody>
      </p:sp>
      <p:sp>
        <p:nvSpPr>
          <p:cNvPr id="5" name="Footer Placeholder 4"/>
          <p:cNvSpPr>
            <a:spLocks noGrp="1"/>
          </p:cNvSpPr>
          <p:nvPr>
            <p:ph type="ftr" sz="quarter" idx="11"/>
          </p:nvPr>
        </p:nvSpPr>
        <p:spPr/>
        <p:txBody>
          <a:bodyPr/>
          <a:lstStyle/>
          <a:p>
            <a:r>
              <a:rPr lang="en-US" smtClean="0"/>
              <a:t>Quyen Pham/2017</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254974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919F81-0D7B-443D-A7AE-2C19298DDA80}" type="datetime1">
              <a:rPr lang="en-US" smtClean="0"/>
              <a:t>22-Jan-19</a:t>
            </a:fld>
            <a:endParaRPr lang="en-US" dirty="0"/>
          </a:p>
        </p:txBody>
      </p:sp>
      <p:sp>
        <p:nvSpPr>
          <p:cNvPr id="5" name="Footer Placeholder 4"/>
          <p:cNvSpPr>
            <a:spLocks noGrp="1"/>
          </p:cNvSpPr>
          <p:nvPr>
            <p:ph type="ftr" sz="quarter" idx="11"/>
          </p:nvPr>
        </p:nvSpPr>
        <p:spPr/>
        <p:txBody>
          <a:bodyPr/>
          <a:lstStyle/>
          <a:p>
            <a:r>
              <a:rPr lang="en-US" smtClean="0"/>
              <a:t>Quyen Pham/2017</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495762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7FF387B-27BD-4C8A-8CA2-7CCB14F6852C}" type="datetime1">
              <a:rPr lang="en-US" smtClean="0"/>
              <a:t>22-Jan-19</a:t>
            </a:fld>
            <a:endParaRPr lang="en-US" dirty="0"/>
          </a:p>
        </p:txBody>
      </p:sp>
      <p:sp>
        <p:nvSpPr>
          <p:cNvPr id="5" name="Footer Placeholder 4"/>
          <p:cNvSpPr>
            <a:spLocks noGrp="1"/>
          </p:cNvSpPr>
          <p:nvPr>
            <p:ph type="ftr" sz="quarter" idx="11"/>
          </p:nvPr>
        </p:nvSpPr>
        <p:spPr/>
        <p:txBody>
          <a:bodyPr/>
          <a:lstStyle/>
          <a:p>
            <a:r>
              <a:rPr lang="en-US" smtClean="0"/>
              <a:t>Quyen Pham/2017</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027348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7502682-EA0C-42C6-82BF-602207E01084}" type="datetime1">
              <a:rPr lang="en-US" smtClean="0"/>
              <a:t>22-Jan-19</a:t>
            </a:fld>
            <a:endParaRPr lang="en-US" dirty="0"/>
          </a:p>
        </p:txBody>
      </p:sp>
      <p:sp>
        <p:nvSpPr>
          <p:cNvPr id="6" name="Footer Placeholder 5"/>
          <p:cNvSpPr>
            <a:spLocks noGrp="1"/>
          </p:cNvSpPr>
          <p:nvPr>
            <p:ph type="ftr" sz="quarter" idx="11"/>
          </p:nvPr>
        </p:nvSpPr>
        <p:spPr/>
        <p:txBody>
          <a:bodyPr/>
          <a:lstStyle/>
          <a:p>
            <a:r>
              <a:rPr lang="en-US" smtClean="0"/>
              <a:t>Quyen Pham/2017</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836428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21DDDFC-F549-4D88-8175-46AEF8792B48}" type="datetime1">
              <a:rPr lang="en-US" smtClean="0"/>
              <a:t>22-Jan-19</a:t>
            </a:fld>
            <a:endParaRPr lang="en-US" dirty="0"/>
          </a:p>
        </p:txBody>
      </p:sp>
      <p:sp>
        <p:nvSpPr>
          <p:cNvPr id="8" name="Footer Placeholder 7"/>
          <p:cNvSpPr>
            <a:spLocks noGrp="1"/>
          </p:cNvSpPr>
          <p:nvPr>
            <p:ph type="ftr" sz="quarter" idx="11"/>
          </p:nvPr>
        </p:nvSpPr>
        <p:spPr/>
        <p:txBody>
          <a:bodyPr/>
          <a:lstStyle/>
          <a:p>
            <a:r>
              <a:rPr lang="en-US" smtClean="0"/>
              <a:t>Quyen Pham/2017</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115138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0BAFD31-BE11-421C-8D4B-C6354957D590}" type="datetime1">
              <a:rPr lang="en-US" smtClean="0"/>
              <a:t>22-Jan-19</a:t>
            </a:fld>
            <a:endParaRPr lang="en-US" dirty="0"/>
          </a:p>
        </p:txBody>
      </p:sp>
      <p:sp>
        <p:nvSpPr>
          <p:cNvPr id="4" name="Footer Placeholder 3"/>
          <p:cNvSpPr>
            <a:spLocks noGrp="1"/>
          </p:cNvSpPr>
          <p:nvPr>
            <p:ph type="ftr" sz="quarter" idx="11"/>
          </p:nvPr>
        </p:nvSpPr>
        <p:spPr/>
        <p:txBody>
          <a:bodyPr/>
          <a:lstStyle/>
          <a:p>
            <a:r>
              <a:rPr lang="en-US" smtClean="0"/>
              <a:t>Quyen Pham/2017</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846888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4B7A6D-8CF2-4415-92CF-FB2E9E915EC9}" type="datetime1">
              <a:rPr lang="en-US" smtClean="0"/>
              <a:t>22-Jan-19</a:t>
            </a:fld>
            <a:endParaRPr lang="en-US" dirty="0"/>
          </a:p>
        </p:txBody>
      </p:sp>
      <p:sp>
        <p:nvSpPr>
          <p:cNvPr id="3" name="Footer Placeholder 2"/>
          <p:cNvSpPr>
            <a:spLocks noGrp="1"/>
          </p:cNvSpPr>
          <p:nvPr>
            <p:ph type="ftr" sz="quarter" idx="11"/>
          </p:nvPr>
        </p:nvSpPr>
        <p:spPr/>
        <p:txBody>
          <a:bodyPr/>
          <a:lstStyle/>
          <a:p>
            <a:r>
              <a:rPr lang="en-US" smtClean="0"/>
              <a:t>Quyen Pham/2017</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095823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D65857-AB76-4316-B3CE-2C9459142124}" type="datetime1">
              <a:rPr lang="en-US" smtClean="0"/>
              <a:t>22-Jan-19</a:t>
            </a:fld>
            <a:endParaRPr lang="en-US" dirty="0"/>
          </a:p>
        </p:txBody>
      </p:sp>
      <p:sp>
        <p:nvSpPr>
          <p:cNvPr id="6" name="Footer Placeholder 5"/>
          <p:cNvSpPr>
            <a:spLocks noGrp="1"/>
          </p:cNvSpPr>
          <p:nvPr>
            <p:ph type="ftr" sz="quarter" idx="11"/>
          </p:nvPr>
        </p:nvSpPr>
        <p:spPr/>
        <p:txBody>
          <a:bodyPr/>
          <a:lstStyle/>
          <a:p>
            <a:r>
              <a:rPr lang="en-US" smtClean="0"/>
              <a:t>Quyen Pham/2017</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272738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806DBB-7535-408B-8B3F-166A8805A0ED}" type="datetime1">
              <a:rPr lang="en-US" smtClean="0"/>
              <a:t>22-Jan-19</a:t>
            </a:fld>
            <a:endParaRPr lang="en-US" dirty="0"/>
          </a:p>
        </p:txBody>
      </p:sp>
      <p:sp>
        <p:nvSpPr>
          <p:cNvPr id="6" name="Footer Placeholder 5"/>
          <p:cNvSpPr>
            <a:spLocks noGrp="1"/>
          </p:cNvSpPr>
          <p:nvPr>
            <p:ph type="ftr" sz="quarter" idx="11"/>
          </p:nvPr>
        </p:nvSpPr>
        <p:spPr/>
        <p:txBody>
          <a:bodyPr/>
          <a:lstStyle/>
          <a:p>
            <a:r>
              <a:rPr lang="en-US" smtClean="0"/>
              <a:t>Quyen Pham/2017</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15989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E3DA31-4FDF-4362-B7C2-F76EEF970B8B}" type="datetime1">
              <a:rPr lang="en-US" smtClean="0"/>
              <a:t>22-Jan-19</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Quyen Pham/2017</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2583414"/>
      </p:ext>
    </p:extLst>
  </p:cSld>
  <p:clrMap bg1="lt1" tx1="dk1" bg2="lt2" tx2="dk2" accent1="accent1" accent2="accent2" accent3="accent3" accent4="accent4" accent5="accent5" accent6="accent6" hlink="hlink" folHlink="folHlink"/>
  <p:sldLayoutIdLst>
    <p:sldLayoutId id="2147483886" r:id="rId1"/>
    <p:sldLayoutId id="2147483887" r:id="rId2"/>
    <p:sldLayoutId id="2147483888" r:id="rId3"/>
    <p:sldLayoutId id="2147483889" r:id="rId4"/>
    <p:sldLayoutId id="2147483890" r:id="rId5"/>
    <p:sldLayoutId id="2147483891" r:id="rId6"/>
    <p:sldLayoutId id="2147483892" r:id="rId7"/>
    <p:sldLayoutId id="2147483893" r:id="rId8"/>
    <p:sldLayoutId id="2147483894" r:id="rId9"/>
    <p:sldLayoutId id="2147483895" r:id="rId10"/>
    <p:sldLayoutId id="2147483896"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hyperlink" Target="https://www.youtube.com/watch?v=CYKFcwrHmi0" TargetMode="External"/><Relationship Id="rId4" Type="http://schemas.openxmlformats.org/officeDocument/2006/relationships/hyperlink" Target="https://thecoverage.my/entertainment/stories/we-didnt-do-anything-wrong-but-somehow-we-lost-last-speech-by-nokias-ceo/"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3429635"/>
          </a:xfrm>
        </p:spPr>
        <p:txBody>
          <a:bodyPr>
            <a:normAutofit/>
          </a:bodyPr>
          <a:lstStyle/>
          <a:p>
            <a:r>
              <a:rPr lang="en-US" sz="6000" i="1" dirty="0" smtClean="0"/>
              <a:t>Mergers</a:t>
            </a:r>
            <a:r>
              <a:rPr lang="en-US" sz="6000" dirty="0"/>
              <a:t> </a:t>
            </a:r>
            <a:r>
              <a:rPr lang="en-US" sz="6000" i="1" dirty="0" smtClean="0"/>
              <a:t>and</a:t>
            </a:r>
            <a:r>
              <a:rPr lang="en-US" sz="6000" dirty="0"/>
              <a:t> </a:t>
            </a:r>
            <a:r>
              <a:rPr lang="en-US" sz="6000" i="1" dirty="0" smtClean="0"/>
              <a:t>Acquisitions</a:t>
            </a:r>
            <a:endParaRPr lang="en-US" dirty="0"/>
          </a:p>
        </p:txBody>
      </p:sp>
      <p:sp>
        <p:nvSpPr>
          <p:cNvPr id="3" name="Content Placeholder 2"/>
          <p:cNvSpPr>
            <a:spLocks noGrp="1"/>
          </p:cNvSpPr>
          <p:nvPr>
            <p:ph idx="1"/>
          </p:nvPr>
        </p:nvSpPr>
        <p:spPr>
          <a:xfrm>
            <a:off x="838200" y="4175759"/>
            <a:ext cx="10515600" cy="2001203"/>
          </a:xfrm>
        </p:spPr>
        <p:txBody>
          <a:bodyPr>
            <a:normAutofit fontScale="92500" lnSpcReduction="10000"/>
          </a:bodyPr>
          <a:lstStyle/>
          <a:p>
            <a:r>
              <a:rPr lang="en-US" i="1" dirty="0"/>
              <a:t>Professor Alexander Roberts</a:t>
            </a:r>
            <a:r>
              <a:rPr lang="en-US" dirty="0"/>
              <a:t/>
            </a:r>
            <a:br>
              <a:rPr lang="en-US" dirty="0"/>
            </a:br>
            <a:r>
              <a:rPr lang="en-US" i="1" dirty="0" err="1"/>
              <a:t>Dr</a:t>
            </a:r>
            <a:r>
              <a:rPr lang="en-US" i="1" dirty="0"/>
              <a:t> William Wallace</a:t>
            </a:r>
            <a:r>
              <a:rPr lang="en-US" dirty="0"/>
              <a:t/>
            </a:r>
            <a:br>
              <a:rPr lang="en-US" dirty="0"/>
            </a:br>
            <a:r>
              <a:rPr lang="en-US" i="1" dirty="0" err="1"/>
              <a:t>Dr</a:t>
            </a:r>
            <a:r>
              <a:rPr lang="en-US" i="1" dirty="0"/>
              <a:t> Peter </a:t>
            </a:r>
            <a:r>
              <a:rPr lang="en-US" i="1" dirty="0" smtClean="0"/>
              <a:t>Moles</a:t>
            </a:r>
          </a:p>
          <a:p>
            <a:r>
              <a:rPr lang="en-US" dirty="0" smtClean="0"/>
              <a:t>Edinburgh Business School, Watt University, United Kingdom </a:t>
            </a:r>
            <a:r>
              <a:rPr lang="en-US" dirty="0"/>
              <a:t/>
            </a:r>
            <a:br>
              <a:rPr lang="en-US" dirty="0"/>
            </a:br>
            <a:endParaRPr lang="en-US" dirty="0"/>
          </a:p>
        </p:txBody>
      </p:sp>
      <p:sp>
        <p:nvSpPr>
          <p:cNvPr id="4" name="Footer Placeholder 3"/>
          <p:cNvSpPr>
            <a:spLocks noGrp="1"/>
          </p:cNvSpPr>
          <p:nvPr>
            <p:ph type="ftr" sz="quarter" idx="11"/>
          </p:nvPr>
        </p:nvSpPr>
        <p:spPr/>
        <p:txBody>
          <a:bodyPr/>
          <a:lstStyle/>
          <a:p>
            <a:r>
              <a:rPr lang="en-US" smtClean="0"/>
              <a:t>Quyen Pham/2017</a:t>
            </a:r>
            <a:endParaRPr lang="en-US" dirty="0"/>
          </a:p>
        </p:txBody>
      </p:sp>
    </p:spTree>
    <p:extLst>
      <p:ext uri="{BB962C8B-B14F-4D97-AF65-F5344CB8AC3E}">
        <p14:creationId xmlns:p14="http://schemas.microsoft.com/office/powerpoint/2010/main" val="28376692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i="1" dirty="0"/>
              <a:t>Why Companies Merge and </a:t>
            </a:r>
            <a:r>
              <a:rPr lang="en-US" i="1" dirty="0" smtClean="0"/>
              <a:t>Acquire</a:t>
            </a:r>
            <a:endParaRPr lang="en-US" dirty="0"/>
          </a:p>
        </p:txBody>
      </p:sp>
      <p:sp>
        <p:nvSpPr>
          <p:cNvPr id="3" name="Content Placeholder 2"/>
          <p:cNvSpPr>
            <a:spLocks noGrp="1"/>
          </p:cNvSpPr>
          <p:nvPr>
            <p:ph idx="1"/>
          </p:nvPr>
        </p:nvSpPr>
        <p:spPr/>
        <p:txBody>
          <a:bodyPr>
            <a:normAutofit fontScale="85000" lnSpcReduction="20000"/>
          </a:bodyPr>
          <a:lstStyle/>
          <a:p>
            <a:r>
              <a:rPr lang="en-US" dirty="0"/>
              <a:t>Companies sometimes merge or acquire in order to try and </a:t>
            </a:r>
            <a:r>
              <a:rPr lang="en-US" dirty="0">
                <a:solidFill>
                  <a:srgbClr val="FF0000"/>
                </a:solidFill>
              </a:rPr>
              <a:t>improve </a:t>
            </a:r>
            <a:r>
              <a:rPr lang="en-US" dirty="0" smtClean="0">
                <a:solidFill>
                  <a:srgbClr val="FF0000"/>
                </a:solidFill>
              </a:rPr>
              <a:t>long-term </a:t>
            </a:r>
            <a:r>
              <a:rPr lang="en-US" dirty="0">
                <a:solidFill>
                  <a:srgbClr val="FF0000"/>
                </a:solidFill>
              </a:rPr>
              <a:t>competitive advantage </a:t>
            </a:r>
            <a:r>
              <a:rPr lang="en-US" dirty="0"/>
              <a:t>in support of strategic </a:t>
            </a:r>
            <a:r>
              <a:rPr lang="en-US" dirty="0" smtClean="0"/>
              <a:t>goals.</a:t>
            </a:r>
          </a:p>
          <a:p>
            <a:r>
              <a:rPr lang="en-US" dirty="0" smtClean="0"/>
              <a:t>The </a:t>
            </a:r>
            <a:r>
              <a:rPr lang="en-US" dirty="0"/>
              <a:t>strategic rationale makes use of the merger or acquisition in </a:t>
            </a:r>
            <a:r>
              <a:rPr lang="en-US" dirty="0" smtClean="0"/>
              <a:t>achieving a </a:t>
            </a:r>
            <a:r>
              <a:rPr lang="en-US" dirty="0"/>
              <a:t>set of </a:t>
            </a:r>
            <a:r>
              <a:rPr lang="en-US" dirty="0" smtClean="0"/>
              <a:t>strategic objectives.</a:t>
            </a:r>
          </a:p>
          <a:p>
            <a:r>
              <a:rPr lang="en-US" dirty="0" smtClean="0"/>
              <a:t>The </a:t>
            </a:r>
            <a:r>
              <a:rPr lang="en-US" dirty="0"/>
              <a:t>strategic rationale may also be fundamentally defensive. If there </a:t>
            </a:r>
            <a:r>
              <a:rPr lang="en-US" dirty="0" smtClean="0"/>
              <a:t>are several </a:t>
            </a:r>
            <a:r>
              <a:rPr lang="en-US" dirty="0"/>
              <a:t>large mergers in a particular sector, a non-merged company </a:t>
            </a:r>
            <a:r>
              <a:rPr lang="en-US" dirty="0" smtClean="0"/>
              <a:t>may be </a:t>
            </a:r>
            <a:r>
              <a:rPr lang="en-US" dirty="0"/>
              <a:t>pressured into merging with another </a:t>
            </a:r>
            <a:r>
              <a:rPr lang="en-US" dirty="0" smtClean="0"/>
              <a:t>non-merged </a:t>
            </a:r>
            <a:r>
              <a:rPr lang="en-US" dirty="0"/>
              <a:t>company in order </a:t>
            </a:r>
            <a:r>
              <a:rPr lang="en-US" dirty="0" smtClean="0">
                <a:solidFill>
                  <a:srgbClr val="FF0000"/>
                </a:solidFill>
              </a:rPr>
              <a:t>to maintain </a:t>
            </a:r>
            <a:r>
              <a:rPr lang="en-US" dirty="0">
                <a:solidFill>
                  <a:srgbClr val="FF0000"/>
                </a:solidFill>
              </a:rPr>
              <a:t>its competitive </a:t>
            </a:r>
            <a:r>
              <a:rPr lang="en-US" dirty="0" smtClean="0">
                <a:solidFill>
                  <a:srgbClr val="FF0000"/>
                </a:solidFill>
              </a:rPr>
              <a:t>position.</a:t>
            </a:r>
          </a:p>
          <a:p>
            <a:r>
              <a:rPr lang="en-US" dirty="0" smtClean="0"/>
              <a:t>The </a:t>
            </a:r>
            <a:r>
              <a:rPr lang="en-US" dirty="0"/>
              <a:t>speculative rationale arises where the acquirer views the acquired</a:t>
            </a:r>
            <a:br>
              <a:rPr lang="en-US" dirty="0"/>
            </a:br>
            <a:r>
              <a:rPr lang="en-US" dirty="0"/>
              <a:t>company as </a:t>
            </a:r>
            <a:r>
              <a:rPr lang="en-US" dirty="0">
                <a:solidFill>
                  <a:srgbClr val="FF0000"/>
                </a:solidFill>
              </a:rPr>
              <a:t>a </a:t>
            </a:r>
            <a:r>
              <a:rPr lang="en-US" dirty="0" smtClean="0">
                <a:solidFill>
                  <a:srgbClr val="FF0000"/>
                </a:solidFill>
              </a:rPr>
              <a:t>commodity.</a:t>
            </a:r>
          </a:p>
          <a:p>
            <a:r>
              <a:rPr lang="en-US" dirty="0" smtClean="0"/>
              <a:t>Another </a:t>
            </a:r>
            <a:r>
              <a:rPr lang="en-US" dirty="0"/>
              <a:t>form of speculative rationale is where the acquirer purchases </a:t>
            </a:r>
            <a:r>
              <a:rPr lang="en-US" dirty="0" smtClean="0"/>
              <a:t>an </a:t>
            </a:r>
            <a:r>
              <a:rPr lang="en-US" dirty="0" err="1" smtClean="0"/>
              <a:t>organisation</a:t>
            </a:r>
            <a:r>
              <a:rPr lang="en-US" dirty="0" smtClean="0"/>
              <a:t> </a:t>
            </a:r>
            <a:r>
              <a:rPr lang="en-US" dirty="0"/>
              <a:t>with the intention of splitting the acquired </a:t>
            </a:r>
            <a:r>
              <a:rPr lang="en-US" dirty="0" err="1"/>
              <a:t>organisation</a:t>
            </a:r>
            <a:r>
              <a:rPr lang="en-US" dirty="0"/>
              <a:t> </a:t>
            </a:r>
            <a:r>
              <a:rPr lang="en-US" dirty="0" smtClean="0"/>
              <a:t>into pieces </a:t>
            </a:r>
            <a:r>
              <a:rPr lang="en-US" dirty="0"/>
              <a:t>and </a:t>
            </a:r>
            <a:r>
              <a:rPr lang="en-US" dirty="0">
                <a:solidFill>
                  <a:srgbClr val="FF0000"/>
                </a:solidFill>
              </a:rPr>
              <a:t>selling</a:t>
            </a:r>
            <a:r>
              <a:rPr lang="en-US" dirty="0"/>
              <a:t> these, or major parts of them, for a price that is </a:t>
            </a:r>
            <a:r>
              <a:rPr lang="en-US" dirty="0" smtClean="0"/>
              <a:t>higher than </a:t>
            </a:r>
            <a:r>
              <a:rPr lang="en-US" dirty="0"/>
              <a:t>the cost of acquisition</a:t>
            </a:r>
            <a:r>
              <a:rPr lang="en-US" dirty="0" smtClean="0"/>
              <a:t>.</a:t>
            </a:r>
            <a:endParaRPr lang="en-US" dirty="0"/>
          </a:p>
        </p:txBody>
      </p:sp>
      <p:sp>
        <p:nvSpPr>
          <p:cNvPr id="4" name="Footer Placeholder 3"/>
          <p:cNvSpPr>
            <a:spLocks noGrp="1"/>
          </p:cNvSpPr>
          <p:nvPr>
            <p:ph type="ftr" sz="quarter" idx="11"/>
          </p:nvPr>
        </p:nvSpPr>
        <p:spPr/>
        <p:txBody>
          <a:bodyPr/>
          <a:lstStyle/>
          <a:p>
            <a:r>
              <a:rPr lang="en-US" smtClean="0"/>
              <a:t>Quyen Pham/2017</a:t>
            </a:r>
            <a:endParaRPr lang="en-US" dirty="0"/>
          </a:p>
        </p:txBody>
      </p:sp>
    </p:spTree>
    <p:extLst>
      <p:ext uri="{BB962C8B-B14F-4D97-AF65-F5344CB8AC3E}">
        <p14:creationId xmlns:p14="http://schemas.microsoft.com/office/powerpoint/2010/main" val="34091353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Why Companies Merge and Acquire</a:t>
            </a:r>
            <a:endParaRPr lang="en-US" dirty="0"/>
          </a:p>
        </p:txBody>
      </p:sp>
      <p:sp>
        <p:nvSpPr>
          <p:cNvPr id="3" name="Content Placeholder 2"/>
          <p:cNvSpPr>
            <a:spLocks noGrp="1"/>
          </p:cNvSpPr>
          <p:nvPr>
            <p:ph idx="1"/>
          </p:nvPr>
        </p:nvSpPr>
        <p:spPr/>
        <p:txBody>
          <a:bodyPr>
            <a:normAutofit fontScale="92500" lnSpcReduction="10000"/>
          </a:bodyPr>
          <a:lstStyle/>
          <a:p>
            <a:pPr algn="just"/>
            <a:r>
              <a:rPr lang="en-US" dirty="0"/>
              <a:t>Mergers or acquisitions can sometimes be forced on a company because </a:t>
            </a:r>
            <a:r>
              <a:rPr lang="en-US" dirty="0" smtClean="0"/>
              <a:t>of </a:t>
            </a:r>
            <a:r>
              <a:rPr lang="en-US" dirty="0" smtClean="0">
                <a:solidFill>
                  <a:srgbClr val="FF0000"/>
                </a:solidFill>
              </a:rPr>
              <a:t>management failures</a:t>
            </a:r>
            <a:r>
              <a:rPr lang="en-US" dirty="0" smtClean="0"/>
              <a:t>. Strategies may be assembled with errors in alignment, or market conditions may change significantly during the implementation timescale. The result may be that the original strategy becomes misaligned. </a:t>
            </a:r>
            <a:r>
              <a:rPr lang="en-US" dirty="0"/>
              <a:t>It is no longer appropriate in taking the company where it wants to </a:t>
            </a:r>
            <a:r>
              <a:rPr lang="en-US" dirty="0" smtClean="0"/>
              <a:t>go because the company now wants to go somewhere else.</a:t>
            </a:r>
          </a:p>
          <a:p>
            <a:pPr algn="just"/>
            <a:r>
              <a:rPr lang="en-US" dirty="0" smtClean="0"/>
              <a:t>Such </a:t>
            </a:r>
            <a:r>
              <a:rPr lang="en-US" b="1" dirty="0"/>
              <a:t>strategy comprom</a:t>
            </a:r>
            <a:r>
              <a:rPr lang="en-US" u="sng" dirty="0"/>
              <a:t>i</a:t>
            </a:r>
            <a:r>
              <a:rPr lang="en-US" b="1" dirty="0"/>
              <a:t>ses </a:t>
            </a:r>
            <a:r>
              <a:rPr lang="en-US" dirty="0"/>
              <a:t>can arise from a number of sources, including</a:t>
            </a:r>
            <a:br>
              <a:rPr lang="en-US" dirty="0"/>
            </a:br>
            <a:r>
              <a:rPr lang="en-US" dirty="0">
                <a:solidFill>
                  <a:srgbClr val="FF0000"/>
                </a:solidFill>
              </a:rPr>
              <a:t>changing customer demand and the actions of competitors</a:t>
            </a:r>
            <a:r>
              <a:rPr lang="en-US" dirty="0"/>
              <a:t>. In such cases,</a:t>
            </a:r>
            <a:br>
              <a:rPr lang="en-US" dirty="0"/>
            </a:br>
            <a:r>
              <a:rPr lang="en-US" dirty="0"/>
              <a:t>by the time the </a:t>
            </a:r>
            <a:r>
              <a:rPr lang="en-US" b="1" dirty="0"/>
              <a:t>strategy variance </a:t>
            </a:r>
            <a:r>
              <a:rPr lang="en-US" dirty="0"/>
              <a:t>has been detected the company may be</a:t>
            </a:r>
            <a:br>
              <a:rPr lang="en-US" dirty="0"/>
            </a:br>
            <a:r>
              <a:rPr lang="en-US" dirty="0"/>
              <a:t>so far off the new desired </a:t>
            </a:r>
            <a:r>
              <a:rPr lang="en-US" b="1" dirty="0"/>
              <a:t>strategic track </a:t>
            </a:r>
            <a:r>
              <a:rPr lang="en-US" dirty="0"/>
              <a:t>that it is not possible to correct it</a:t>
            </a:r>
            <a:br>
              <a:rPr lang="en-US" dirty="0"/>
            </a:br>
            <a:r>
              <a:rPr lang="en-US" dirty="0"/>
              <a:t>other than by merging with or acquiring another company that will assist</a:t>
            </a:r>
            <a:br>
              <a:rPr lang="en-US" dirty="0"/>
            </a:br>
            <a:r>
              <a:rPr lang="en-US" dirty="0"/>
              <a:t>in correcting the variance</a:t>
            </a:r>
            <a:r>
              <a:rPr lang="en-US" dirty="0" smtClean="0"/>
              <a:t>.</a:t>
            </a:r>
            <a:endParaRPr lang="en-US" dirty="0"/>
          </a:p>
        </p:txBody>
      </p:sp>
      <p:sp>
        <p:nvSpPr>
          <p:cNvPr id="4" name="Footer Placeholder 3"/>
          <p:cNvSpPr>
            <a:spLocks noGrp="1"/>
          </p:cNvSpPr>
          <p:nvPr>
            <p:ph type="ftr" sz="quarter" idx="11"/>
          </p:nvPr>
        </p:nvSpPr>
        <p:spPr/>
        <p:txBody>
          <a:bodyPr/>
          <a:lstStyle/>
          <a:p>
            <a:r>
              <a:rPr lang="en-US" smtClean="0"/>
              <a:t>Quyen Pham/2017</a:t>
            </a:r>
            <a:endParaRPr lang="en-US" dirty="0"/>
          </a:p>
        </p:txBody>
      </p:sp>
    </p:spTree>
    <p:extLst>
      <p:ext uri="{BB962C8B-B14F-4D97-AF65-F5344CB8AC3E}">
        <p14:creationId xmlns:p14="http://schemas.microsoft.com/office/powerpoint/2010/main" val="23690721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Why Companies Merge and Acquire</a:t>
            </a:r>
            <a:endParaRPr lang="en-US" dirty="0"/>
          </a:p>
        </p:txBody>
      </p:sp>
      <p:sp>
        <p:nvSpPr>
          <p:cNvPr id="3" name="Content Placeholder 2"/>
          <p:cNvSpPr>
            <a:spLocks noGrp="1"/>
          </p:cNvSpPr>
          <p:nvPr>
            <p:ph idx="1"/>
          </p:nvPr>
        </p:nvSpPr>
        <p:spPr/>
        <p:txBody>
          <a:bodyPr>
            <a:normAutofit/>
          </a:bodyPr>
          <a:lstStyle/>
          <a:p>
            <a:r>
              <a:rPr lang="en-US" sz="3000" dirty="0"/>
              <a:t>Mergers and acquisitions are sometimes required for reasons of </a:t>
            </a:r>
            <a:r>
              <a:rPr lang="en-US" sz="3000" dirty="0" smtClean="0">
                <a:solidFill>
                  <a:srgbClr val="FF0000"/>
                </a:solidFill>
              </a:rPr>
              <a:t>financial necessity</a:t>
            </a:r>
            <a:r>
              <a:rPr lang="en-US" sz="3000" dirty="0"/>
              <a:t>. A company could misalign its strategy and suddenly find </a:t>
            </a:r>
            <a:r>
              <a:rPr lang="en-US" sz="3000" dirty="0" smtClean="0"/>
              <a:t>that it </a:t>
            </a:r>
            <a:r>
              <a:rPr lang="en-US" sz="3000" dirty="0"/>
              <a:t>is losing value because shareholders have lost confidence. In </a:t>
            </a:r>
            <a:r>
              <a:rPr lang="en-US" sz="3000" dirty="0" smtClean="0"/>
              <a:t>some cases</a:t>
            </a:r>
            <a:r>
              <a:rPr lang="en-US" sz="3000" dirty="0"/>
              <a:t> </a:t>
            </a:r>
            <a:r>
              <a:rPr lang="en-US" sz="3000" dirty="0" smtClean="0"/>
              <a:t>the </a:t>
            </a:r>
            <a:r>
              <a:rPr lang="en-US" sz="3000" dirty="0"/>
              <a:t>only way to address this problem is to merge with a more </a:t>
            </a:r>
            <a:r>
              <a:rPr lang="en-US" sz="3000" dirty="0" smtClean="0"/>
              <a:t>successful company </a:t>
            </a:r>
            <a:r>
              <a:rPr lang="en-US" sz="3000" dirty="0"/>
              <a:t>or to acquire smaller more successful </a:t>
            </a:r>
            <a:r>
              <a:rPr lang="en-US" sz="3000" dirty="0" smtClean="0"/>
              <a:t>companies.</a:t>
            </a:r>
          </a:p>
          <a:p>
            <a:r>
              <a:rPr lang="en-US" sz="3000" dirty="0" smtClean="0"/>
              <a:t>Government </a:t>
            </a:r>
            <a:r>
              <a:rPr lang="en-US" sz="3000" dirty="0"/>
              <a:t>and other public sector bodies may sometimes be instructed </a:t>
            </a:r>
            <a:r>
              <a:rPr lang="en-US" sz="3000" dirty="0" smtClean="0"/>
              <a:t>to merge </a:t>
            </a:r>
            <a:r>
              <a:rPr lang="en-US" sz="3000" dirty="0"/>
              <a:t>as part of </a:t>
            </a:r>
            <a:r>
              <a:rPr lang="en-US" sz="3000" dirty="0">
                <a:solidFill>
                  <a:srgbClr val="FF0000"/>
                </a:solidFill>
              </a:rPr>
              <a:t>long-term government initiatives</a:t>
            </a:r>
            <a:r>
              <a:rPr lang="en-US" sz="3000" dirty="0" smtClean="0"/>
              <a:t>.</a:t>
            </a:r>
            <a:endParaRPr lang="en-US" sz="3000" dirty="0"/>
          </a:p>
        </p:txBody>
      </p:sp>
      <p:sp>
        <p:nvSpPr>
          <p:cNvPr id="4" name="Footer Placeholder 3"/>
          <p:cNvSpPr>
            <a:spLocks noGrp="1"/>
          </p:cNvSpPr>
          <p:nvPr>
            <p:ph type="ftr" sz="quarter" idx="11"/>
          </p:nvPr>
        </p:nvSpPr>
        <p:spPr/>
        <p:txBody>
          <a:bodyPr/>
          <a:lstStyle/>
          <a:p>
            <a:r>
              <a:rPr lang="en-US" smtClean="0"/>
              <a:t>Quyen Pham/2017</a:t>
            </a:r>
            <a:endParaRPr lang="en-US" dirty="0"/>
          </a:p>
        </p:txBody>
      </p:sp>
    </p:spTree>
    <p:extLst>
      <p:ext uri="{BB962C8B-B14F-4D97-AF65-F5344CB8AC3E}">
        <p14:creationId xmlns:p14="http://schemas.microsoft.com/office/powerpoint/2010/main" val="25352737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Why Companies Merge and Acquire</a:t>
            </a:r>
            <a:endParaRPr lang="en-US" dirty="0"/>
          </a:p>
        </p:txBody>
      </p:sp>
      <p:sp>
        <p:nvSpPr>
          <p:cNvPr id="3" name="Content Placeholder 2"/>
          <p:cNvSpPr>
            <a:spLocks noGrp="1"/>
          </p:cNvSpPr>
          <p:nvPr>
            <p:ph idx="1"/>
          </p:nvPr>
        </p:nvSpPr>
        <p:spPr/>
        <p:txBody>
          <a:bodyPr>
            <a:normAutofit fontScale="92500"/>
          </a:bodyPr>
          <a:lstStyle/>
          <a:p>
            <a:r>
              <a:rPr lang="en-US" dirty="0"/>
              <a:t>Merger drivers are underlying events or characteristics that act to </a:t>
            </a:r>
            <a:r>
              <a:rPr lang="en-US" dirty="0" smtClean="0"/>
              <a:t>drive companies towards mergers or acquisitions. Typical examples include:</a:t>
            </a:r>
          </a:p>
          <a:p>
            <a:pPr marL="457200" lvl="1" indent="0">
              <a:buNone/>
            </a:pPr>
            <a:r>
              <a:rPr lang="en-US" dirty="0" smtClean="0"/>
              <a:t>– a requirement for a specific skill or resource;</a:t>
            </a:r>
            <a:br>
              <a:rPr lang="en-US" dirty="0" smtClean="0"/>
            </a:br>
            <a:r>
              <a:rPr lang="en-US" dirty="0" smtClean="0"/>
              <a:t>– the stock market;</a:t>
            </a:r>
            <a:br>
              <a:rPr lang="en-US" dirty="0" smtClean="0"/>
            </a:br>
            <a:r>
              <a:rPr lang="en-US" dirty="0" smtClean="0"/>
              <a:t>– </a:t>
            </a:r>
            <a:r>
              <a:rPr lang="en-US" dirty="0" err="1" smtClean="0"/>
              <a:t>globalisation</a:t>
            </a:r>
            <a:r>
              <a:rPr lang="en-US" dirty="0" smtClean="0"/>
              <a:t>;</a:t>
            </a:r>
            <a:br>
              <a:rPr lang="en-US" dirty="0" smtClean="0"/>
            </a:br>
            <a:r>
              <a:rPr lang="en-US" dirty="0" smtClean="0"/>
              <a:t>– geographical consolidation;</a:t>
            </a:r>
            <a:br>
              <a:rPr lang="en-US" dirty="0" smtClean="0"/>
            </a:br>
            <a:r>
              <a:rPr lang="en-US" dirty="0" smtClean="0"/>
              <a:t>– diversification;</a:t>
            </a:r>
            <a:br>
              <a:rPr lang="en-US" dirty="0" smtClean="0"/>
            </a:br>
            <a:r>
              <a:rPr lang="en-US" dirty="0" smtClean="0"/>
              <a:t>– sector pressures;</a:t>
            </a:r>
            <a:br>
              <a:rPr lang="en-US" dirty="0" smtClean="0"/>
            </a:br>
            <a:r>
              <a:rPr lang="en-US" dirty="0" smtClean="0"/>
              <a:t>– capacity reduction;</a:t>
            </a:r>
            <a:br>
              <a:rPr lang="en-US" dirty="0" smtClean="0"/>
            </a:br>
            <a:r>
              <a:rPr lang="en-US" dirty="0" smtClean="0"/>
              <a:t>– vertical integration;</a:t>
            </a:r>
            <a:br>
              <a:rPr lang="en-US" dirty="0" smtClean="0"/>
            </a:br>
            <a:r>
              <a:rPr lang="en-US" dirty="0" smtClean="0"/>
              <a:t>– increased management efficiency;</a:t>
            </a:r>
            <a:br>
              <a:rPr lang="en-US" dirty="0" smtClean="0"/>
            </a:br>
            <a:r>
              <a:rPr lang="en-US" dirty="0" smtClean="0"/>
              <a:t>– a desire to acquire a new market or customer base;</a:t>
            </a:r>
            <a:br>
              <a:rPr lang="en-US" dirty="0" smtClean="0"/>
            </a:br>
            <a:r>
              <a:rPr lang="en-US" dirty="0" smtClean="0"/>
              <a:t>– the need to buy into a growth sector or market</a:t>
            </a:r>
            <a:endParaRPr lang="en-US" dirty="0"/>
          </a:p>
        </p:txBody>
      </p:sp>
      <p:sp>
        <p:nvSpPr>
          <p:cNvPr id="4" name="Footer Placeholder 3"/>
          <p:cNvSpPr>
            <a:spLocks noGrp="1"/>
          </p:cNvSpPr>
          <p:nvPr>
            <p:ph type="ftr" sz="quarter" idx="11"/>
          </p:nvPr>
        </p:nvSpPr>
        <p:spPr/>
        <p:txBody>
          <a:bodyPr/>
          <a:lstStyle/>
          <a:p>
            <a:r>
              <a:rPr lang="en-US" smtClean="0"/>
              <a:t>Quyen Pham/2017</a:t>
            </a:r>
            <a:endParaRPr lang="en-US" dirty="0"/>
          </a:p>
        </p:txBody>
      </p:sp>
    </p:spTree>
    <p:extLst>
      <p:ext uri="{BB962C8B-B14F-4D97-AF65-F5344CB8AC3E}">
        <p14:creationId xmlns:p14="http://schemas.microsoft.com/office/powerpoint/2010/main" val="7450427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Integration and Conglome</a:t>
            </a:r>
            <a:r>
              <a:rPr lang="en-US" i="1" dirty="0" smtClean="0"/>
              <a:t>ra</a:t>
            </a:r>
            <a:r>
              <a:rPr lang="en-US" dirty="0" smtClean="0"/>
              <a:t>tion</a:t>
            </a:r>
            <a:br>
              <a:rPr lang="en-US" dirty="0" smtClean="0"/>
            </a:br>
            <a:endParaRPr lang="en-US" dirty="0"/>
          </a:p>
        </p:txBody>
      </p:sp>
      <p:sp>
        <p:nvSpPr>
          <p:cNvPr id="3" name="Content Placeholder 2"/>
          <p:cNvSpPr>
            <a:spLocks noGrp="1"/>
          </p:cNvSpPr>
          <p:nvPr>
            <p:ph idx="1"/>
          </p:nvPr>
        </p:nvSpPr>
        <p:spPr/>
        <p:txBody>
          <a:bodyPr>
            <a:normAutofit fontScale="92500"/>
          </a:bodyPr>
          <a:lstStyle/>
          <a:p>
            <a:r>
              <a:rPr lang="en-US" dirty="0"/>
              <a:t>The various merger waves that have taken place since the 1890s have</a:t>
            </a:r>
            <a:br>
              <a:rPr lang="en-US" dirty="0"/>
            </a:br>
            <a:r>
              <a:rPr lang="en-US" dirty="0"/>
              <a:t>generated three basic types of merger. In the literature these are referred </a:t>
            </a:r>
            <a:r>
              <a:rPr lang="en-US" dirty="0" smtClean="0"/>
              <a:t>to as</a:t>
            </a:r>
            <a:r>
              <a:rPr lang="en-US" dirty="0"/>
              <a:t>:</a:t>
            </a:r>
            <a:br>
              <a:rPr lang="en-US" dirty="0"/>
            </a:br>
            <a:r>
              <a:rPr lang="en-US" dirty="0"/>
              <a:t>– vertical integration;</a:t>
            </a:r>
            <a:br>
              <a:rPr lang="en-US" dirty="0"/>
            </a:br>
            <a:r>
              <a:rPr lang="en-US" dirty="0"/>
              <a:t>– horizontal integration;</a:t>
            </a:r>
            <a:br>
              <a:rPr lang="en-US" dirty="0"/>
            </a:br>
            <a:r>
              <a:rPr lang="en-US" dirty="0"/>
              <a:t>– conglomeration</a:t>
            </a:r>
            <a:r>
              <a:rPr lang="en-US" dirty="0" smtClean="0"/>
              <a:t>.</a:t>
            </a:r>
          </a:p>
          <a:p>
            <a:r>
              <a:rPr lang="en-US" b="1" dirty="0"/>
              <a:t>Vertical integration </a:t>
            </a:r>
            <a:r>
              <a:rPr lang="en-US" dirty="0"/>
              <a:t>is </a:t>
            </a:r>
            <a:r>
              <a:rPr lang="en-US" dirty="0" err="1"/>
              <a:t>characterised</a:t>
            </a:r>
            <a:r>
              <a:rPr lang="en-US" dirty="0"/>
              <a:t> by forward or backward </a:t>
            </a:r>
            <a:r>
              <a:rPr lang="en-US" dirty="0" smtClean="0"/>
              <a:t>integration along </a:t>
            </a:r>
            <a:r>
              <a:rPr lang="en-US" dirty="0"/>
              <a:t>the </a:t>
            </a:r>
            <a:r>
              <a:rPr lang="en-US" b="1" dirty="0"/>
              <a:t>supply chain</a:t>
            </a:r>
            <a:r>
              <a:rPr lang="en-US" dirty="0" smtClean="0"/>
              <a:t>.</a:t>
            </a:r>
          </a:p>
          <a:p>
            <a:r>
              <a:rPr lang="en-US" b="1" dirty="0"/>
              <a:t>Horizontal integration </a:t>
            </a:r>
            <a:r>
              <a:rPr lang="en-US" dirty="0"/>
              <a:t>is </a:t>
            </a:r>
            <a:r>
              <a:rPr lang="en-US" dirty="0" err="1"/>
              <a:t>characterised</a:t>
            </a:r>
            <a:r>
              <a:rPr lang="en-US" dirty="0"/>
              <a:t> by the practice of one company</a:t>
            </a:r>
            <a:br>
              <a:rPr lang="en-US" dirty="0"/>
            </a:br>
            <a:r>
              <a:rPr lang="en-US" dirty="0"/>
              <a:t>acquiring another company that is active in the same general areas or</a:t>
            </a:r>
            <a:br>
              <a:rPr lang="en-US" dirty="0"/>
            </a:br>
            <a:r>
              <a:rPr lang="en-US" dirty="0"/>
              <a:t>sectors</a:t>
            </a:r>
            <a:r>
              <a:rPr lang="en-US" dirty="0" smtClean="0"/>
              <a:t>.</a:t>
            </a:r>
            <a:endParaRPr lang="en-US" dirty="0"/>
          </a:p>
        </p:txBody>
      </p:sp>
      <p:sp>
        <p:nvSpPr>
          <p:cNvPr id="4" name="Footer Placeholder 3"/>
          <p:cNvSpPr>
            <a:spLocks noGrp="1"/>
          </p:cNvSpPr>
          <p:nvPr>
            <p:ph type="ftr" sz="quarter" idx="11"/>
          </p:nvPr>
        </p:nvSpPr>
        <p:spPr/>
        <p:txBody>
          <a:bodyPr/>
          <a:lstStyle/>
          <a:p>
            <a:r>
              <a:rPr lang="en-US" smtClean="0"/>
              <a:t>Quyen Pham/2017</a:t>
            </a:r>
            <a:endParaRPr lang="en-US" dirty="0"/>
          </a:p>
        </p:txBody>
      </p:sp>
    </p:spTree>
    <p:extLst>
      <p:ext uri="{BB962C8B-B14F-4D97-AF65-F5344CB8AC3E}">
        <p14:creationId xmlns:p14="http://schemas.microsoft.com/office/powerpoint/2010/main" val="13416712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Vertical </a:t>
            </a:r>
            <a:r>
              <a:rPr lang="en-US" dirty="0" smtClean="0"/>
              <a:t>integration </a:t>
            </a:r>
            <a:r>
              <a:rPr lang="en-US" dirty="0" err="1" smtClean="0"/>
              <a:t>vs</a:t>
            </a:r>
            <a:r>
              <a:rPr lang="en-US" dirty="0" smtClean="0"/>
              <a:t> </a:t>
            </a:r>
            <a:r>
              <a:rPr lang="en-US" dirty="0"/>
              <a:t>horizontal integration</a:t>
            </a:r>
          </a:p>
        </p:txBody>
      </p:sp>
      <p:sp>
        <p:nvSpPr>
          <p:cNvPr id="4" name="Footer Placeholder 3"/>
          <p:cNvSpPr>
            <a:spLocks noGrp="1"/>
          </p:cNvSpPr>
          <p:nvPr>
            <p:ph type="ftr" sz="quarter" idx="11"/>
          </p:nvPr>
        </p:nvSpPr>
        <p:spPr/>
        <p:txBody>
          <a:bodyPr/>
          <a:lstStyle/>
          <a:p>
            <a:r>
              <a:rPr lang="en-US" smtClean="0"/>
              <a:t>Quyen Pham/2017</a:t>
            </a:r>
            <a:endParaRPr lang="en-US" dirty="0"/>
          </a:p>
        </p:txBody>
      </p:sp>
      <p:pic>
        <p:nvPicPr>
          <p:cNvPr id="1026" name="Picture 2" descr="Image result for vertical integration"/>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75360" y="1922622"/>
            <a:ext cx="8945880" cy="43617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9492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Integration and Conglome</a:t>
            </a:r>
            <a:r>
              <a:rPr lang="en-US" i="1" dirty="0" smtClean="0"/>
              <a:t>ra</a:t>
            </a:r>
            <a:r>
              <a:rPr lang="en-US" dirty="0" smtClean="0"/>
              <a:t>tion</a:t>
            </a:r>
            <a:endParaRPr lang="en-US" dirty="0"/>
          </a:p>
        </p:txBody>
      </p:sp>
      <p:sp>
        <p:nvSpPr>
          <p:cNvPr id="3" name="Content Placeholder 2"/>
          <p:cNvSpPr>
            <a:spLocks noGrp="1"/>
          </p:cNvSpPr>
          <p:nvPr>
            <p:ph idx="1"/>
          </p:nvPr>
        </p:nvSpPr>
        <p:spPr/>
        <p:txBody>
          <a:bodyPr>
            <a:normAutofit/>
          </a:bodyPr>
          <a:lstStyle/>
          <a:p>
            <a:pPr algn="just"/>
            <a:r>
              <a:rPr lang="en-US" dirty="0"/>
              <a:t>Conglomeration is </a:t>
            </a:r>
            <a:r>
              <a:rPr lang="en-US" dirty="0" err="1"/>
              <a:t>characterised</a:t>
            </a:r>
            <a:r>
              <a:rPr lang="en-US" dirty="0"/>
              <a:t> by the acquisition of unrelated </a:t>
            </a:r>
            <a:r>
              <a:rPr lang="en-US" dirty="0" smtClean="0"/>
              <a:t>companies that continue to produce in unrelated sectors. This section briefly introduces these three basic types of merger.</a:t>
            </a:r>
          </a:p>
          <a:p>
            <a:r>
              <a:rPr lang="en-US" dirty="0" smtClean="0"/>
              <a:t>Vertical </a:t>
            </a:r>
            <a:r>
              <a:rPr lang="en-US" dirty="0"/>
              <a:t>integration offers a number of obvious advantages. Some of </a:t>
            </a:r>
            <a:r>
              <a:rPr lang="en-US" dirty="0" smtClean="0"/>
              <a:t>these advantages </a:t>
            </a:r>
            <a:r>
              <a:rPr lang="en-US" dirty="0"/>
              <a:t>are:</a:t>
            </a:r>
            <a:br>
              <a:rPr lang="en-US" dirty="0"/>
            </a:br>
            <a:r>
              <a:rPr lang="en-US" dirty="0"/>
              <a:t>– combined processes;</a:t>
            </a:r>
            <a:br>
              <a:rPr lang="en-US" dirty="0"/>
            </a:br>
            <a:r>
              <a:rPr lang="en-US" dirty="0"/>
              <a:t>– reduced risk;</a:t>
            </a:r>
            <a:br>
              <a:rPr lang="en-US" dirty="0"/>
            </a:br>
            <a:r>
              <a:rPr lang="en-US" dirty="0"/>
              <a:t>– reduced negotiation and shopping around;</a:t>
            </a:r>
            <a:br>
              <a:rPr lang="en-US" dirty="0"/>
            </a:br>
            <a:r>
              <a:rPr lang="en-US" dirty="0"/>
              <a:t>– proprietary knowledge protection</a:t>
            </a:r>
            <a:r>
              <a:rPr lang="en-US" dirty="0" smtClean="0"/>
              <a:t>.</a:t>
            </a:r>
            <a:endParaRPr lang="en-US" dirty="0"/>
          </a:p>
        </p:txBody>
      </p:sp>
      <p:sp>
        <p:nvSpPr>
          <p:cNvPr id="4" name="Footer Placeholder 3"/>
          <p:cNvSpPr>
            <a:spLocks noGrp="1"/>
          </p:cNvSpPr>
          <p:nvPr>
            <p:ph type="ftr" sz="quarter" idx="11"/>
          </p:nvPr>
        </p:nvSpPr>
        <p:spPr/>
        <p:txBody>
          <a:bodyPr/>
          <a:lstStyle/>
          <a:p>
            <a:r>
              <a:rPr lang="en-US" smtClean="0"/>
              <a:t>Quyen Pham/2017</a:t>
            </a:r>
            <a:endParaRPr lang="en-US" dirty="0"/>
          </a:p>
        </p:txBody>
      </p:sp>
    </p:spTree>
    <p:extLst>
      <p:ext uri="{BB962C8B-B14F-4D97-AF65-F5344CB8AC3E}">
        <p14:creationId xmlns:p14="http://schemas.microsoft.com/office/powerpoint/2010/main" val="24432882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Quyen Pham/2017</a:t>
            </a:r>
            <a:endParaRPr lang="en-US" dirty="0"/>
          </a:p>
        </p:txBody>
      </p:sp>
      <p:pic>
        <p:nvPicPr>
          <p:cNvPr id="2050" name="Picture 2" descr="Image result for microsoft nokia merge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44880" y="365125"/>
            <a:ext cx="9387840" cy="537594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386840" y="5741066"/>
            <a:ext cx="8945880" cy="369332"/>
          </a:xfrm>
          <a:prstGeom prst="rect">
            <a:avLst/>
          </a:prstGeom>
        </p:spPr>
        <p:txBody>
          <a:bodyPr wrap="square">
            <a:spAutoFit/>
          </a:bodyPr>
          <a:lstStyle/>
          <a:p>
            <a:r>
              <a:rPr lang="en-US" dirty="0"/>
              <a:t>https://mspoweruser.com/wsj-microsoft-and-nokia-were-recently-looking-to-merge/</a:t>
            </a:r>
          </a:p>
        </p:txBody>
      </p:sp>
    </p:spTree>
    <p:extLst>
      <p:ext uri="{BB962C8B-B14F-4D97-AF65-F5344CB8AC3E}">
        <p14:creationId xmlns:p14="http://schemas.microsoft.com/office/powerpoint/2010/main" val="13726311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i="1" dirty="0"/>
              <a:t>The Merger and Acquisition </a:t>
            </a:r>
            <a:r>
              <a:rPr lang="en-US" i="1" dirty="0" smtClean="0"/>
              <a:t>Lifecycle</a:t>
            </a:r>
            <a:endParaRPr lang="en-US" dirty="0"/>
          </a:p>
        </p:txBody>
      </p:sp>
      <p:sp>
        <p:nvSpPr>
          <p:cNvPr id="3" name="Content Placeholder 2"/>
          <p:cNvSpPr>
            <a:spLocks noGrp="1"/>
          </p:cNvSpPr>
          <p:nvPr>
            <p:ph idx="1"/>
          </p:nvPr>
        </p:nvSpPr>
        <p:spPr/>
        <p:txBody>
          <a:bodyPr>
            <a:normAutofit fontScale="92500"/>
          </a:bodyPr>
          <a:lstStyle/>
          <a:p>
            <a:pPr algn="just"/>
            <a:r>
              <a:rPr lang="en-US" dirty="0"/>
              <a:t>Most mergers and acquisitions progress through a clearly identifiable </a:t>
            </a:r>
            <a:r>
              <a:rPr lang="en-US" b="1" dirty="0"/>
              <a:t>lifecycle</a:t>
            </a:r>
            <a:r>
              <a:rPr lang="en-US" dirty="0"/>
              <a:t>. In this context, the word ‘lifecycle’ is taken to refer to the </a:t>
            </a:r>
            <a:r>
              <a:rPr lang="en-US" i="1" dirty="0"/>
              <a:t>changes </a:t>
            </a:r>
            <a:r>
              <a:rPr lang="en-US" i="1" dirty="0" smtClean="0"/>
              <a:t>that take place during the life of an entity</a:t>
            </a:r>
            <a:r>
              <a:rPr lang="en-US" dirty="0" smtClean="0"/>
              <a:t>.</a:t>
            </a:r>
          </a:p>
          <a:p>
            <a:pPr algn="just"/>
            <a:r>
              <a:rPr lang="en-US" dirty="0" smtClean="0"/>
              <a:t>Most </a:t>
            </a:r>
            <a:r>
              <a:rPr lang="en-US" dirty="0"/>
              <a:t>mergers commence with an inception phase. In this phase the </a:t>
            </a:r>
            <a:r>
              <a:rPr lang="en-US" dirty="0" smtClean="0"/>
              <a:t>senior managers of an </a:t>
            </a:r>
            <a:r>
              <a:rPr lang="en-US" dirty="0" err="1" smtClean="0"/>
              <a:t>organisation</a:t>
            </a:r>
            <a:r>
              <a:rPr lang="en-US" dirty="0" smtClean="0"/>
              <a:t> initiate the process.</a:t>
            </a:r>
          </a:p>
          <a:p>
            <a:pPr algn="just"/>
            <a:r>
              <a:rPr lang="en-US" dirty="0" smtClean="0"/>
              <a:t>Inception </a:t>
            </a:r>
            <a:r>
              <a:rPr lang="en-US" dirty="0"/>
              <a:t>is usually followed by a feasibility stage, where the underlying</a:t>
            </a:r>
            <a:br>
              <a:rPr lang="en-US" dirty="0"/>
            </a:br>
            <a:r>
              <a:rPr lang="en-US" b="1" dirty="0"/>
              <a:t>financial and logistic considerations </a:t>
            </a:r>
            <a:r>
              <a:rPr lang="en-US" dirty="0"/>
              <a:t>are </a:t>
            </a:r>
            <a:r>
              <a:rPr lang="en-US" dirty="0" smtClean="0"/>
              <a:t>considered.</a:t>
            </a:r>
          </a:p>
          <a:p>
            <a:pPr algn="just"/>
            <a:r>
              <a:rPr lang="en-US" dirty="0" smtClean="0"/>
              <a:t>At </a:t>
            </a:r>
            <a:r>
              <a:rPr lang="en-US" dirty="0"/>
              <a:t>some point during or on completion of the feasibility phase a firm</a:t>
            </a:r>
            <a:br>
              <a:rPr lang="en-US" dirty="0"/>
            </a:br>
            <a:r>
              <a:rPr lang="en-US" dirty="0"/>
              <a:t>commitment is made to proceed. At this point the </a:t>
            </a:r>
            <a:r>
              <a:rPr lang="en-US" dirty="0" err="1"/>
              <a:t>organisation</a:t>
            </a:r>
            <a:r>
              <a:rPr lang="en-US" dirty="0"/>
              <a:t> commits</a:t>
            </a:r>
            <a:br>
              <a:rPr lang="en-US" dirty="0"/>
            </a:br>
            <a:r>
              <a:rPr lang="en-US" dirty="0"/>
              <a:t>itself to the merger and </a:t>
            </a:r>
            <a:r>
              <a:rPr lang="en-US" b="1" dirty="0"/>
              <a:t>allocates funding and resour</a:t>
            </a:r>
            <a:r>
              <a:rPr lang="en-US" dirty="0"/>
              <a:t>ces as necessary</a:t>
            </a:r>
            <a:r>
              <a:rPr lang="en-US" dirty="0" smtClean="0"/>
              <a:t>.</a:t>
            </a:r>
            <a:endParaRPr lang="en-US" dirty="0"/>
          </a:p>
        </p:txBody>
      </p:sp>
      <p:sp>
        <p:nvSpPr>
          <p:cNvPr id="4" name="Footer Placeholder 3"/>
          <p:cNvSpPr>
            <a:spLocks noGrp="1"/>
          </p:cNvSpPr>
          <p:nvPr>
            <p:ph type="ftr" sz="quarter" idx="11"/>
          </p:nvPr>
        </p:nvSpPr>
        <p:spPr/>
        <p:txBody>
          <a:bodyPr/>
          <a:lstStyle/>
          <a:p>
            <a:r>
              <a:rPr lang="en-US" smtClean="0"/>
              <a:t>Quyen Pham/2017</a:t>
            </a:r>
            <a:endParaRPr lang="en-US" dirty="0"/>
          </a:p>
        </p:txBody>
      </p:sp>
    </p:spTree>
    <p:extLst>
      <p:ext uri="{BB962C8B-B14F-4D97-AF65-F5344CB8AC3E}">
        <p14:creationId xmlns:p14="http://schemas.microsoft.com/office/powerpoint/2010/main" val="9982271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The Merger and Acquisition Lifecycle</a:t>
            </a:r>
            <a:endParaRPr lang="en-US" dirty="0"/>
          </a:p>
        </p:txBody>
      </p:sp>
      <p:sp>
        <p:nvSpPr>
          <p:cNvPr id="3" name="Content Placeholder 2"/>
          <p:cNvSpPr>
            <a:spLocks noGrp="1"/>
          </p:cNvSpPr>
          <p:nvPr>
            <p:ph idx="1"/>
          </p:nvPr>
        </p:nvSpPr>
        <p:spPr/>
        <p:txBody>
          <a:bodyPr>
            <a:normAutofit/>
          </a:bodyPr>
          <a:lstStyle/>
          <a:p>
            <a:pPr algn="just"/>
            <a:r>
              <a:rPr lang="en-US" dirty="0"/>
              <a:t>The pre-merger negotiation phase usually starts right after the </a:t>
            </a:r>
            <a:r>
              <a:rPr lang="en-US" dirty="0" smtClean="0"/>
              <a:t>commitment to proceed. In this phase the senior managers of the two </a:t>
            </a:r>
            <a:r>
              <a:rPr lang="en-US" dirty="0" err="1" smtClean="0"/>
              <a:t>organisations</a:t>
            </a:r>
            <a:r>
              <a:rPr lang="en-US" dirty="0" smtClean="0"/>
              <a:t> enter into negotiations in order to reach agreement on the structure and format of the new combined </a:t>
            </a:r>
            <a:r>
              <a:rPr lang="en-US" dirty="0" err="1" smtClean="0"/>
              <a:t>organisation</a:t>
            </a:r>
            <a:r>
              <a:rPr lang="en-US" dirty="0" smtClean="0"/>
              <a:t>.</a:t>
            </a:r>
          </a:p>
          <a:p>
            <a:pPr algn="just"/>
            <a:r>
              <a:rPr lang="en-US" dirty="0" smtClean="0"/>
              <a:t>Once </a:t>
            </a:r>
            <a:r>
              <a:rPr lang="en-US" dirty="0"/>
              <a:t>the negotiations are complete the deal itself takes the form of a</a:t>
            </a:r>
            <a:br>
              <a:rPr lang="en-US" dirty="0"/>
            </a:br>
            <a:r>
              <a:rPr lang="en-US" dirty="0"/>
              <a:t>detailed merger contract. The contract sets out the rights and obligations </a:t>
            </a:r>
            <a:r>
              <a:rPr lang="en-US" dirty="0" smtClean="0"/>
              <a:t>of each </a:t>
            </a:r>
            <a:r>
              <a:rPr lang="en-US" dirty="0"/>
              <a:t>party (</a:t>
            </a:r>
            <a:r>
              <a:rPr lang="en-US" dirty="0" err="1"/>
              <a:t>organisation</a:t>
            </a:r>
            <a:r>
              <a:rPr lang="en-US" dirty="0"/>
              <a:t>) under the terms of the </a:t>
            </a:r>
            <a:r>
              <a:rPr lang="en-US" dirty="0" smtClean="0"/>
              <a:t>deal.</a:t>
            </a:r>
            <a:endParaRPr lang="en-US" dirty="0"/>
          </a:p>
          <a:p>
            <a:pPr algn="just"/>
            <a:r>
              <a:rPr lang="en-US" dirty="0" smtClean="0"/>
              <a:t>The implementation process starts as soon as the contract is in place. Implementation includes the mechanics of actually making the merger happen.</a:t>
            </a:r>
            <a:endParaRPr lang="en-US" dirty="0"/>
          </a:p>
        </p:txBody>
      </p:sp>
      <p:sp>
        <p:nvSpPr>
          <p:cNvPr id="4" name="Footer Placeholder 3"/>
          <p:cNvSpPr>
            <a:spLocks noGrp="1"/>
          </p:cNvSpPr>
          <p:nvPr>
            <p:ph type="ftr" sz="quarter" idx="11"/>
          </p:nvPr>
        </p:nvSpPr>
        <p:spPr/>
        <p:txBody>
          <a:bodyPr/>
          <a:lstStyle/>
          <a:p>
            <a:r>
              <a:rPr lang="en-US" smtClean="0"/>
              <a:t>Quyen Pham/2017</a:t>
            </a:r>
            <a:endParaRPr lang="en-US" dirty="0"/>
          </a:p>
        </p:txBody>
      </p:sp>
    </p:spTree>
    <p:extLst>
      <p:ext uri="{BB962C8B-B14F-4D97-AF65-F5344CB8AC3E}">
        <p14:creationId xmlns:p14="http://schemas.microsoft.com/office/powerpoint/2010/main" val="22131690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3"/>
          <a:stretch>
            <a:fillRect/>
          </a:stretch>
        </p:blipFill>
        <p:spPr>
          <a:xfrm>
            <a:off x="838200" y="502024"/>
            <a:ext cx="10199462" cy="5854326"/>
          </a:xfrm>
          <a:prstGeom prst="rect">
            <a:avLst/>
          </a:prstGeom>
        </p:spPr>
      </p:pic>
      <p:sp>
        <p:nvSpPr>
          <p:cNvPr id="4" name="Footer Placeholder 3"/>
          <p:cNvSpPr>
            <a:spLocks noGrp="1"/>
          </p:cNvSpPr>
          <p:nvPr>
            <p:ph type="ftr" sz="quarter" idx="11"/>
          </p:nvPr>
        </p:nvSpPr>
        <p:spPr/>
        <p:txBody>
          <a:bodyPr/>
          <a:lstStyle/>
          <a:p>
            <a:r>
              <a:rPr lang="en-US" smtClean="0"/>
              <a:t>Quyen Pham/2017</a:t>
            </a:r>
            <a:endParaRPr lang="en-US" dirty="0"/>
          </a:p>
        </p:txBody>
      </p:sp>
    </p:spTree>
    <p:extLst>
      <p:ext uri="{BB962C8B-B14F-4D97-AF65-F5344CB8AC3E}">
        <p14:creationId xmlns:p14="http://schemas.microsoft.com/office/powerpoint/2010/main" val="2093687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The Merger and Acquisition Lifecycle</a:t>
            </a: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094937" y="1825625"/>
            <a:ext cx="8002126" cy="4351338"/>
          </a:xfrm>
        </p:spPr>
      </p:pic>
      <p:sp>
        <p:nvSpPr>
          <p:cNvPr id="4" name="Footer Placeholder 3"/>
          <p:cNvSpPr>
            <a:spLocks noGrp="1"/>
          </p:cNvSpPr>
          <p:nvPr>
            <p:ph type="ftr" sz="quarter" idx="11"/>
          </p:nvPr>
        </p:nvSpPr>
        <p:spPr/>
        <p:txBody>
          <a:bodyPr/>
          <a:lstStyle/>
          <a:p>
            <a:r>
              <a:rPr lang="en-US" smtClean="0"/>
              <a:t>Quyen Pham/2017</a:t>
            </a:r>
            <a:endParaRPr lang="en-US" dirty="0"/>
          </a:p>
        </p:txBody>
      </p:sp>
    </p:spTree>
    <p:extLst>
      <p:ext uri="{BB962C8B-B14F-4D97-AF65-F5344CB8AC3E}">
        <p14:creationId xmlns:p14="http://schemas.microsoft.com/office/powerpoint/2010/main" val="29714484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i="1" dirty="0"/>
              <a:t>Measuring the Success of </a:t>
            </a:r>
            <a:r>
              <a:rPr lang="en-US" i="1" dirty="0" smtClean="0"/>
              <a:t>M&amp;A</a:t>
            </a:r>
            <a:endParaRPr lang="en-US" dirty="0"/>
          </a:p>
        </p:txBody>
      </p:sp>
      <p:sp>
        <p:nvSpPr>
          <p:cNvPr id="3" name="Content Placeholder 2"/>
          <p:cNvSpPr>
            <a:spLocks noGrp="1"/>
          </p:cNvSpPr>
          <p:nvPr>
            <p:ph idx="1"/>
          </p:nvPr>
        </p:nvSpPr>
        <p:spPr>
          <a:xfrm>
            <a:off x="838200" y="1444486"/>
            <a:ext cx="10515600" cy="4911863"/>
          </a:xfrm>
        </p:spPr>
        <p:txBody>
          <a:bodyPr>
            <a:normAutofit fontScale="92500" lnSpcReduction="10000"/>
          </a:bodyPr>
          <a:lstStyle/>
          <a:p>
            <a:r>
              <a:rPr lang="en-US" dirty="0"/>
              <a:t>A significant proportion of mergers appear to fail in terms of short-term</a:t>
            </a:r>
            <a:br>
              <a:rPr lang="en-US" dirty="0"/>
            </a:br>
            <a:r>
              <a:rPr lang="en-US" dirty="0"/>
              <a:t>financial value </a:t>
            </a:r>
            <a:r>
              <a:rPr lang="en-US" dirty="0" smtClean="0"/>
              <a:t>creation.</a:t>
            </a:r>
          </a:p>
          <a:p>
            <a:r>
              <a:rPr lang="en-US" dirty="0" smtClean="0"/>
              <a:t>There </a:t>
            </a:r>
            <a:r>
              <a:rPr lang="en-US" dirty="0"/>
              <a:t>is some evidence to suggest that merger success or failure should be</a:t>
            </a:r>
            <a:br>
              <a:rPr lang="en-US" dirty="0"/>
            </a:br>
            <a:r>
              <a:rPr lang="en-US" dirty="0"/>
              <a:t>measured in longer-term </a:t>
            </a:r>
            <a:r>
              <a:rPr lang="en-US" dirty="0" smtClean="0"/>
              <a:t>variables.</a:t>
            </a:r>
          </a:p>
          <a:p>
            <a:r>
              <a:rPr lang="en-US" dirty="0" smtClean="0"/>
              <a:t>Many </a:t>
            </a:r>
            <a:r>
              <a:rPr lang="en-US" dirty="0"/>
              <a:t>mergers appear to fail because of poor </a:t>
            </a:r>
            <a:r>
              <a:rPr lang="en-US" dirty="0" smtClean="0"/>
              <a:t>implementation.</a:t>
            </a:r>
          </a:p>
          <a:p>
            <a:r>
              <a:rPr lang="en-US" dirty="0" smtClean="0"/>
              <a:t>Typical </a:t>
            </a:r>
            <a:r>
              <a:rPr lang="en-US" dirty="0"/>
              <a:t>reasons for merger failure include</a:t>
            </a:r>
            <a:r>
              <a:rPr lang="en-US" dirty="0" smtClean="0"/>
              <a:t>:</a:t>
            </a:r>
          </a:p>
          <a:p>
            <a:pPr marL="457200" lvl="1" indent="0">
              <a:buNone/>
            </a:pPr>
            <a:r>
              <a:rPr lang="en-US" dirty="0" smtClean="0"/>
              <a:t>– an inability to agree terms;</a:t>
            </a:r>
            <a:br>
              <a:rPr lang="en-US" dirty="0" smtClean="0"/>
            </a:br>
            <a:r>
              <a:rPr lang="en-US" dirty="0" smtClean="0"/>
              <a:t>– overestimation of the true value of the target;</a:t>
            </a:r>
            <a:br>
              <a:rPr lang="en-US" dirty="0" smtClean="0"/>
            </a:br>
            <a:r>
              <a:rPr lang="en-US" dirty="0" smtClean="0"/>
              <a:t>– the target being too large relative to the acquirer;</a:t>
            </a:r>
            <a:br>
              <a:rPr lang="en-US" dirty="0" smtClean="0"/>
            </a:br>
            <a:r>
              <a:rPr lang="en-US" dirty="0" smtClean="0"/>
              <a:t>– a failure to </a:t>
            </a:r>
            <a:r>
              <a:rPr lang="en-US" dirty="0" err="1" smtClean="0"/>
              <a:t>realise</a:t>
            </a:r>
            <a:r>
              <a:rPr lang="en-US" dirty="0" smtClean="0"/>
              <a:t> all identified potential synergies;</a:t>
            </a:r>
            <a:br>
              <a:rPr lang="en-US" dirty="0" smtClean="0"/>
            </a:br>
            <a:r>
              <a:rPr lang="en-US" dirty="0" smtClean="0"/>
              <a:t>– an inability to implement change;</a:t>
            </a:r>
            <a:br>
              <a:rPr lang="en-US" dirty="0" smtClean="0"/>
            </a:br>
            <a:r>
              <a:rPr lang="en-US" dirty="0" smtClean="0"/>
              <a:t>– shortcomings in the implementation and integration processes;</a:t>
            </a:r>
            <a:br>
              <a:rPr lang="en-US" dirty="0" smtClean="0"/>
            </a:br>
            <a:r>
              <a:rPr lang="en-US" dirty="0" smtClean="0"/>
              <a:t>– a failure to achieve technological fit;</a:t>
            </a:r>
            <a:br>
              <a:rPr lang="en-US" dirty="0" smtClean="0"/>
            </a:br>
            <a:r>
              <a:rPr lang="en-US" dirty="0" smtClean="0"/>
              <a:t>– conflicting cultures;</a:t>
            </a:r>
            <a:br>
              <a:rPr lang="en-US" dirty="0" smtClean="0"/>
            </a:br>
            <a:r>
              <a:rPr lang="en-US" dirty="0" smtClean="0"/>
              <a:t>– a weak central core in the target.</a:t>
            </a:r>
            <a:endParaRPr lang="en-US" dirty="0"/>
          </a:p>
        </p:txBody>
      </p:sp>
      <p:sp>
        <p:nvSpPr>
          <p:cNvPr id="4" name="Footer Placeholder 3"/>
          <p:cNvSpPr>
            <a:spLocks noGrp="1"/>
          </p:cNvSpPr>
          <p:nvPr>
            <p:ph type="ftr" sz="quarter" idx="11"/>
          </p:nvPr>
        </p:nvSpPr>
        <p:spPr/>
        <p:txBody>
          <a:bodyPr/>
          <a:lstStyle/>
          <a:p>
            <a:r>
              <a:rPr lang="en-US" smtClean="0"/>
              <a:t>Quyen Pham/2017</a:t>
            </a:r>
            <a:endParaRPr lang="en-US" dirty="0"/>
          </a:p>
        </p:txBody>
      </p:sp>
    </p:spTree>
    <p:extLst>
      <p:ext uri="{BB962C8B-B14F-4D97-AF65-F5344CB8AC3E}">
        <p14:creationId xmlns:p14="http://schemas.microsoft.com/office/powerpoint/2010/main" val="40954670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i="1" dirty="0"/>
              <a:t>A Brief </a:t>
            </a:r>
            <a:r>
              <a:rPr lang="en-US" i="1" dirty="0" smtClean="0"/>
              <a:t>History </a:t>
            </a:r>
            <a:r>
              <a:rPr lang="en-US" i="1" dirty="0"/>
              <a:t>of Mergers and </a:t>
            </a:r>
            <a:r>
              <a:rPr lang="en-US" i="1" dirty="0" smtClean="0"/>
              <a:t>Acquisitions</a:t>
            </a:r>
            <a:endParaRPr lang="en-US" dirty="0"/>
          </a:p>
        </p:txBody>
      </p:sp>
      <p:sp>
        <p:nvSpPr>
          <p:cNvPr id="3" name="Content Placeholder 2"/>
          <p:cNvSpPr>
            <a:spLocks noGrp="1"/>
          </p:cNvSpPr>
          <p:nvPr>
            <p:ph idx="1"/>
          </p:nvPr>
        </p:nvSpPr>
        <p:spPr>
          <a:xfrm>
            <a:off x="838200" y="1690688"/>
            <a:ext cx="10515600" cy="4486275"/>
          </a:xfrm>
        </p:spPr>
        <p:txBody>
          <a:bodyPr>
            <a:normAutofit fontScale="85000" lnSpcReduction="20000"/>
          </a:bodyPr>
          <a:lstStyle/>
          <a:p>
            <a:pPr algn="just"/>
            <a:r>
              <a:rPr lang="en-US" dirty="0"/>
              <a:t>Mergers occur in waves. There have been five clear waves since the end </a:t>
            </a:r>
            <a:r>
              <a:rPr lang="en-US" dirty="0" smtClean="0"/>
              <a:t>of the </a:t>
            </a:r>
            <a:r>
              <a:rPr lang="en-US" dirty="0" smtClean="0">
                <a:solidFill>
                  <a:srgbClr val="FF0000"/>
                </a:solidFill>
              </a:rPr>
              <a:t>19th century.</a:t>
            </a:r>
          </a:p>
          <a:p>
            <a:pPr algn="just"/>
            <a:r>
              <a:rPr lang="en-US" dirty="0" smtClean="0"/>
              <a:t>Each </a:t>
            </a:r>
            <a:r>
              <a:rPr lang="en-US" dirty="0"/>
              <a:t>wave had different characteristics and was generated by </a:t>
            </a:r>
            <a:r>
              <a:rPr lang="en-US" dirty="0" smtClean="0"/>
              <a:t>different combinations </a:t>
            </a:r>
            <a:r>
              <a:rPr lang="en-US" dirty="0"/>
              <a:t>of </a:t>
            </a:r>
            <a:r>
              <a:rPr lang="en-US" dirty="0" smtClean="0"/>
              <a:t>events.</a:t>
            </a:r>
          </a:p>
          <a:p>
            <a:pPr algn="just"/>
            <a:r>
              <a:rPr lang="en-US" dirty="0" smtClean="0"/>
              <a:t>The </a:t>
            </a:r>
            <a:r>
              <a:rPr lang="en-US" dirty="0"/>
              <a:t>first wave was the railroad wave. It was driven by the development </a:t>
            </a:r>
            <a:r>
              <a:rPr lang="en-US" dirty="0" smtClean="0"/>
              <a:t>of the </a:t>
            </a:r>
            <a:r>
              <a:rPr lang="en-US" dirty="0"/>
              <a:t>transcontinental railway line network in the US between 1985 and </a:t>
            </a:r>
            <a:r>
              <a:rPr lang="en-US" dirty="0" smtClean="0"/>
              <a:t>1905.</a:t>
            </a:r>
          </a:p>
          <a:p>
            <a:pPr algn="just"/>
            <a:r>
              <a:rPr lang="en-US" dirty="0" smtClean="0"/>
              <a:t>The </a:t>
            </a:r>
            <a:r>
              <a:rPr lang="en-US" dirty="0"/>
              <a:t>second wave was the automobile wave. This wave was driven by </a:t>
            </a:r>
            <a:r>
              <a:rPr lang="en-US" dirty="0" smtClean="0"/>
              <a:t>the widespread </a:t>
            </a:r>
            <a:r>
              <a:rPr lang="en-US" dirty="0"/>
              <a:t>availability and use of automobiles between 1918 and 1930</a:t>
            </a:r>
            <a:r>
              <a:rPr lang="en-US" dirty="0" smtClean="0"/>
              <a:t>.</a:t>
            </a:r>
            <a:endParaRPr lang="en-US" i="1" dirty="0" smtClean="0"/>
          </a:p>
          <a:p>
            <a:pPr algn="just"/>
            <a:r>
              <a:rPr lang="en-US" dirty="0" smtClean="0"/>
              <a:t>The </a:t>
            </a:r>
            <a:r>
              <a:rPr lang="en-US" dirty="0"/>
              <a:t>third wave was the conglomeration wave. This was driven by a combination of legislation and the dynamic US </a:t>
            </a:r>
            <a:r>
              <a:rPr lang="en-US" dirty="0" smtClean="0"/>
              <a:t>economy.</a:t>
            </a:r>
          </a:p>
          <a:p>
            <a:pPr algn="just"/>
            <a:r>
              <a:rPr lang="en-US" dirty="0" smtClean="0"/>
              <a:t>The </a:t>
            </a:r>
            <a:r>
              <a:rPr lang="en-US" b="1" dirty="0"/>
              <a:t>fourth wave was the mega-merger wave</a:t>
            </a:r>
            <a:r>
              <a:rPr lang="en-US" dirty="0"/>
              <a:t>. This wave reached its </a:t>
            </a:r>
            <a:r>
              <a:rPr lang="en-US" dirty="0" smtClean="0"/>
              <a:t>peak in </a:t>
            </a:r>
            <a:r>
              <a:rPr lang="en-US" dirty="0"/>
              <a:t>the late </a:t>
            </a:r>
            <a:r>
              <a:rPr lang="en-US" b="1" dirty="0"/>
              <a:t>1980s</a:t>
            </a:r>
            <a:r>
              <a:rPr lang="en-US" dirty="0"/>
              <a:t>. It was largely driven by the maturity of a number of </a:t>
            </a:r>
            <a:r>
              <a:rPr lang="en-US" dirty="0" smtClean="0"/>
              <a:t>large industries </a:t>
            </a:r>
            <a:r>
              <a:rPr lang="en-US" dirty="0"/>
              <a:t>coupled with over-capacity and a need to reduce </a:t>
            </a:r>
            <a:r>
              <a:rPr lang="en-US" dirty="0" smtClean="0"/>
              <a:t>costs.</a:t>
            </a:r>
          </a:p>
          <a:p>
            <a:pPr algn="just"/>
            <a:r>
              <a:rPr lang="en-US" dirty="0" smtClean="0">
                <a:solidFill>
                  <a:srgbClr val="FF0000"/>
                </a:solidFill>
              </a:rPr>
              <a:t>The </a:t>
            </a:r>
            <a:r>
              <a:rPr lang="en-US" dirty="0">
                <a:solidFill>
                  <a:srgbClr val="FF0000"/>
                </a:solidFill>
              </a:rPr>
              <a:t>current wave is the </a:t>
            </a:r>
            <a:r>
              <a:rPr lang="en-US" dirty="0" err="1">
                <a:solidFill>
                  <a:srgbClr val="FF0000"/>
                </a:solidFill>
              </a:rPr>
              <a:t>globalisation</a:t>
            </a:r>
            <a:r>
              <a:rPr lang="en-US" dirty="0">
                <a:solidFill>
                  <a:srgbClr val="FF0000"/>
                </a:solidFill>
              </a:rPr>
              <a:t> wave and is driven largely </a:t>
            </a:r>
            <a:r>
              <a:rPr lang="en-US" b="1" dirty="0">
                <a:solidFill>
                  <a:srgbClr val="FF0000"/>
                </a:solidFill>
              </a:rPr>
              <a:t>by IT</a:t>
            </a:r>
            <a:r>
              <a:rPr lang="en-US" b="1" dirty="0" smtClean="0">
                <a:solidFill>
                  <a:srgbClr val="FF0000"/>
                </a:solidFill>
              </a:rPr>
              <a:t>.</a:t>
            </a:r>
            <a:endParaRPr lang="en-US" b="1" dirty="0">
              <a:solidFill>
                <a:srgbClr val="FF0000"/>
              </a:solidFill>
            </a:endParaRPr>
          </a:p>
        </p:txBody>
      </p:sp>
      <p:sp>
        <p:nvSpPr>
          <p:cNvPr id="4" name="Footer Placeholder 3"/>
          <p:cNvSpPr>
            <a:spLocks noGrp="1"/>
          </p:cNvSpPr>
          <p:nvPr>
            <p:ph type="ftr" sz="quarter" idx="11"/>
          </p:nvPr>
        </p:nvSpPr>
        <p:spPr/>
        <p:txBody>
          <a:bodyPr/>
          <a:lstStyle/>
          <a:p>
            <a:r>
              <a:rPr lang="en-US" smtClean="0"/>
              <a:t>Quyen Pham/2017</a:t>
            </a:r>
            <a:endParaRPr lang="en-US" dirty="0"/>
          </a:p>
        </p:txBody>
      </p:sp>
    </p:spTree>
    <p:extLst>
      <p:ext uri="{BB962C8B-B14F-4D97-AF65-F5344CB8AC3E}">
        <p14:creationId xmlns:p14="http://schemas.microsoft.com/office/powerpoint/2010/main" val="42284239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i="1" dirty="0"/>
              <a:t>Review </a:t>
            </a:r>
            <a:r>
              <a:rPr lang="en-US" i="1" dirty="0" smtClean="0"/>
              <a:t>Questions</a:t>
            </a:r>
            <a:endParaRPr lang="en-US" dirty="0"/>
          </a:p>
        </p:txBody>
      </p:sp>
      <p:sp>
        <p:nvSpPr>
          <p:cNvPr id="3" name="Content Placeholder 2"/>
          <p:cNvSpPr>
            <a:spLocks noGrp="1"/>
          </p:cNvSpPr>
          <p:nvPr>
            <p:ph idx="1"/>
          </p:nvPr>
        </p:nvSpPr>
        <p:spPr>
          <a:xfrm>
            <a:off x="838200" y="1470991"/>
            <a:ext cx="10515600" cy="4705972"/>
          </a:xfrm>
        </p:spPr>
        <p:txBody>
          <a:bodyPr>
            <a:normAutofit fontScale="85000" lnSpcReduction="10000"/>
          </a:bodyPr>
          <a:lstStyle/>
          <a:p>
            <a:r>
              <a:rPr lang="en-US" i="1" dirty="0"/>
              <a:t>The Concept of Mergers and </a:t>
            </a:r>
            <a:r>
              <a:rPr lang="en-US" i="1" dirty="0" smtClean="0"/>
              <a:t>Acquisitions</a:t>
            </a:r>
            <a:endParaRPr lang="en-US" b="1" dirty="0" smtClean="0"/>
          </a:p>
          <a:p>
            <a:pPr marL="0" indent="0">
              <a:buNone/>
            </a:pPr>
            <a:endParaRPr lang="en-US" b="1" dirty="0" smtClean="0"/>
          </a:p>
          <a:p>
            <a:pPr marL="0" indent="0">
              <a:buNone/>
            </a:pPr>
            <a:r>
              <a:rPr lang="en-US" b="1" dirty="0" smtClean="0"/>
              <a:t>1.1 	</a:t>
            </a:r>
            <a:r>
              <a:rPr lang="en-US" dirty="0" smtClean="0"/>
              <a:t>This </a:t>
            </a:r>
            <a:r>
              <a:rPr lang="en-US" dirty="0"/>
              <a:t>text is primarily concerned with mergers and acquisitions from a </a:t>
            </a:r>
            <a:r>
              <a:rPr lang="en-US" dirty="0" smtClean="0"/>
              <a:t>strategic point </a:t>
            </a:r>
            <a:r>
              <a:rPr lang="en-US" dirty="0"/>
              <a:t>of view. T or F?</a:t>
            </a:r>
            <a:br>
              <a:rPr lang="en-US" dirty="0"/>
            </a:br>
            <a:r>
              <a:rPr lang="en-US" b="1" dirty="0"/>
              <a:t>1.2 </a:t>
            </a:r>
            <a:r>
              <a:rPr lang="en-US" b="1" dirty="0" smtClean="0"/>
              <a:t>	</a:t>
            </a:r>
            <a:r>
              <a:rPr lang="en-US" dirty="0" smtClean="0"/>
              <a:t>The </a:t>
            </a:r>
            <a:r>
              <a:rPr lang="en-US" dirty="0"/>
              <a:t>underlying rationale behind mergers and acquisitions is often affected </a:t>
            </a:r>
            <a:r>
              <a:rPr lang="en-US" dirty="0" smtClean="0"/>
              <a:t>by the </a:t>
            </a:r>
            <a:r>
              <a:rPr lang="en-US" dirty="0"/>
              <a:t>actions of regulators. T or F?</a:t>
            </a:r>
            <a:br>
              <a:rPr lang="en-US" dirty="0"/>
            </a:br>
            <a:r>
              <a:rPr lang="en-US" b="1" dirty="0" smtClean="0"/>
              <a:t>1.3	 </a:t>
            </a:r>
            <a:r>
              <a:rPr lang="en-US" dirty="0"/>
              <a:t>Employment law can critically affect mergers in some countries. T or F?</a:t>
            </a:r>
            <a:br>
              <a:rPr lang="en-US" dirty="0"/>
            </a:br>
            <a:r>
              <a:rPr lang="en-US" b="1" dirty="0"/>
              <a:t>1.4 </a:t>
            </a:r>
            <a:r>
              <a:rPr lang="en-US" b="1" dirty="0" smtClean="0"/>
              <a:t>	</a:t>
            </a:r>
            <a:r>
              <a:rPr lang="en-US" dirty="0" smtClean="0"/>
              <a:t>The </a:t>
            </a:r>
            <a:r>
              <a:rPr lang="en-US" dirty="0"/>
              <a:t>main difference between a merger and an acquisition lies in the way in</a:t>
            </a:r>
            <a:br>
              <a:rPr lang="en-US" dirty="0"/>
            </a:br>
            <a:r>
              <a:rPr lang="en-US" dirty="0"/>
              <a:t>which the combination of the two companies is brought about. T or F?</a:t>
            </a:r>
            <a:br>
              <a:rPr lang="en-US" dirty="0"/>
            </a:br>
            <a:r>
              <a:rPr lang="en-US" b="1" dirty="0"/>
              <a:t>1.5 </a:t>
            </a:r>
            <a:r>
              <a:rPr lang="en-US" b="1" dirty="0" smtClean="0"/>
              <a:t>	</a:t>
            </a:r>
            <a:r>
              <a:rPr lang="en-US" dirty="0" smtClean="0"/>
              <a:t>In </a:t>
            </a:r>
            <a:r>
              <a:rPr lang="en-US" dirty="0"/>
              <a:t>an acquisition there is usually a process of negotiation involved between </a:t>
            </a:r>
            <a:r>
              <a:rPr lang="en-US" dirty="0" smtClean="0"/>
              <a:t>the two </a:t>
            </a:r>
            <a:r>
              <a:rPr lang="en-US" dirty="0"/>
              <a:t>companies prior to the combination taking place. T or F?</a:t>
            </a:r>
            <a:br>
              <a:rPr lang="en-US" dirty="0"/>
            </a:br>
            <a:r>
              <a:rPr lang="en-US" b="1" dirty="0"/>
              <a:t>1.6 </a:t>
            </a:r>
            <a:r>
              <a:rPr lang="en-US" b="1" dirty="0" smtClean="0"/>
              <a:t>	</a:t>
            </a:r>
            <a:r>
              <a:rPr lang="en-US" dirty="0" smtClean="0"/>
              <a:t>Mergers </a:t>
            </a:r>
            <a:r>
              <a:rPr lang="en-US" dirty="0"/>
              <a:t>are usually hostile. T or F?</a:t>
            </a:r>
            <a:br>
              <a:rPr lang="en-US" dirty="0"/>
            </a:br>
            <a:r>
              <a:rPr lang="en-US" b="1" dirty="0"/>
              <a:t>1.7 </a:t>
            </a:r>
            <a:r>
              <a:rPr lang="en-US" b="1" dirty="0" smtClean="0"/>
              <a:t>	</a:t>
            </a:r>
            <a:r>
              <a:rPr lang="en-US" dirty="0" smtClean="0"/>
              <a:t>Most </a:t>
            </a:r>
            <a:r>
              <a:rPr lang="en-US" dirty="0"/>
              <a:t>acquisitions are financed using cash. T or F?</a:t>
            </a:r>
            <a:br>
              <a:rPr lang="en-US" dirty="0"/>
            </a:br>
            <a:r>
              <a:rPr lang="en-US" b="1" dirty="0"/>
              <a:t>1.8 </a:t>
            </a:r>
            <a:r>
              <a:rPr lang="en-US" b="1" dirty="0" smtClean="0"/>
              <a:t>	</a:t>
            </a:r>
            <a:r>
              <a:rPr lang="en-US" dirty="0" smtClean="0"/>
              <a:t>Acquisitions </a:t>
            </a:r>
            <a:r>
              <a:rPr lang="en-US" dirty="0"/>
              <a:t>can generally be classified as friendly or hostile. T or F</a:t>
            </a:r>
            <a:r>
              <a:rPr lang="en-US" dirty="0" smtClean="0"/>
              <a:t>?</a:t>
            </a:r>
            <a:endParaRPr lang="en-US" dirty="0"/>
          </a:p>
        </p:txBody>
      </p:sp>
      <p:sp>
        <p:nvSpPr>
          <p:cNvPr id="4" name="Footer Placeholder 3"/>
          <p:cNvSpPr>
            <a:spLocks noGrp="1"/>
          </p:cNvSpPr>
          <p:nvPr>
            <p:ph type="ftr" sz="quarter" idx="11"/>
          </p:nvPr>
        </p:nvSpPr>
        <p:spPr/>
        <p:txBody>
          <a:bodyPr/>
          <a:lstStyle/>
          <a:p>
            <a:r>
              <a:rPr lang="en-US" smtClean="0"/>
              <a:t>Quyen Pham/2017</a:t>
            </a:r>
            <a:endParaRPr lang="en-US" dirty="0"/>
          </a:p>
        </p:txBody>
      </p:sp>
    </p:spTree>
    <p:extLst>
      <p:ext uri="{BB962C8B-B14F-4D97-AF65-F5344CB8AC3E}">
        <p14:creationId xmlns:p14="http://schemas.microsoft.com/office/powerpoint/2010/main" val="154279001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Review Questions</a:t>
            </a:r>
            <a:endParaRPr lang="en-US" dirty="0"/>
          </a:p>
        </p:txBody>
      </p:sp>
      <p:sp>
        <p:nvSpPr>
          <p:cNvPr id="3" name="Content Placeholder 2"/>
          <p:cNvSpPr>
            <a:spLocks noGrp="1"/>
          </p:cNvSpPr>
          <p:nvPr>
            <p:ph idx="1"/>
          </p:nvPr>
        </p:nvSpPr>
        <p:spPr/>
        <p:txBody>
          <a:bodyPr>
            <a:normAutofit/>
          </a:bodyPr>
          <a:lstStyle/>
          <a:p>
            <a:r>
              <a:rPr lang="en-US" i="1" dirty="0"/>
              <a:t>Why Companies Merge and Acquire</a:t>
            </a:r>
            <a:r>
              <a:rPr lang="en-US" dirty="0"/>
              <a:t/>
            </a:r>
            <a:br>
              <a:rPr lang="en-US" dirty="0"/>
            </a:br>
            <a:endParaRPr lang="en-US" dirty="0" smtClean="0"/>
          </a:p>
          <a:p>
            <a:pPr marL="0" indent="0">
              <a:buNone/>
            </a:pPr>
            <a:r>
              <a:rPr lang="en-US" b="1" dirty="0" smtClean="0"/>
              <a:t>1.9 	</a:t>
            </a:r>
            <a:r>
              <a:rPr lang="en-US" dirty="0" smtClean="0"/>
              <a:t>The </a:t>
            </a:r>
            <a:r>
              <a:rPr lang="en-US" dirty="0"/>
              <a:t>strategic rationale is only one of a series of alternative rationales. T or F?</a:t>
            </a:r>
            <a:br>
              <a:rPr lang="en-US" dirty="0"/>
            </a:br>
            <a:r>
              <a:rPr lang="en-US" b="1" dirty="0"/>
              <a:t>1.10 </a:t>
            </a:r>
            <a:r>
              <a:rPr lang="en-US" b="1" dirty="0" smtClean="0"/>
              <a:t>	</a:t>
            </a:r>
            <a:r>
              <a:rPr lang="en-US" dirty="0" smtClean="0"/>
              <a:t>The </a:t>
            </a:r>
            <a:r>
              <a:rPr lang="en-US" dirty="0"/>
              <a:t>strategic rationale is always less risky than the speculative rationale</a:t>
            </a:r>
            <a:r>
              <a:rPr lang="en-US" dirty="0" smtClean="0"/>
              <a:t>. T or F?</a:t>
            </a:r>
            <a:r>
              <a:rPr lang="en-US" dirty="0"/>
              <a:t/>
            </a:r>
            <a:br>
              <a:rPr lang="en-US" dirty="0"/>
            </a:br>
            <a:r>
              <a:rPr lang="en-US" b="1" dirty="0" smtClean="0"/>
              <a:t>1.11 	</a:t>
            </a:r>
            <a:r>
              <a:rPr lang="en-US" dirty="0" smtClean="0"/>
              <a:t>Merger </a:t>
            </a:r>
            <a:r>
              <a:rPr lang="en-US" dirty="0"/>
              <a:t>drivers are characteristics or events that drive companies towards mergers or acquisitions. T or F?</a:t>
            </a:r>
            <a:br>
              <a:rPr lang="en-US" dirty="0"/>
            </a:br>
            <a:r>
              <a:rPr lang="en-US" b="1" dirty="0"/>
              <a:t>1.12 </a:t>
            </a:r>
            <a:r>
              <a:rPr lang="en-US" b="1" dirty="0" smtClean="0"/>
              <a:t>	</a:t>
            </a:r>
            <a:r>
              <a:rPr lang="en-US" dirty="0" smtClean="0"/>
              <a:t>The </a:t>
            </a:r>
            <a:r>
              <a:rPr lang="en-US" dirty="0"/>
              <a:t>stock market could be an example of a merger driver. T or F</a:t>
            </a:r>
            <a:r>
              <a:rPr lang="en-US" dirty="0" smtClean="0"/>
              <a:t>?</a:t>
            </a:r>
            <a:endParaRPr lang="en-US" dirty="0"/>
          </a:p>
        </p:txBody>
      </p:sp>
      <p:sp>
        <p:nvSpPr>
          <p:cNvPr id="4" name="Footer Placeholder 3"/>
          <p:cNvSpPr>
            <a:spLocks noGrp="1"/>
          </p:cNvSpPr>
          <p:nvPr>
            <p:ph type="ftr" sz="quarter" idx="11"/>
          </p:nvPr>
        </p:nvSpPr>
        <p:spPr/>
        <p:txBody>
          <a:bodyPr/>
          <a:lstStyle/>
          <a:p>
            <a:r>
              <a:rPr lang="en-US" smtClean="0"/>
              <a:t>Quyen Pham/2017</a:t>
            </a:r>
            <a:endParaRPr lang="en-US" dirty="0"/>
          </a:p>
        </p:txBody>
      </p:sp>
    </p:spTree>
    <p:extLst>
      <p:ext uri="{BB962C8B-B14F-4D97-AF65-F5344CB8AC3E}">
        <p14:creationId xmlns:p14="http://schemas.microsoft.com/office/powerpoint/2010/main" val="371206350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Review Questions</a:t>
            </a:r>
            <a:endParaRPr lang="en-US" dirty="0"/>
          </a:p>
        </p:txBody>
      </p:sp>
      <p:sp>
        <p:nvSpPr>
          <p:cNvPr id="3" name="Content Placeholder 2"/>
          <p:cNvSpPr>
            <a:spLocks noGrp="1"/>
          </p:cNvSpPr>
          <p:nvPr>
            <p:ph idx="1"/>
          </p:nvPr>
        </p:nvSpPr>
        <p:spPr/>
        <p:txBody>
          <a:bodyPr>
            <a:normAutofit lnSpcReduction="10000"/>
          </a:bodyPr>
          <a:lstStyle/>
          <a:p>
            <a:r>
              <a:rPr lang="en-US" i="1" dirty="0"/>
              <a:t>Integration and Conglomeration</a:t>
            </a:r>
            <a:r>
              <a:rPr lang="en-US" dirty="0"/>
              <a:t/>
            </a:r>
            <a:br>
              <a:rPr lang="en-US" dirty="0"/>
            </a:br>
            <a:endParaRPr lang="en-US" dirty="0" smtClean="0"/>
          </a:p>
          <a:p>
            <a:pPr marL="0" indent="0">
              <a:buNone/>
            </a:pPr>
            <a:r>
              <a:rPr lang="en-US" b="1" dirty="0" smtClean="0"/>
              <a:t>1.13 	</a:t>
            </a:r>
            <a:r>
              <a:rPr lang="en-US" dirty="0" smtClean="0"/>
              <a:t>Vertical </a:t>
            </a:r>
            <a:r>
              <a:rPr lang="en-US" dirty="0"/>
              <a:t>integration is </a:t>
            </a:r>
            <a:r>
              <a:rPr lang="en-US" dirty="0" err="1"/>
              <a:t>characterised</a:t>
            </a:r>
            <a:r>
              <a:rPr lang="en-US" dirty="0"/>
              <a:t> by forward or </a:t>
            </a:r>
            <a:r>
              <a:rPr lang="en-US" dirty="0" smtClean="0"/>
              <a:t>backward integration along the </a:t>
            </a:r>
            <a:r>
              <a:rPr lang="en-US" i="1" dirty="0"/>
              <a:t>supply chain</a:t>
            </a:r>
            <a:r>
              <a:rPr lang="en-US" dirty="0"/>
              <a:t>. T or F?</a:t>
            </a:r>
            <a:br>
              <a:rPr lang="en-US" dirty="0"/>
            </a:br>
            <a:r>
              <a:rPr lang="en-US" b="1" dirty="0"/>
              <a:t>1.14 </a:t>
            </a:r>
            <a:r>
              <a:rPr lang="en-US" b="1" dirty="0" smtClean="0"/>
              <a:t>	</a:t>
            </a:r>
            <a:r>
              <a:rPr lang="en-US" dirty="0" smtClean="0"/>
              <a:t>Horizontal </a:t>
            </a:r>
            <a:r>
              <a:rPr lang="en-US" dirty="0"/>
              <a:t>integration is </a:t>
            </a:r>
            <a:r>
              <a:rPr lang="en-US" dirty="0" err="1"/>
              <a:t>characterised</a:t>
            </a:r>
            <a:r>
              <a:rPr lang="en-US" dirty="0"/>
              <a:t> by the practice of one company </a:t>
            </a:r>
            <a:r>
              <a:rPr lang="en-US" dirty="0" smtClean="0"/>
              <a:t>acquiring another </a:t>
            </a:r>
            <a:r>
              <a:rPr lang="en-US" dirty="0"/>
              <a:t>company that is active in the same general areas </a:t>
            </a:r>
            <a:r>
              <a:rPr lang="en-US" dirty="0" smtClean="0"/>
              <a:t>or sectors</a:t>
            </a:r>
            <a:r>
              <a:rPr lang="en-US" dirty="0"/>
              <a:t>. T or F?</a:t>
            </a:r>
            <a:br>
              <a:rPr lang="en-US" dirty="0"/>
            </a:br>
            <a:r>
              <a:rPr lang="en-US" b="1" dirty="0"/>
              <a:t>1.15 </a:t>
            </a:r>
            <a:r>
              <a:rPr lang="en-US" b="1" dirty="0" smtClean="0"/>
              <a:t>	</a:t>
            </a:r>
            <a:r>
              <a:rPr lang="en-US" dirty="0" smtClean="0"/>
              <a:t>Conglomeration </a:t>
            </a:r>
            <a:r>
              <a:rPr lang="en-US" dirty="0"/>
              <a:t>is </a:t>
            </a:r>
            <a:r>
              <a:rPr lang="en-US" dirty="0" err="1"/>
              <a:t>characterised</a:t>
            </a:r>
            <a:r>
              <a:rPr lang="en-US" dirty="0"/>
              <a:t> by the acquisition of unrelated companies </a:t>
            </a:r>
            <a:r>
              <a:rPr lang="en-US" dirty="0" smtClean="0"/>
              <a:t>that continue </a:t>
            </a:r>
            <a:r>
              <a:rPr lang="en-US" dirty="0"/>
              <a:t>to produce in unrelated sectors. T or F?</a:t>
            </a:r>
            <a:br>
              <a:rPr lang="en-US" dirty="0"/>
            </a:br>
            <a:r>
              <a:rPr lang="en-US" b="1" dirty="0"/>
              <a:t>1.16 </a:t>
            </a:r>
            <a:r>
              <a:rPr lang="en-US" b="1" dirty="0" smtClean="0"/>
              <a:t>	</a:t>
            </a:r>
            <a:r>
              <a:rPr lang="en-US" dirty="0" smtClean="0"/>
              <a:t>In </a:t>
            </a:r>
            <a:r>
              <a:rPr lang="en-US" dirty="0"/>
              <a:t>its simplest form, vertical integration is the process of manufacturers </a:t>
            </a:r>
            <a:r>
              <a:rPr lang="en-US" dirty="0" smtClean="0"/>
              <a:t>merging with </a:t>
            </a:r>
            <a:r>
              <a:rPr lang="en-US" dirty="0"/>
              <a:t>suppliers or retailers. T or F?</a:t>
            </a:r>
            <a:br>
              <a:rPr lang="en-US" dirty="0"/>
            </a:br>
            <a:r>
              <a:rPr lang="en-US" b="1" dirty="0"/>
              <a:t>1.17 </a:t>
            </a:r>
            <a:r>
              <a:rPr lang="en-US" b="1" dirty="0" smtClean="0"/>
              <a:t>	</a:t>
            </a:r>
            <a:r>
              <a:rPr lang="en-US" dirty="0" smtClean="0"/>
              <a:t>Vertical </a:t>
            </a:r>
            <a:r>
              <a:rPr lang="en-US" dirty="0"/>
              <a:t>integration can be both forward and backward. T or F</a:t>
            </a:r>
            <a:r>
              <a:rPr lang="en-US" dirty="0" smtClean="0"/>
              <a:t>?</a:t>
            </a:r>
          </a:p>
        </p:txBody>
      </p:sp>
      <p:sp>
        <p:nvSpPr>
          <p:cNvPr id="4" name="Footer Placeholder 3"/>
          <p:cNvSpPr>
            <a:spLocks noGrp="1"/>
          </p:cNvSpPr>
          <p:nvPr>
            <p:ph type="ftr" sz="quarter" idx="11"/>
          </p:nvPr>
        </p:nvSpPr>
        <p:spPr/>
        <p:txBody>
          <a:bodyPr/>
          <a:lstStyle/>
          <a:p>
            <a:r>
              <a:rPr lang="en-US" smtClean="0"/>
              <a:t>Quyen Pham/2017</a:t>
            </a:r>
            <a:endParaRPr lang="en-US" dirty="0"/>
          </a:p>
        </p:txBody>
      </p:sp>
    </p:spTree>
    <p:extLst>
      <p:ext uri="{BB962C8B-B14F-4D97-AF65-F5344CB8AC3E}">
        <p14:creationId xmlns:p14="http://schemas.microsoft.com/office/powerpoint/2010/main" val="64693950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Review Questions</a:t>
            </a:r>
            <a:endParaRPr lang="en-US" dirty="0"/>
          </a:p>
        </p:txBody>
      </p:sp>
      <p:sp>
        <p:nvSpPr>
          <p:cNvPr id="3" name="Content Placeholder 2"/>
          <p:cNvSpPr>
            <a:spLocks noGrp="1"/>
          </p:cNvSpPr>
          <p:nvPr>
            <p:ph idx="1"/>
          </p:nvPr>
        </p:nvSpPr>
        <p:spPr>
          <a:xfrm>
            <a:off x="838200" y="1825625"/>
            <a:ext cx="10515600" cy="4217366"/>
          </a:xfrm>
        </p:spPr>
        <p:txBody>
          <a:bodyPr/>
          <a:lstStyle/>
          <a:p>
            <a:r>
              <a:rPr lang="en-US" i="1" dirty="0"/>
              <a:t>The Merger and Acquisition Lifecycle</a:t>
            </a:r>
            <a:r>
              <a:rPr lang="en-US" dirty="0"/>
              <a:t/>
            </a:r>
            <a:br>
              <a:rPr lang="en-US" dirty="0"/>
            </a:br>
            <a:endParaRPr lang="en-US" dirty="0" smtClean="0"/>
          </a:p>
          <a:p>
            <a:pPr marL="0" indent="0">
              <a:buNone/>
            </a:pPr>
            <a:r>
              <a:rPr lang="en-US" b="1" dirty="0" smtClean="0"/>
              <a:t>1.18 	</a:t>
            </a:r>
            <a:r>
              <a:rPr lang="en-US" dirty="0" smtClean="0"/>
              <a:t>Most </a:t>
            </a:r>
            <a:r>
              <a:rPr lang="en-US" dirty="0"/>
              <a:t>mergers and acquisitions can be considered as projects with </a:t>
            </a:r>
            <a:r>
              <a:rPr lang="en-US" dirty="0" smtClean="0"/>
              <a:t>identifiable lifecycle stages. T or F?</a:t>
            </a:r>
            <a:r>
              <a:rPr lang="en-US" dirty="0"/>
              <a:t/>
            </a:r>
            <a:br>
              <a:rPr lang="en-US" dirty="0"/>
            </a:br>
            <a:r>
              <a:rPr lang="en-US" b="1" dirty="0" smtClean="0"/>
              <a:t>1.19 	</a:t>
            </a:r>
            <a:r>
              <a:rPr lang="en-US" dirty="0" smtClean="0"/>
              <a:t>The </a:t>
            </a:r>
            <a:r>
              <a:rPr lang="en-US" dirty="0"/>
              <a:t>commitment to proceed usually comes right after the pre-merger negotiations. T or F?</a:t>
            </a:r>
            <a:br>
              <a:rPr lang="en-US" dirty="0"/>
            </a:br>
            <a:r>
              <a:rPr lang="en-US" b="1" dirty="0"/>
              <a:t>1.20 </a:t>
            </a:r>
            <a:r>
              <a:rPr lang="en-US" b="1" dirty="0" smtClean="0"/>
              <a:t>	</a:t>
            </a:r>
            <a:r>
              <a:rPr lang="en-US" dirty="0" smtClean="0"/>
              <a:t>The </a:t>
            </a:r>
            <a:r>
              <a:rPr lang="en-US" dirty="0"/>
              <a:t>implementation team should not be involved in the planning process </a:t>
            </a:r>
            <a:r>
              <a:rPr lang="en-US" dirty="0" smtClean="0"/>
              <a:t>until the latest possible time. T or F?</a:t>
            </a:r>
          </a:p>
        </p:txBody>
      </p:sp>
      <p:sp>
        <p:nvSpPr>
          <p:cNvPr id="4" name="Footer Placeholder 3"/>
          <p:cNvSpPr>
            <a:spLocks noGrp="1"/>
          </p:cNvSpPr>
          <p:nvPr>
            <p:ph type="ftr" sz="quarter" idx="11"/>
          </p:nvPr>
        </p:nvSpPr>
        <p:spPr/>
        <p:txBody>
          <a:bodyPr/>
          <a:lstStyle/>
          <a:p>
            <a:r>
              <a:rPr lang="en-US" smtClean="0"/>
              <a:t>Quyen Pham/2017</a:t>
            </a:r>
            <a:endParaRPr lang="en-US" dirty="0"/>
          </a:p>
        </p:txBody>
      </p:sp>
    </p:spTree>
    <p:extLst>
      <p:ext uri="{BB962C8B-B14F-4D97-AF65-F5344CB8AC3E}">
        <p14:creationId xmlns:p14="http://schemas.microsoft.com/office/powerpoint/2010/main" val="270197863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Review Questions</a:t>
            </a:r>
            <a:endParaRPr lang="en-US" dirty="0"/>
          </a:p>
        </p:txBody>
      </p:sp>
      <p:sp>
        <p:nvSpPr>
          <p:cNvPr id="3" name="Content Placeholder 2"/>
          <p:cNvSpPr>
            <a:spLocks noGrp="1"/>
          </p:cNvSpPr>
          <p:nvPr>
            <p:ph idx="1"/>
          </p:nvPr>
        </p:nvSpPr>
        <p:spPr/>
        <p:txBody>
          <a:bodyPr>
            <a:normAutofit/>
          </a:bodyPr>
          <a:lstStyle/>
          <a:p>
            <a:r>
              <a:rPr lang="en-US" i="1" dirty="0"/>
              <a:t>Measuring the Success of Mergers and Acquisitions</a:t>
            </a:r>
            <a:r>
              <a:rPr lang="en-US" dirty="0"/>
              <a:t/>
            </a:r>
            <a:br>
              <a:rPr lang="en-US" dirty="0"/>
            </a:br>
            <a:endParaRPr lang="en-US" dirty="0" smtClean="0"/>
          </a:p>
          <a:p>
            <a:pPr marL="0" indent="0">
              <a:buNone/>
            </a:pPr>
            <a:r>
              <a:rPr lang="en-US" b="1" dirty="0" smtClean="0"/>
              <a:t>1.21 	</a:t>
            </a:r>
            <a:r>
              <a:rPr lang="en-US" dirty="0" smtClean="0"/>
              <a:t>There </a:t>
            </a:r>
            <a:r>
              <a:rPr lang="en-US" dirty="0"/>
              <a:t>is no single method for evaluating the success or otherwise of a </a:t>
            </a:r>
            <a:r>
              <a:rPr lang="en-US" dirty="0" smtClean="0"/>
              <a:t>merger or </a:t>
            </a:r>
            <a:r>
              <a:rPr lang="en-US" dirty="0"/>
              <a:t>acquisition. T or F?</a:t>
            </a:r>
            <a:br>
              <a:rPr lang="en-US" dirty="0"/>
            </a:br>
            <a:r>
              <a:rPr lang="en-US" b="1" dirty="0"/>
              <a:t>1.22 </a:t>
            </a:r>
            <a:r>
              <a:rPr lang="en-US" b="1" dirty="0" smtClean="0"/>
              <a:t>	</a:t>
            </a:r>
            <a:r>
              <a:rPr lang="en-US" dirty="0" smtClean="0"/>
              <a:t>In </a:t>
            </a:r>
            <a:r>
              <a:rPr lang="en-US" dirty="0"/>
              <a:t>purely financial terms most mergers are a success, at least in the short </a:t>
            </a:r>
            <a:r>
              <a:rPr lang="en-US" dirty="0" smtClean="0"/>
              <a:t>term. T </a:t>
            </a:r>
            <a:r>
              <a:rPr lang="en-US" dirty="0"/>
              <a:t>or F?</a:t>
            </a:r>
            <a:br>
              <a:rPr lang="en-US" dirty="0"/>
            </a:br>
            <a:r>
              <a:rPr lang="en-US" b="1" dirty="0"/>
              <a:t>1.23 </a:t>
            </a:r>
            <a:r>
              <a:rPr lang="en-US" b="1" dirty="0" smtClean="0"/>
              <a:t>	</a:t>
            </a:r>
            <a:r>
              <a:rPr lang="en-US" dirty="0" smtClean="0"/>
              <a:t>Mergers </a:t>
            </a:r>
            <a:r>
              <a:rPr lang="en-US" dirty="0"/>
              <a:t>never fail because of an inability to agree terms. T or F?</a:t>
            </a:r>
            <a:br>
              <a:rPr lang="en-US" dirty="0"/>
            </a:br>
            <a:r>
              <a:rPr lang="en-US" b="1" dirty="0"/>
              <a:t>1.24 </a:t>
            </a:r>
            <a:r>
              <a:rPr lang="en-US" b="1" dirty="0" smtClean="0"/>
              <a:t>	</a:t>
            </a:r>
            <a:r>
              <a:rPr lang="en-US" dirty="0" smtClean="0"/>
              <a:t>The </a:t>
            </a:r>
            <a:r>
              <a:rPr lang="en-US" dirty="0"/>
              <a:t>actual value of targets is often overestimated, resulting in the payment </a:t>
            </a:r>
            <a:r>
              <a:rPr lang="en-US" dirty="0" smtClean="0"/>
              <a:t>of an </a:t>
            </a:r>
            <a:r>
              <a:rPr lang="en-US" dirty="0"/>
              <a:t>inflationary premium. T or </a:t>
            </a:r>
            <a:r>
              <a:rPr lang="en-US" dirty="0" smtClean="0"/>
              <a:t>F?</a:t>
            </a:r>
          </a:p>
        </p:txBody>
      </p:sp>
      <p:sp>
        <p:nvSpPr>
          <p:cNvPr id="4" name="Footer Placeholder 3"/>
          <p:cNvSpPr>
            <a:spLocks noGrp="1"/>
          </p:cNvSpPr>
          <p:nvPr>
            <p:ph type="ftr" sz="quarter" idx="11"/>
          </p:nvPr>
        </p:nvSpPr>
        <p:spPr/>
        <p:txBody>
          <a:bodyPr/>
          <a:lstStyle/>
          <a:p>
            <a:r>
              <a:rPr lang="en-US" smtClean="0"/>
              <a:t>Quyen Pham/2017</a:t>
            </a:r>
            <a:endParaRPr lang="en-US" dirty="0"/>
          </a:p>
        </p:txBody>
      </p:sp>
    </p:spTree>
    <p:extLst>
      <p:ext uri="{BB962C8B-B14F-4D97-AF65-F5344CB8AC3E}">
        <p14:creationId xmlns:p14="http://schemas.microsoft.com/office/powerpoint/2010/main" val="34035803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Review Questions</a:t>
            </a:r>
            <a:endParaRPr lang="en-US" dirty="0"/>
          </a:p>
        </p:txBody>
      </p:sp>
      <p:sp>
        <p:nvSpPr>
          <p:cNvPr id="3" name="Content Placeholder 2"/>
          <p:cNvSpPr>
            <a:spLocks noGrp="1"/>
          </p:cNvSpPr>
          <p:nvPr>
            <p:ph idx="1"/>
          </p:nvPr>
        </p:nvSpPr>
        <p:spPr/>
        <p:txBody>
          <a:bodyPr/>
          <a:lstStyle/>
          <a:p>
            <a:r>
              <a:rPr lang="en-US" i="1" dirty="0"/>
              <a:t>A Brief </a:t>
            </a:r>
            <a:r>
              <a:rPr lang="en-US" i="1" dirty="0" err="1"/>
              <a:t>Histor</a:t>
            </a:r>
            <a:r>
              <a:rPr lang="en-US" i="1" dirty="0"/>
              <a:t> y of Mergers and Acquisitions</a:t>
            </a:r>
            <a:r>
              <a:rPr lang="en-US" dirty="0"/>
              <a:t/>
            </a:r>
            <a:br>
              <a:rPr lang="en-US" dirty="0"/>
            </a:br>
            <a:endParaRPr lang="en-US" dirty="0" smtClean="0"/>
          </a:p>
          <a:p>
            <a:pPr marL="0" indent="0">
              <a:buNone/>
            </a:pPr>
            <a:r>
              <a:rPr lang="en-US" b="1" dirty="0" smtClean="0"/>
              <a:t>1.25 	</a:t>
            </a:r>
            <a:r>
              <a:rPr lang="en-US" dirty="0" smtClean="0"/>
              <a:t>Mergers </a:t>
            </a:r>
            <a:r>
              <a:rPr lang="en-US" dirty="0"/>
              <a:t>appear to happen in waves. T or F?</a:t>
            </a:r>
            <a:br>
              <a:rPr lang="en-US" dirty="0"/>
            </a:br>
            <a:r>
              <a:rPr lang="en-US" b="1" dirty="0"/>
              <a:t>1.26 </a:t>
            </a:r>
            <a:r>
              <a:rPr lang="en-US" b="1" dirty="0" smtClean="0"/>
              <a:t>	</a:t>
            </a:r>
            <a:r>
              <a:rPr lang="en-US" dirty="0" smtClean="0"/>
              <a:t>The </a:t>
            </a:r>
            <a:r>
              <a:rPr lang="en-US" dirty="0"/>
              <a:t>first wave was the automobile wave. T or F?</a:t>
            </a:r>
            <a:br>
              <a:rPr lang="en-US" dirty="0"/>
            </a:br>
            <a:r>
              <a:rPr lang="en-US" b="1" dirty="0"/>
              <a:t>1.27 </a:t>
            </a:r>
            <a:r>
              <a:rPr lang="en-US" b="1" dirty="0" smtClean="0"/>
              <a:t>	</a:t>
            </a:r>
            <a:r>
              <a:rPr lang="en-US" dirty="0" smtClean="0"/>
              <a:t>The </a:t>
            </a:r>
            <a:r>
              <a:rPr lang="en-US" dirty="0"/>
              <a:t>current (</a:t>
            </a:r>
            <a:r>
              <a:rPr lang="en-US" dirty="0" err="1"/>
              <a:t>globalisation</a:t>
            </a:r>
            <a:r>
              <a:rPr lang="en-US" dirty="0"/>
              <a:t>) wave is the fourth wave. T or F?</a:t>
            </a:r>
            <a:br>
              <a:rPr lang="en-US" dirty="0"/>
            </a:br>
            <a:r>
              <a:rPr lang="en-US" b="1" dirty="0"/>
              <a:t>1.28 </a:t>
            </a:r>
            <a:r>
              <a:rPr lang="en-US" b="1" dirty="0" smtClean="0"/>
              <a:t>	</a:t>
            </a:r>
            <a:r>
              <a:rPr lang="en-US" dirty="0" smtClean="0"/>
              <a:t>One </a:t>
            </a:r>
            <a:r>
              <a:rPr lang="en-US" dirty="0"/>
              <a:t>driver of the current (</a:t>
            </a:r>
            <a:r>
              <a:rPr lang="en-US" dirty="0" err="1"/>
              <a:t>globalisation</a:t>
            </a:r>
            <a:r>
              <a:rPr lang="en-US" dirty="0"/>
              <a:t>) wave was the growth and spread </a:t>
            </a:r>
            <a:r>
              <a:rPr lang="en-US" dirty="0" smtClean="0"/>
              <a:t>of IT. T or F?</a:t>
            </a:r>
            <a:r>
              <a:rPr lang="en-US" dirty="0"/>
              <a:t/>
            </a:r>
            <a:br>
              <a:rPr lang="en-US" dirty="0"/>
            </a:br>
            <a:r>
              <a:rPr lang="en-US" dirty="0"/>
              <a:t/>
            </a:r>
            <a:br>
              <a:rPr lang="en-US" dirty="0"/>
            </a:br>
            <a:r>
              <a:rPr lang="en-US" dirty="0"/>
              <a:t/>
            </a:r>
            <a:br>
              <a:rPr lang="en-US" dirty="0"/>
            </a:br>
            <a:endParaRPr lang="en-US" dirty="0"/>
          </a:p>
        </p:txBody>
      </p:sp>
      <p:sp>
        <p:nvSpPr>
          <p:cNvPr id="4" name="Footer Placeholder 3"/>
          <p:cNvSpPr>
            <a:spLocks noGrp="1"/>
          </p:cNvSpPr>
          <p:nvPr>
            <p:ph type="ftr" sz="quarter" idx="11"/>
          </p:nvPr>
        </p:nvSpPr>
        <p:spPr/>
        <p:txBody>
          <a:bodyPr/>
          <a:lstStyle/>
          <a:p>
            <a:r>
              <a:rPr lang="en-US" smtClean="0"/>
              <a:t>Quyen Pham/2017</a:t>
            </a:r>
            <a:endParaRPr lang="en-US" dirty="0"/>
          </a:p>
        </p:txBody>
      </p:sp>
    </p:spTree>
    <p:extLst>
      <p:ext uri="{BB962C8B-B14F-4D97-AF65-F5344CB8AC3E}">
        <p14:creationId xmlns:p14="http://schemas.microsoft.com/office/powerpoint/2010/main" val="80498273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M&amp;A case study</a:t>
            </a:r>
            <a:endParaRPr lang="en-US" dirty="0"/>
          </a:p>
        </p:txBody>
      </p:sp>
      <p:sp>
        <p:nvSpPr>
          <p:cNvPr id="4" name="Footer Placeholder 3"/>
          <p:cNvSpPr>
            <a:spLocks noGrp="1"/>
          </p:cNvSpPr>
          <p:nvPr>
            <p:ph type="ftr" sz="quarter" idx="11"/>
          </p:nvPr>
        </p:nvSpPr>
        <p:spPr/>
        <p:txBody>
          <a:bodyPr/>
          <a:lstStyle/>
          <a:p>
            <a:r>
              <a:rPr lang="en-US" smtClean="0">
                <a:solidFill>
                  <a:prstClr val="black">
                    <a:tint val="75000"/>
                  </a:prstClr>
                </a:solidFill>
              </a:rPr>
              <a:t>Quyen Pham/2017</a:t>
            </a:r>
            <a:endParaRPr lang="en-US" dirty="0">
              <a:solidFill>
                <a:prstClr val="black">
                  <a:tint val="75000"/>
                </a:prstClr>
              </a:solidFill>
            </a:endParaRPr>
          </a:p>
        </p:txBody>
      </p:sp>
      <p:pic>
        <p:nvPicPr>
          <p:cNvPr id="1026" name="Picture 2" descr="Image result for microsoft nokia merge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38200" y="2026358"/>
            <a:ext cx="2819400" cy="304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4237973" y="4151028"/>
            <a:ext cx="6096000" cy="1754326"/>
          </a:xfrm>
          <a:prstGeom prst="rect">
            <a:avLst/>
          </a:prstGeom>
        </p:spPr>
        <p:txBody>
          <a:bodyPr>
            <a:spAutoFit/>
          </a:bodyPr>
          <a:lstStyle/>
          <a:p>
            <a:r>
              <a:rPr lang="en-US" dirty="0">
                <a:hlinkClick r:id="rId4"/>
              </a:rPr>
              <a:t>https://thecoverage.my/entertainment/stories/we-didnt-do-anything-wrong-but-somehow-we-lost-last-speech-by-nokias-ceo</a:t>
            </a:r>
            <a:r>
              <a:rPr lang="en-US" dirty="0" smtClean="0">
                <a:hlinkClick r:id="rId4"/>
              </a:rPr>
              <a:t>/</a:t>
            </a:r>
            <a:endParaRPr lang="en-US" dirty="0" smtClean="0"/>
          </a:p>
          <a:p>
            <a:endParaRPr lang="en-US" dirty="0"/>
          </a:p>
          <a:p>
            <a:endParaRPr lang="en-US" dirty="0" smtClean="0"/>
          </a:p>
          <a:p>
            <a:endParaRPr lang="en-US" dirty="0"/>
          </a:p>
        </p:txBody>
      </p:sp>
      <p:sp>
        <p:nvSpPr>
          <p:cNvPr id="7" name="Rectangle 6"/>
          <p:cNvSpPr/>
          <p:nvPr/>
        </p:nvSpPr>
        <p:spPr>
          <a:xfrm>
            <a:off x="4237973" y="3181026"/>
            <a:ext cx="4961486" cy="646331"/>
          </a:xfrm>
          <a:prstGeom prst="rect">
            <a:avLst/>
          </a:prstGeom>
        </p:spPr>
        <p:txBody>
          <a:bodyPr wrap="none">
            <a:spAutoFit/>
          </a:bodyPr>
          <a:lstStyle/>
          <a:p>
            <a:r>
              <a:rPr lang="en-US" dirty="0">
                <a:hlinkClick r:id="rId5"/>
              </a:rPr>
              <a:t>https://</a:t>
            </a:r>
            <a:r>
              <a:rPr lang="en-US" dirty="0" smtClean="0">
                <a:hlinkClick r:id="rId5"/>
              </a:rPr>
              <a:t>www.youtube.com/watch?v=CYKFcwrHmi0</a:t>
            </a:r>
            <a:endParaRPr lang="en-US" dirty="0" smtClean="0"/>
          </a:p>
          <a:p>
            <a:endParaRPr lang="en-US" dirty="0"/>
          </a:p>
        </p:txBody>
      </p:sp>
    </p:spTree>
    <p:extLst>
      <p:ext uri="{BB962C8B-B14F-4D97-AF65-F5344CB8AC3E}">
        <p14:creationId xmlns:p14="http://schemas.microsoft.com/office/powerpoint/2010/main" val="7602506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Basic contents</a:t>
            </a:r>
            <a:br>
              <a:rPr lang="en-US" dirty="0"/>
            </a:br>
            <a:r>
              <a:rPr lang="en-US" dirty="0"/>
              <a:t/>
            </a:r>
            <a:br>
              <a:rPr lang="en-US" dirty="0"/>
            </a:br>
            <a:endParaRPr lang="en-US" dirty="0"/>
          </a:p>
        </p:txBody>
      </p:sp>
      <p:sp>
        <p:nvSpPr>
          <p:cNvPr id="3" name="Content Placeholder 2"/>
          <p:cNvSpPr>
            <a:spLocks noGrp="1"/>
          </p:cNvSpPr>
          <p:nvPr>
            <p:ph idx="1"/>
          </p:nvPr>
        </p:nvSpPr>
        <p:spPr>
          <a:xfrm>
            <a:off x="1141412" y="1285461"/>
            <a:ext cx="9905999" cy="5137393"/>
          </a:xfrm>
        </p:spPr>
        <p:txBody>
          <a:bodyPr>
            <a:normAutofit lnSpcReduction="10000"/>
          </a:bodyPr>
          <a:lstStyle/>
          <a:p>
            <a:r>
              <a:rPr lang="en-US" b="1" dirty="0"/>
              <a:t>Module </a:t>
            </a:r>
            <a:r>
              <a:rPr lang="en-US" b="1" dirty="0" smtClean="0"/>
              <a:t>1: </a:t>
            </a:r>
            <a:r>
              <a:rPr lang="en-US" b="1" dirty="0"/>
              <a:t>Introduction and background</a:t>
            </a:r>
            <a:br>
              <a:rPr lang="en-US" b="1" dirty="0"/>
            </a:br>
            <a:r>
              <a:rPr lang="en-US" dirty="0"/>
              <a:t>Basic introduction to the </a:t>
            </a:r>
            <a:r>
              <a:rPr lang="en-US" dirty="0" smtClean="0"/>
              <a:t>main terms </a:t>
            </a:r>
            <a:r>
              <a:rPr lang="en-US" dirty="0"/>
              <a:t>used and the </a:t>
            </a:r>
            <a:r>
              <a:rPr lang="en-US" dirty="0" smtClean="0"/>
              <a:t>underlying philosophy </a:t>
            </a:r>
            <a:r>
              <a:rPr lang="en-US" dirty="0"/>
              <a:t>and rational </a:t>
            </a:r>
            <a:r>
              <a:rPr lang="en-US" dirty="0" smtClean="0"/>
              <a:t>for mergers and </a:t>
            </a:r>
            <a:r>
              <a:rPr lang="en-US" dirty="0"/>
              <a:t>acquisitions</a:t>
            </a:r>
            <a:r>
              <a:rPr lang="en-US" dirty="0" smtClean="0"/>
              <a:t>.</a:t>
            </a:r>
          </a:p>
          <a:p>
            <a:r>
              <a:rPr lang="en-US" b="1" dirty="0"/>
              <a:t>Modules 2 and </a:t>
            </a:r>
            <a:r>
              <a:rPr lang="en-US" b="1" dirty="0" smtClean="0"/>
              <a:t>3: </a:t>
            </a:r>
            <a:r>
              <a:rPr lang="en-US" b="1" dirty="0"/>
              <a:t>Strategic rationale</a:t>
            </a:r>
            <a:br>
              <a:rPr lang="en-US" b="1" dirty="0"/>
            </a:br>
            <a:r>
              <a:rPr lang="en-US" dirty="0"/>
              <a:t>The essential </a:t>
            </a:r>
            <a:r>
              <a:rPr lang="en-US" dirty="0" smtClean="0"/>
              <a:t>strategic rationale </a:t>
            </a:r>
            <a:r>
              <a:rPr lang="en-US" dirty="0"/>
              <a:t>behind mergers</a:t>
            </a:r>
            <a:br>
              <a:rPr lang="en-US" dirty="0"/>
            </a:br>
            <a:r>
              <a:rPr lang="en-US" dirty="0"/>
              <a:t>What companies </a:t>
            </a:r>
            <a:r>
              <a:rPr lang="en-US" dirty="0" smtClean="0"/>
              <a:t>hope to </a:t>
            </a:r>
            <a:r>
              <a:rPr lang="en-US" dirty="0"/>
              <a:t>achieve</a:t>
            </a:r>
            <a:br>
              <a:rPr lang="en-US" dirty="0"/>
            </a:br>
            <a:r>
              <a:rPr lang="en-US" dirty="0"/>
              <a:t>The various drivers </a:t>
            </a:r>
            <a:r>
              <a:rPr lang="en-US" dirty="0" smtClean="0"/>
              <a:t>behind strategic </a:t>
            </a:r>
            <a:r>
              <a:rPr lang="en-US" dirty="0"/>
              <a:t>mergers</a:t>
            </a:r>
            <a:br>
              <a:rPr lang="en-US" dirty="0"/>
            </a:br>
            <a:r>
              <a:rPr lang="en-US" dirty="0"/>
              <a:t>Establishing and </a:t>
            </a:r>
            <a:r>
              <a:rPr lang="en-US" dirty="0" smtClean="0"/>
              <a:t>maintaining strategic focus</a:t>
            </a:r>
          </a:p>
          <a:p>
            <a:r>
              <a:rPr lang="en-US" b="1" dirty="0"/>
              <a:t>Modules 4 and </a:t>
            </a:r>
            <a:r>
              <a:rPr lang="en-US" b="1" dirty="0" smtClean="0"/>
              <a:t>5:</a:t>
            </a:r>
            <a:r>
              <a:rPr lang="en-US" b="1" dirty="0"/>
              <a:t> </a:t>
            </a:r>
            <a:r>
              <a:rPr lang="en-US" b="1" dirty="0" smtClean="0"/>
              <a:t>Valuation </a:t>
            </a:r>
            <a:r>
              <a:rPr lang="en-US" b="1" dirty="0"/>
              <a:t>and due diligence</a:t>
            </a:r>
            <a:br>
              <a:rPr lang="en-US" b="1" dirty="0"/>
            </a:br>
            <a:r>
              <a:rPr lang="en-US" dirty="0"/>
              <a:t>The financial analysis </a:t>
            </a:r>
            <a:r>
              <a:rPr lang="en-US" dirty="0" smtClean="0"/>
              <a:t>of potential </a:t>
            </a:r>
            <a:r>
              <a:rPr lang="en-US" dirty="0"/>
              <a:t>target companies</a:t>
            </a:r>
            <a:br>
              <a:rPr lang="en-US" dirty="0"/>
            </a:br>
            <a:r>
              <a:rPr lang="en-US" dirty="0"/>
              <a:t>Valuation tools </a:t>
            </a:r>
            <a:r>
              <a:rPr lang="en-US" dirty="0" smtClean="0"/>
              <a:t>and techniques</a:t>
            </a:r>
            <a:r>
              <a:rPr lang="en-US" dirty="0"/>
              <a:t/>
            </a:r>
            <a:br>
              <a:rPr lang="en-US" dirty="0"/>
            </a:br>
            <a:r>
              <a:rPr lang="en-US" dirty="0"/>
              <a:t>Net present value analysis</a:t>
            </a:r>
            <a:br>
              <a:rPr lang="en-US" dirty="0"/>
            </a:br>
            <a:r>
              <a:rPr lang="en-US" dirty="0"/>
              <a:t>Potential for growth </a:t>
            </a:r>
            <a:r>
              <a:rPr lang="en-US" dirty="0" smtClean="0"/>
              <a:t>the targe</a:t>
            </a:r>
            <a:r>
              <a:rPr lang="en-US" dirty="0"/>
              <a:t>t</a:t>
            </a:r>
          </a:p>
        </p:txBody>
      </p:sp>
      <p:sp>
        <p:nvSpPr>
          <p:cNvPr id="4" name="Footer Placeholder 3"/>
          <p:cNvSpPr>
            <a:spLocks noGrp="1"/>
          </p:cNvSpPr>
          <p:nvPr>
            <p:ph type="ftr" sz="quarter" idx="11"/>
          </p:nvPr>
        </p:nvSpPr>
        <p:spPr/>
        <p:txBody>
          <a:bodyPr/>
          <a:lstStyle/>
          <a:p>
            <a:r>
              <a:rPr lang="en-US" smtClean="0"/>
              <a:t>Quyen Pham/2017</a:t>
            </a:r>
            <a:endParaRPr lang="en-US" dirty="0"/>
          </a:p>
        </p:txBody>
      </p:sp>
    </p:spTree>
    <p:extLst>
      <p:ext uri="{BB962C8B-B14F-4D97-AF65-F5344CB8AC3E}">
        <p14:creationId xmlns:p14="http://schemas.microsoft.com/office/powerpoint/2010/main" val="28734382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Basic </a:t>
            </a:r>
            <a:r>
              <a:rPr lang="en-US" dirty="0" smtClean="0"/>
              <a:t>contents</a:t>
            </a:r>
            <a:endParaRPr lang="en-US" dirty="0"/>
          </a:p>
        </p:txBody>
      </p:sp>
      <p:sp>
        <p:nvSpPr>
          <p:cNvPr id="3" name="Content Placeholder 2"/>
          <p:cNvSpPr>
            <a:spLocks noGrp="1"/>
          </p:cNvSpPr>
          <p:nvPr>
            <p:ph idx="1"/>
          </p:nvPr>
        </p:nvSpPr>
        <p:spPr/>
        <p:txBody>
          <a:bodyPr>
            <a:normAutofit/>
          </a:bodyPr>
          <a:lstStyle/>
          <a:p>
            <a:r>
              <a:rPr lang="en-US" b="1" dirty="0"/>
              <a:t>Modules </a:t>
            </a:r>
            <a:r>
              <a:rPr lang="en-US" b="1" dirty="0" smtClean="0"/>
              <a:t>6–9: </a:t>
            </a:r>
            <a:r>
              <a:rPr lang="en-US" b="1" dirty="0"/>
              <a:t>Implementation</a:t>
            </a:r>
            <a:r>
              <a:rPr lang="en-US" dirty="0"/>
              <a:t/>
            </a:r>
            <a:br>
              <a:rPr lang="en-US" dirty="0"/>
            </a:br>
            <a:r>
              <a:rPr lang="en-US" dirty="0"/>
              <a:t>The design and </a:t>
            </a:r>
            <a:r>
              <a:rPr lang="en-US" dirty="0" smtClean="0"/>
              <a:t>management of </a:t>
            </a:r>
            <a:r>
              <a:rPr lang="en-US" dirty="0"/>
              <a:t>the merger </a:t>
            </a:r>
            <a:r>
              <a:rPr lang="en-US" dirty="0" smtClean="0"/>
              <a:t>implementation process</a:t>
            </a:r>
            <a:r>
              <a:rPr lang="en-US" dirty="0"/>
              <a:t/>
            </a:r>
            <a:br>
              <a:rPr lang="en-US" dirty="0"/>
            </a:br>
            <a:r>
              <a:rPr lang="en-US" dirty="0"/>
              <a:t>The establishment of </a:t>
            </a:r>
            <a:r>
              <a:rPr lang="en-US" dirty="0" smtClean="0"/>
              <a:t>a merger </a:t>
            </a:r>
            <a:r>
              <a:rPr lang="en-US" dirty="0"/>
              <a:t>plan</a:t>
            </a:r>
            <a:br>
              <a:rPr lang="en-US" dirty="0"/>
            </a:br>
            <a:r>
              <a:rPr lang="en-US" dirty="0"/>
              <a:t>Staffing and resources</a:t>
            </a:r>
            <a:br>
              <a:rPr lang="en-US" dirty="0"/>
            </a:br>
            <a:r>
              <a:rPr lang="en-US" dirty="0"/>
              <a:t>Merger implementation teams</a:t>
            </a:r>
            <a:br>
              <a:rPr lang="en-US" dirty="0"/>
            </a:br>
            <a:r>
              <a:rPr lang="en-US" dirty="0"/>
              <a:t>Managing the </a:t>
            </a:r>
            <a:r>
              <a:rPr lang="en-US" dirty="0" smtClean="0"/>
              <a:t>implementation process</a:t>
            </a:r>
            <a:r>
              <a:rPr lang="en-US" dirty="0"/>
              <a:t/>
            </a:r>
            <a:br>
              <a:rPr lang="en-US" dirty="0"/>
            </a:br>
            <a:r>
              <a:rPr lang="en-US" dirty="0"/>
              <a:t>Achieving successful integration</a:t>
            </a:r>
            <a:br>
              <a:rPr lang="en-US" dirty="0"/>
            </a:br>
            <a:r>
              <a:rPr lang="en-US" dirty="0"/>
              <a:t>Project management as a </a:t>
            </a:r>
            <a:r>
              <a:rPr lang="en-US" dirty="0" smtClean="0"/>
              <a:t>tool for </a:t>
            </a:r>
            <a:r>
              <a:rPr lang="en-US" dirty="0"/>
              <a:t>managing </a:t>
            </a:r>
            <a:r>
              <a:rPr lang="en-US" dirty="0" smtClean="0"/>
              <a:t>change</a:t>
            </a:r>
            <a:endParaRPr lang="en-US" dirty="0"/>
          </a:p>
        </p:txBody>
      </p:sp>
      <p:sp>
        <p:nvSpPr>
          <p:cNvPr id="4" name="Footer Placeholder 3"/>
          <p:cNvSpPr>
            <a:spLocks noGrp="1"/>
          </p:cNvSpPr>
          <p:nvPr>
            <p:ph type="ftr" sz="quarter" idx="11"/>
          </p:nvPr>
        </p:nvSpPr>
        <p:spPr/>
        <p:txBody>
          <a:bodyPr/>
          <a:lstStyle/>
          <a:p>
            <a:r>
              <a:rPr lang="en-US" smtClean="0"/>
              <a:t>Quyen Pham/2017</a:t>
            </a:r>
            <a:endParaRPr lang="en-US" dirty="0"/>
          </a:p>
        </p:txBody>
      </p:sp>
    </p:spTree>
    <p:extLst>
      <p:ext uri="{BB962C8B-B14F-4D97-AF65-F5344CB8AC3E}">
        <p14:creationId xmlns:p14="http://schemas.microsoft.com/office/powerpoint/2010/main" val="35510961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i="1" dirty="0" smtClean="0"/>
              <a:t>Introduction</a:t>
            </a:r>
            <a:r>
              <a:rPr lang="en-US" dirty="0" smtClean="0"/>
              <a:t> - </a:t>
            </a:r>
            <a:r>
              <a:rPr lang="en-US" i="1" dirty="0"/>
              <a:t>Learning </a:t>
            </a:r>
            <a:r>
              <a:rPr lang="en-US" i="1" dirty="0" smtClean="0"/>
              <a:t>Objectives</a:t>
            </a:r>
            <a:endParaRPr lang="en-US" dirty="0"/>
          </a:p>
        </p:txBody>
      </p:sp>
      <p:sp>
        <p:nvSpPr>
          <p:cNvPr id="3" name="Content Placeholder 2"/>
          <p:cNvSpPr>
            <a:spLocks noGrp="1"/>
          </p:cNvSpPr>
          <p:nvPr>
            <p:ph idx="1"/>
          </p:nvPr>
        </p:nvSpPr>
        <p:spPr/>
        <p:txBody>
          <a:bodyPr>
            <a:normAutofit fontScale="92500" lnSpcReduction="10000"/>
          </a:bodyPr>
          <a:lstStyle/>
          <a:p>
            <a:r>
              <a:rPr lang="en-US" i="1" dirty="0"/>
              <a:t>• </a:t>
            </a:r>
            <a:r>
              <a:rPr lang="en-US" dirty="0"/>
              <a:t>what a merger is and how it differs from an acquisition;</a:t>
            </a:r>
            <a:br>
              <a:rPr lang="en-US" dirty="0"/>
            </a:br>
            <a:r>
              <a:rPr lang="en-US" i="1" dirty="0"/>
              <a:t>• </a:t>
            </a:r>
            <a:r>
              <a:rPr lang="en-US" dirty="0"/>
              <a:t>some of the reasons why companies merge;</a:t>
            </a:r>
            <a:br>
              <a:rPr lang="en-US" dirty="0"/>
            </a:br>
            <a:r>
              <a:rPr lang="en-US" i="1" dirty="0"/>
              <a:t>• </a:t>
            </a:r>
            <a:r>
              <a:rPr lang="en-US" dirty="0"/>
              <a:t>the underlying merger rationales;</a:t>
            </a:r>
            <a:br>
              <a:rPr lang="en-US" dirty="0"/>
            </a:br>
            <a:r>
              <a:rPr lang="en-US" i="1" dirty="0"/>
              <a:t>• </a:t>
            </a:r>
            <a:r>
              <a:rPr lang="en-US" dirty="0"/>
              <a:t>what a merger driver is;</a:t>
            </a:r>
            <a:br>
              <a:rPr lang="en-US" dirty="0"/>
            </a:br>
            <a:r>
              <a:rPr lang="en-US" i="1" dirty="0"/>
              <a:t>• </a:t>
            </a:r>
            <a:r>
              <a:rPr lang="en-US" dirty="0"/>
              <a:t>what the primary merger drivers </a:t>
            </a:r>
            <a:r>
              <a:rPr lang="en-US" dirty="0" smtClean="0"/>
              <a:t>are;</a:t>
            </a:r>
            <a:r>
              <a:rPr lang="en-US" dirty="0"/>
              <a:t/>
            </a:r>
            <a:br>
              <a:rPr lang="en-US" dirty="0"/>
            </a:br>
            <a:r>
              <a:rPr lang="en-US" i="1" dirty="0"/>
              <a:t>• </a:t>
            </a:r>
            <a:r>
              <a:rPr lang="en-US" dirty="0"/>
              <a:t>the difference between horizontal integration, vertical integration and conglomeration;</a:t>
            </a:r>
            <a:br>
              <a:rPr lang="en-US" dirty="0"/>
            </a:br>
            <a:r>
              <a:rPr lang="en-US" i="1" dirty="0"/>
              <a:t>• </a:t>
            </a:r>
            <a:r>
              <a:rPr lang="en-US" dirty="0"/>
              <a:t>the basic merger lifecycle and lifecycle phases;</a:t>
            </a:r>
            <a:br>
              <a:rPr lang="en-US" dirty="0"/>
            </a:br>
            <a:r>
              <a:rPr lang="en-US" i="1" dirty="0"/>
              <a:t>• </a:t>
            </a:r>
            <a:r>
              <a:rPr lang="en-US" dirty="0"/>
              <a:t>some basic measures of success for mergers;</a:t>
            </a:r>
            <a:br>
              <a:rPr lang="en-US" dirty="0"/>
            </a:br>
            <a:r>
              <a:rPr lang="en-US" i="1" dirty="0"/>
              <a:t>• </a:t>
            </a:r>
            <a:r>
              <a:rPr lang="en-US" dirty="0"/>
              <a:t>the difference between long-term and short-term measures of success;</a:t>
            </a:r>
            <a:br>
              <a:rPr lang="en-US" dirty="0"/>
            </a:br>
            <a:r>
              <a:rPr lang="en-US" i="1" dirty="0"/>
              <a:t>• </a:t>
            </a:r>
            <a:r>
              <a:rPr lang="en-US" dirty="0"/>
              <a:t>the basic scenarios for failure;</a:t>
            </a:r>
            <a:br>
              <a:rPr lang="en-US" dirty="0"/>
            </a:br>
            <a:r>
              <a:rPr lang="en-US" i="1" dirty="0"/>
              <a:t>• </a:t>
            </a:r>
            <a:r>
              <a:rPr lang="en-US" dirty="0"/>
              <a:t>the concept of merger waves and the major waves that have occurred </a:t>
            </a:r>
            <a:r>
              <a:rPr lang="en-US" dirty="0" smtClean="0"/>
              <a:t>since 1900.</a:t>
            </a:r>
            <a:endParaRPr lang="en-US" dirty="0"/>
          </a:p>
        </p:txBody>
      </p:sp>
      <p:sp>
        <p:nvSpPr>
          <p:cNvPr id="4" name="Footer Placeholder 3"/>
          <p:cNvSpPr>
            <a:spLocks noGrp="1"/>
          </p:cNvSpPr>
          <p:nvPr>
            <p:ph type="ftr" sz="quarter" idx="11"/>
          </p:nvPr>
        </p:nvSpPr>
        <p:spPr/>
        <p:txBody>
          <a:bodyPr/>
          <a:lstStyle/>
          <a:p>
            <a:r>
              <a:rPr lang="en-US" smtClean="0"/>
              <a:t>Quyen Pham/2017</a:t>
            </a:r>
            <a:endParaRPr lang="en-US" dirty="0"/>
          </a:p>
        </p:txBody>
      </p:sp>
    </p:spTree>
    <p:extLst>
      <p:ext uri="{BB962C8B-B14F-4D97-AF65-F5344CB8AC3E}">
        <p14:creationId xmlns:p14="http://schemas.microsoft.com/office/powerpoint/2010/main" val="36434510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Mergers and Acquisitions</a:t>
            </a:r>
            <a:endParaRPr lang="en-US" dirty="0"/>
          </a:p>
        </p:txBody>
      </p:sp>
      <p:sp>
        <p:nvSpPr>
          <p:cNvPr id="4" name="Footer Placeholder 3"/>
          <p:cNvSpPr>
            <a:spLocks noGrp="1"/>
          </p:cNvSpPr>
          <p:nvPr>
            <p:ph type="ftr" sz="quarter" idx="11"/>
          </p:nvPr>
        </p:nvSpPr>
        <p:spPr/>
        <p:txBody>
          <a:bodyPr/>
          <a:lstStyle/>
          <a:p>
            <a:r>
              <a:rPr lang="en-US" smtClean="0"/>
              <a:t>Quyen Pham/2017</a:t>
            </a:r>
            <a:endParaRPr lang="en-US"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22120" y="1690688"/>
            <a:ext cx="7543800" cy="4650288"/>
          </a:xfrm>
        </p:spPr>
      </p:pic>
    </p:spTree>
    <p:extLst>
      <p:ext uri="{BB962C8B-B14F-4D97-AF65-F5344CB8AC3E}">
        <p14:creationId xmlns:p14="http://schemas.microsoft.com/office/powerpoint/2010/main" val="41470312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i="1" dirty="0"/>
              <a:t>Mergers and </a:t>
            </a:r>
            <a:r>
              <a:rPr lang="en-US" i="1" dirty="0" smtClean="0"/>
              <a:t>Acquisitions</a:t>
            </a:r>
            <a:endParaRPr lang="en-US" dirty="0"/>
          </a:p>
        </p:txBody>
      </p:sp>
      <p:sp>
        <p:nvSpPr>
          <p:cNvPr id="3" name="Content Placeholder 2"/>
          <p:cNvSpPr>
            <a:spLocks noGrp="1"/>
          </p:cNvSpPr>
          <p:nvPr>
            <p:ph idx="1"/>
          </p:nvPr>
        </p:nvSpPr>
        <p:spPr>
          <a:xfrm>
            <a:off x="838200" y="1550504"/>
            <a:ext cx="10515600" cy="4626459"/>
          </a:xfrm>
        </p:spPr>
        <p:txBody>
          <a:bodyPr>
            <a:normAutofit/>
          </a:bodyPr>
          <a:lstStyle/>
          <a:p>
            <a:pPr algn="just"/>
            <a:r>
              <a:rPr lang="en-US" dirty="0"/>
              <a:t>A </a:t>
            </a:r>
            <a:r>
              <a:rPr lang="en-US" b="1" dirty="0"/>
              <a:t>merger </a:t>
            </a:r>
            <a:r>
              <a:rPr lang="en-US" dirty="0"/>
              <a:t>or an </a:t>
            </a:r>
            <a:r>
              <a:rPr lang="en-US" b="1" dirty="0"/>
              <a:t>acquisition </a:t>
            </a:r>
            <a:r>
              <a:rPr lang="en-US" dirty="0"/>
              <a:t>in a company sense can be defined as the combination of two or more companies into one new company or </a:t>
            </a:r>
            <a:r>
              <a:rPr lang="en-US" dirty="0" smtClean="0"/>
              <a:t>corporation.</a:t>
            </a:r>
          </a:p>
          <a:p>
            <a:pPr algn="just"/>
            <a:r>
              <a:rPr lang="en-US" dirty="0"/>
              <a:t>The main difference between a merger and an acquisition lies in the way </a:t>
            </a:r>
            <a:r>
              <a:rPr lang="en-US" dirty="0" smtClean="0"/>
              <a:t>in which </a:t>
            </a:r>
            <a:r>
              <a:rPr lang="en-US" dirty="0"/>
              <a:t>the combination of the two companies is brought about</a:t>
            </a:r>
            <a:r>
              <a:rPr lang="en-US" dirty="0" smtClean="0"/>
              <a:t>.</a:t>
            </a:r>
          </a:p>
          <a:p>
            <a:pPr algn="just"/>
            <a:r>
              <a:rPr lang="en-US" dirty="0" smtClean="0"/>
              <a:t>In </a:t>
            </a:r>
            <a:r>
              <a:rPr lang="en-US" dirty="0">
                <a:solidFill>
                  <a:srgbClr val="FF0000"/>
                </a:solidFill>
              </a:rPr>
              <a:t>a merger </a:t>
            </a:r>
            <a:r>
              <a:rPr lang="en-US" dirty="0"/>
              <a:t>there is </a:t>
            </a:r>
            <a:r>
              <a:rPr lang="en-US" dirty="0">
                <a:solidFill>
                  <a:srgbClr val="FF0000"/>
                </a:solidFill>
              </a:rPr>
              <a:t>usually a process </a:t>
            </a:r>
            <a:r>
              <a:rPr lang="en-US" dirty="0"/>
              <a:t>of negotiation involved between </a:t>
            </a:r>
            <a:r>
              <a:rPr lang="en-US" dirty="0" smtClean="0"/>
              <a:t>the two </a:t>
            </a:r>
            <a:r>
              <a:rPr lang="en-US" dirty="0"/>
              <a:t>companies prior to the combination taking place. </a:t>
            </a:r>
            <a:endParaRPr lang="en-US" dirty="0" smtClean="0"/>
          </a:p>
          <a:p>
            <a:pPr algn="just"/>
            <a:r>
              <a:rPr lang="en-US" dirty="0"/>
              <a:t>In </a:t>
            </a:r>
            <a:r>
              <a:rPr lang="en-US" dirty="0">
                <a:solidFill>
                  <a:srgbClr val="FF0000"/>
                </a:solidFill>
              </a:rPr>
              <a:t>an acquisition </a:t>
            </a:r>
            <a:r>
              <a:rPr lang="en-US" dirty="0"/>
              <a:t>the negotiation </a:t>
            </a:r>
            <a:r>
              <a:rPr lang="en-US" dirty="0">
                <a:solidFill>
                  <a:srgbClr val="FF0000"/>
                </a:solidFill>
              </a:rPr>
              <a:t>process does not necessarily </a:t>
            </a:r>
            <a:r>
              <a:rPr lang="en-US" dirty="0"/>
              <a:t>take place. In </a:t>
            </a:r>
            <a:r>
              <a:rPr lang="en-US" dirty="0" smtClean="0"/>
              <a:t>an acquisition </a:t>
            </a:r>
            <a:r>
              <a:rPr lang="en-US" dirty="0"/>
              <a:t>company A buys company B</a:t>
            </a:r>
            <a:r>
              <a:rPr lang="en-US" dirty="0" smtClean="0"/>
              <a:t>.</a:t>
            </a:r>
          </a:p>
        </p:txBody>
      </p:sp>
      <p:sp>
        <p:nvSpPr>
          <p:cNvPr id="4" name="Footer Placeholder 3"/>
          <p:cNvSpPr>
            <a:spLocks noGrp="1"/>
          </p:cNvSpPr>
          <p:nvPr>
            <p:ph type="ftr" sz="quarter" idx="11"/>
          </p:nvPr>
        </p:nvSpPr>
        <p:spPr/>
        <p:txBody>
          <a:bodyPr/>
          <a:lstStyle/>
          <a:p>
            <a:r>
              <a:rPr lang="en-US" smtClean="0"/>
              <a:t>Quyen Pham/2017</a:t>
            </a:r>
            <a:endParaRPr lang="en-US" dirty="0"/>
          </a:p>
        </p:txBody>
      </p:sp>
    </p:spTree>
    <p:extLst>
      <p:ext uri="{BB962C8B-B14F-4D97-AF65-F5344CB8AC3E}">
        <p14:creationId xmlns:p14="http://schemas.microsoft.com/office/powerpoint/2010/main" val="39421876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Mergers and Acquisitions</a:t>
            </a:r>
            <a:endParaRPr lang="en-US" dirty="0"/>
          </a:p>
        </p:txBody>
      </p:sp>
      <p:sp>
        <p:nvSpPr>
          <p:cNvPr id="3" name="Content Placeholder 2"/>
          <p:cNvSpPr>
            <a:spLocks noGrp="1"/>
          </p:cNvSpPr>
          <p:nvPr>
            <p:ph idx="1"/>
          </p:nvPr>
        </p:nvSpPr>
        <p:spPr/>
        <p:txBody>
          <a:bodyPr>
            <a:normAutofit fontScale="92500"/>
          </a:bodyPr>
          <a:lstStyle/>
          <a:p>
            <a:r>
              <a:rPr lang="en-US" dirty="0" smtClean="0"/>
              <a:t>In most cases the acquirer acquires the target by buying its </a:t>
            </a:r>
            <a:r>
              <a:rPr lang="en-US" b="1" dirty="0" smtClean="0">
                <a:solidFill>
                  <a:srgbClr val="FF0000"/>
                </a:solidFill>
              </a:rPr>
              <a:t>sh</a:t>
            </a:r>
            <a:r>
              <a:rPr lang="en-US" dirty="0" smtClean="0">
                <a:solidFill>
                  <a:srgbClr val="FF0000"/>
                </a:solidFill>
              </a:rPr>
              <a:t>ares</a:t>
            </a:r>
            <a:r>
              <a:rPr lang="en-US" dirty="0" smtClean="0"/>
              <a:t>. The acquirer buys shares from the target’s shareholders up to a point where it becomes the owner. Achieving ownership may require purchase of all of the target shares or a </a:t>
            </a:r>
            <a:r>
              <a:rPr lang="en-US" b="1" dirty="0" smtClean="0"/>
              <a:t>majority</a:t>
            </a:r>
            <a:r>
              <a:rPr lang="en-US" dirty="0" smtClean="0"/>
              <a:t> of them. Different countries have different laws and regulations on what defines target ownership.</a:t>
            </a:r>
          </a:p>
          <a:p>
            <a:r>
              <a:rPr lang="en-US" dirty="0"/>
              <a:t>Acquisitions can be </a:t>
            </a:r>
            <a:r>
              <a:rPr lang="en-US" b="1" dirty="0"/>
              <a:t>friendly </a:t>
            </a:r>
            <a:r>
              <a:rPr lang="en-US" dirty="0"/>
              <a:t>or </a:t>
            </a:r>
            <a:r>
              <a:rPr lang="en-US" b="1" dirty="0"/>
              <a:t>hostile</a:t>
            </a:r>
            <a:r>
              <a:rPr lang="en-US" dirty="0"/>
              <a:t>. In the case of a friendly acquisition</a:t>
            </a:r>
            <a:br>
              <a:rPr lang="en-US" dirty="0"/>
            </a:br>
            <a:r>
              <a:rPr lang="en-US" dirty="0"/>
              <a:t>the target is willing to be acquired. The target may view the acquisition as</a:t>
            </a:r>
            <a:br>
              <a:rPr lang="en-US" dirty="0"/>
            </a:br>
            <a:r>
              <a:rPr lang="en-US" dirty="0"/>
              <a:t>an opportunity to develop into new areas and use the resources offered by</a:t>
            </a:r>
            <a:br>
              <a:rPr lang="en-US" dirty="0"/>
            </a:br>
            <a:r>
              <a:rPr lang="en-US" dirty="0"/>
              <a:t>the </a:t>
            </a:r>
            <a:r>
              <a:rPr lang="en-US" dirty="0" smtClean="0"/>
              <a:t>acquirer.</a:t>
            </a:r>
          </a:p>
          <a:p>
            <a:r>
              <a:rPr lang="en-US" dirty="0" smtClean="0"/>
              <a:t>In </a:t>
            </a:r>
            <a:r>
              <a:rPr lang="en-US" dirty="0"/>
              <a:t>the case of a hostile acquisition, the target is opposed to the acquisition.</a:t>
            </a:r>
            <a:br>
              <a:rPr lang="en-US" dirty="0"/>
            </a:br>
            <a:r>
              <a:rPr lang="en-US" dirty="0"/>
              <a:t>Hostile acquisitions are sometimes referred to as </a:t>
            </a:r>
            <a:r>
              <a:rPr lang="en-US" b="1" dirty="0"/>
              <a:t>hostile takeovers</a:t>
            </a:r>
            <a:r>
              <a:rPr lang="en-US" dirty="0" smtClean="0"/>
              <a:t>.</a:t>
            </a:r>
          </a:p>
          <a:p>
            <a:endParaRPr lang="en-US" dirty="0"/>
          </a:p>
        </p:txBody>
      </p:sp>
      <p:sp>
        <p:nvSpPr>
          <p:cNvPr id="4" name="Footer Placeholder 3"/>
          <p:cNvSpPr>
            <a:spLocks noGrp="1"/>
          </p:cNvSpPr>
          <p:nvPr>
            <p:ph type="ftr" sz="quarter" idx="11"/>
          </p:nvPr>
        </p:nvSpPr>
        <p:spPr/>
        <p:txBody>
          <a:bodyPr/>
          <a:lstStyle/>
          <a:p>
            <a:r>
              <a:rPr lang="en-US" smtClean="0"/>
              <a:t>Quyen Pham/2017</a:t>
            </a:r>
            <a:endParaRPr lang="en-US" dirty="0"/>
          </a:p>
        </p:txBody>
      </p:sp>
    </p:spTree>
    <p:extLst>
      <p:ext uri="{BB962C8B-B14F-4D97-AF65-F5344CB8AC3E}">
        <p14:creationId xmlns:p14="http://schemas.microsoft.com/office/powerpoint/2010/main" val="14712273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Mergers and Acquisitions</a:t>
            </a:r>
            <a:endParaRPr lang="en-US" dirty="0"/>
          </a:p>
        </p:txBody>
      </p:sp>
      <p:sp>
        <p:nvSpPr>
          <p:cNvPr id="3" name="Content Placeholder 2"/>
          <p:cNvSpPr>
            <a:spLocks noGrp="1"/>
          </p:cNvSpPr>
          <p:nvPr>
            <p:ph idx="1"/>
          </p:nvPr>
        </p:nvSpPr>
        <p:spPr/>
        <p:txBody>
          <a:bodyPr>
            <a:noAutofit/>
          </a:bodyPr>
          <a:lstStyle/>
          <a:p>
            <a:r>
              <a:rPr lang="en-US" sz="3100" dirty="0"/>
              <a:t>In hostile takeovers the acquirer may attempt to </a:t>
            </a:r>
            <a:r>
              <a:rPr lang="en-US" sz="3100" b="1" dirty="0"/>
              <a:t>buy</a:t>
            </a:r>
            <a:r>
              <a:rPr lang="en-US" sz="3100" dirty="0"/>
              <a:t> large amounts of </a:t>
            </a:r>
            <a:r>
              <a:rPr lang="en-US" sz="3100" dirty="0" smtClean="0"/>
              <a:t>the target’s </a:t>
            </a:r>
            <a:r>
              <a:rPr lang="en-US" sz="3100" b="1" dirty="0"/>
              <a:t>share</a:t>
            </a:r>
            <a:r>
              <a:rPr lang="en-US" sz="3100" dirty="0"/>
              <a:t>s on the open market. The problem with this action is </a:t>
            </a:r>
            <a:r>
              <a:rPr lang="en-US" sz="3100" dirty="0" smtClean="0"/>
              <a:t>that target </a:t>
            </a:r>
            <a:r>
              <a:rPr lang="en-US" sz="3100" b="1" dirty="0"/>
              <a:t>share prices will tend to increase </a:t>
            </a:r>
            <a:r>
              <a:rPr lang="en-US" sz="3100" dirty="0"/>
              <a:t>in value as soon as any </a:t>
            </a:r>
            <a:r>
              <a:rPr lang="en-US" sz="3100" dirty="0" smtClean="0"/>
              <a:t>large-scale purchases </a:t>
            </a:r>
            <a:r>
              <a:rPr lang="en-US" sz="3100" dirty="0"/>
              <a:t>are </a:t>
            </a:r>
            <a:r>
              <a:rPr lang="en-US" sz="3100" dirty="0" smtClean="0"/>
              <a:t>detected.</a:t>
            </a:r>
          </a:p>
          <a:p>
            <a:r>
              <a:rPr lang="en-US" sz="3100" dirty="0" smtClean="0"/>
              <a:t>In </a:t>
            </a:r>
            <a:r>
              <a:rPr lang="en-US" sz="3100" dirty="0"/>
              <a:t>both friendly and hostile takeovers the decision on whether or not to </a:t>
            </a:r>
            <a:r>
              <a:rPr lang="en-US" sz="3100" dirty="0" smtClean="0"/>
              <a:t>sell target </a:t>
            </a:r>
            <a:r>
              <a:rPr lang="en-US" sz="3100" dirty="0"/>
              <a:t>shares lies with the shareholders. If all or a </a:t>
            </a:r>
            <a:r>
              <a:rPr lang="en-US" sz="3100" dirty="0" smtClean="0"/>
              <a:t>large proportion </a:t>
            </a:r>
            <a:r>
              <a:rPr lang="en-US" sz="3100" dirty="0"/>
              <a:t>of </a:t>
            </a:r>
            <a:r>
              <a:rPr lang="en-US" sz="3100" dirty="0" smtClean="0"/>
              <a:t>target shareholders </a:t>
            </a:r>
            <a:r>
              <a:rPr lang="en-US" sz="3100" dirty="0"/>
              <a:t>agree to sell, ownership will be transferred to the acquirer</a:t>
            </a:r>
            <a:r>
              <a:rPr lang="en-US" sz="3100" dirty="0" smtClean="0"/>
              <a:t>.</a:t>
            </a:r>
            <a:endParaRPr lang="en-US" sz="3100" dirty="0"/>
          </a:p>
        </p:txBody>
      </p:sp>
      <p:sp>
        <p:nvSpPr>
          <p:cNvPr id="4" name="Footer Placeholder 3"/>
          <p:cNvSpPr>
            <a:spLocks noGrp="1"/>
          </p:cNvSpPr>
          <p:nvPr>
            <p:ph type="ftr" sz="quarter" idx="11"/>
          </p:nvPr>
        </p:nvSpPr>
        <p:spPr/>
        <p:txBody>
          <a:bodyPr/>
          <a:lstStyle/>
          <a:p>
            <a:r>
              <a:rPr lang="en-US" smtClean="0"/>
              <a:t>Quyen Pham/2017</a:t>
            </a:r>
            <a:endParaRPr lang="en-US" dirty="0"/>
          </a:p>
        </p:txBody>
      </p:sp>
    </p:spTree>
    <p:extLst>
      <p:ext uri="{BB962C8B-B14F-4D97-AF65-F5344CB8AC3E}">
        <p14:creationId xmlns:p14="http://schemas.microsoft.com/office/powerpoint/2010/main" val="222467067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1195</TotalTime>
  <Words>1520</Words>
  <Application>Microsoft Office PowerPoint</Application>
  <PresentationFormat>Widescreen</PresentationFormat>
  <Paragraphs>180</Paragraphs>
  <Slides>29</Slides>
  <Notes>22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Calibri</vt:lpstr>
      <vt:lpstr>Calibri Light</vt:lpstr>
      <vt:lpstr>Office Theme</vt:lpstr>
      <vt:lpstr>Mergers and Acquisitions</vt:lpstr>
      <vt:lpstr>PowerPoint Presentation</vt:lpstr>
      <vt:lpstr>Basic contents  </vt:lpstr>
      <vt:lpstr>Basic contents</vt:lpstr>
      <vt:lpstr>Introduction - Learning Objectives</vt:lpstr>
      <vt:lpstr>Mergers and Acquisitions</vt:lpstr>
      <vt:lpstr>Mergers and Acquisitions</vt:lpstr>
      <vt:lpstr>Mergers and Acquisitions</vt:lpstr>
      <vt:lpstr>Mergers and Acquisitions</vt:lpstr>
      <vt:lpstr>Why Companies Merge and Acquire</vt:lpstr>
      <vt:lpstr>Why Companies Merge and Acquire</vt:lpstr>
      <vt:lpstr>Why Companies Merge and Acquire</vt:lpstr>
      <vt:lpstr>Why Companies Merge and Acquire</vt:lpstr>
      <vt:lpstr>Integration and Conglomeration </vt:lpstr>
      <vt:lpstr>Vertical integration vs horizontal integration</vt:lpstr>
      <vt:lpstr>Integration and Conglomeration</vt:lpstr>
      <vt:lpstr>PowerPoint Presentation</vt:lpstr>
      <vt:lpstr>The Merger and Acquisition Lifecycle</vt:lpstr>
      <vt:lpstr>The Merger and Acquisition Lifecycle</vt:lpstr>
      <vt:lpstr>The Merger and Acquisition Lifecycle</vt:lpstr>
      <vt:lpstr>Measuring the Success of M&amp;A</vt:lpstr>
      <vt:lpstr>A Brief History of Mergers and Acquisitions</vt:lpstr>
      <vt:lpstr>Review Questions</vt:lpstr>
      <vt:lpstr>Review Questions</vt:lpstr>
      <vt:lpstr>Review Questions</vt:lpstr>
      <vt:lpstr>Review Questions</vt:lpstr>
      <vt:lpstr>Review Questions</vt:lpstr>
      <vt:lpstr>Review Questions</vt:lpstr>
      <vt:lpstr>M&amp;A case study</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Pham Nhat Bao Quyen</dc:creator>
  <cp:lastModifiedBy>Hewlett-Packard Company</cp:lastModifiedBy>
  <cp:revision>109</cp:revision>
  <dcterms:created xsi:type="dcterms:W3CDTF">2017-02-28T07:37:39Z</dcterms:created>
  <dcterms:modified xsi:type="dcterms:W3CDTF">2019-01-22T02:31:38Z</dcterms:modified>
</cp:coreProperties>
</file>