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90" r:id="rId8"/>
    <p:sldId id="291" r:id="rId9"/>
    <p:sldId id="292" r:id="rId10"/>
    <p:sldId id="263" r:id="rId11"/>
    <p:sldId id="264" r:id="rId12"/>
    <p:sldId id="265" r:id="rId13"/>
    <p:sldId id="293" r:id="rId14"/>
    <p:sldId id="294" r:id="rId15"/>
    <p:sldId id="266" r:id="rId16"/>
    <p:sldId id="267" r:id="rId17"/>
    <p:sldId id="268" r:id="rId18"/>
    <p:sldId id="295" r:id="rId19"/>
    <p:sldId id="269" r:id="rId20"/>
    <p:sldId id="270" r:id="rId21"/>
    <p:sldId id="296" r:id="rId22"/>
    <p:sldId id="271" r:id="rId23"/>
    <p:sldId id="272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7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77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79E14-61B7-46FE-A93D-7EC7CEAD6D55}" type="datetimeFigureOut">
              <a:rPr lang="en-US" smtClean="0"/>
              <a:t>26-Jan-19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3F2-4CE1-4E9E-BB8A-A4866062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51.225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55AE-1F8D-451B-BACE-6DBF744A02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23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36.7238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2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$3,891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9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0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5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cash flows will be $70 in each of the nine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 plus $1,000 in the tenth year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12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Khấu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hao</a:t>
            </a:r>
            <a:endParaRPr lang="en-US" baseline="0" dirty="0" smtClean="0"/>
          </a:p>
          <a:p>
            <a:r>
              <a:rPr lang="en-US" baseline="0" dirty="0" smtClean="0"/>
              <a:t>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49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9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PERPETUITY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pɜːrpəˈtuːəti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68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pơ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pệch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4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 </a:t>
            </a:r>
            <a:r>
              <a:rPr lang="en-US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khấu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rủi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g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phiếu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g&gt;k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g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kịp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k hay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g&lt;k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trưởng</a:t>
            </a:r>
            <a:r>
              <a:rPr lang="en-US" baseline="0" dirty="0" smtClean="0"/>
              <a:t>, ta </a:t>
            </a:r>
            <a:r>
              <a:rPr lang="en-US" baseline="0" dirty="0" err="1" smtClean="0"/>
              <a:t>chiếc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(k-g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Chiết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khấu</a:t>
            </a:r>
            <a:r>
              <a:rPr lang="en-US" baseline="0" dirty="0" smtClean="0"/>
              <a:t> r :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mất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trưởng</a:t>
            </a:r>
            <a:r>
              <a:rPr lang="en-US" baseline="0" dirty="0" smtClean="0"/>
              <a:t> g: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. Do </a:t>
            </a:r>
            <a:r>
              <a:rPr lang="en-US" baseline="0" dirty="0" err="1" smtClean="0"/>
              <a:t>chiết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r-g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06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9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FV of 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   106.1831 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FV of Y = $ 106.34766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APY of X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0.061831311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APY of Y=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0.063476563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 excel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9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57</a:t>
            </a:r>
          </a:p>
          <a:p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7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      114,550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44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53F2-4CE1-4E9E-BB8A-A48660627B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5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CC95-828C-42D0-AF0F-E6A827E1025B}" type="datetime1">
              <a:rPr lang="en-US" smtClean="0"/>
              <a:t>26-Jan-19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7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8638-505F-4A59-BA02-394148C6CC72}" type="datetime1">
              <a:rPr lang="en-US" smtClean="0"/>
              <a:t>26-Jan-19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6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AA7-7DC5-4EEC-A637-B06C612CB080}" type="datetime1">
              <a:rPr lang="en-US" smtClean="0"/>
              <a:t>26-Jan-19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A0AF-1C83-468F-B99B-5EB286490011}" type="datetime1">
              <a:rPr lang="en-US" smtClean="0"/>
              <a:t>26-Jan-19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BC45-57A2-4A9F-A316-F170B76C0B5D}" type="datetime1">
              <a:rPr lang="en-US" smtClean="0"/>
              <a:t>26-Jan-19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8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DD1E-385F-4634-85B1-8CBDA4221F28}" type="datetime1">
              <a:rPr lang="en-US" smtClean="0"/>
              <a:t>26-Jan-19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C529-3438-4A08-AD8F-18A1CD6B1025}" type="datetime1">
              <a:rPr lang="en-US" smtClean="0"/>
              <a:t>26-Jan-19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8EAA-19FD-4216-90BE-959A86DCF9E0}" type="datetime1">
              <a:rPr lang="en-US" smtClean="0"/>
              <a:t>26-Jan-19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7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1F50-299B-46E7-B8E2-0AF8CD25BC9F}" type="datetime1">
              <a:rPr lang="en-US" smtClean="0"/>
              <a:t>26-Jan-19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1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375E-DAC4-4404-83FC-688A7BB727E8}" type="datetime1">
              <a:rPr lang="en-US" smtClean="0"/>
              <a:t>26-Jan-19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EA74-27A4-48B8-81C4-A5D46F41D7B7}" type="datetime1">
              <a:rPr lang="en-US" smtClean="0"/>
              <a:t>26-Jan-19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BFB59-DDF3-45EA-8584-403C96A4C50B}" type="datetime1">
              <a:rPr lang="en-US" smtClean="0"/>
              <a:t>26-Jan-19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Quyen Pham - HSU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60B9-9042-4038-8525-2E67FC8A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079" y="1122362"/>
            <a:ext cx="10592555" cy="3513012"/>
          </a:xfrm>
        </p:spPr>
        <p:txBody>
          <a:bodyPr>
            <a:normAutofit/>
          </a:bodyPr>
          <a:lstStyle/>
          <a:p>
            <a:r>
              <a:rPr lang="en-US" b="1" dirty="0" smtClean="0"/>
              <a:t>QUANTITATIVE METHODS FOR</a:t>
            </a:r>
            <a:br>
              <a:rPr lang="en-US" b="1" dirty="0" smtClean="0"/>
            </a:br>
            <a:r>
              <a:rPr lang="en-US" b="1" dirty="0" smtClean="0"/>
              <a:t>FINANCE AND INVESTMENTS</a:t>
            </a:r>
            <a:br>
              <a:rPr lang="en-US" b="1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TIME VALUE OF MONEY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519" y="5214796"/>
            <a:ext cx="9144000" cy="1219954"/>
          </a:xfrm>
        </p:spPr>
        <p:txBody>
          <a:bodyPr/>
          <a:lstStyle/>
          <a:p>
            <a:r>
              <a:rPr lang="en-US" i="1" dirty="0"/>
              <a:t>John L. </a:t>
            </a:r>
            <a:r>
              <a:rPr lang="en-US" i="1" dirty="0" err="1"/>
              <a:t>Teall</a:t>
            </a:r>
            <a:r>
              <a:rPr lang="en-US" i="1" dirty="0"/>
              <a:t> and </a:t>
            </a:r>
            <a:r>
              <a:rPr lang="en-US" i="1" dirty="0" err="1"/>
              <a:t>Iftekhar</a:t>
            </a:r>
            <a:r>
              <a:rPr lang="en-US" i="1" dirty="0"/>
              <a:t> </a:t>
            </a:r>
            <a:r>
              <a:rPr lang="en-US" i="1" dirty="0" err="1"/>
              <a:t>Hasan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0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COMPOUNDING OF INTEREST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If interest were to be compounded </a:t>
            </a:r>
            <a:r>
              <a:rPr lang="en-US" b="1" dirty="0"/>
              <a:t>an infinite </a:t>
            </a:r>
            <a:r>
              <a:rPr lang="en-US" dirty="0"/>
              <a:t>number of times per period, we </a:t>
            </a:r>
            <a:r>
              <a:rPr lang="en-US" dirty="0" smtClean="0"/>
              <a:t>would say </a:t>
            </a:r>
            <a:r>
              <a:rPr lang="en-US" dirty="0"/>
              <a:t>that interest is compounded continuously.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pt-BR" i="1" dirty="0" smtClean="0">
                <a:solidFill>
                  <a:srgbClr val="FF0000"/>
                </a:solidFill>
              </a:rPr>
              <a:t>FV</a:t>
            </a:r>
            <a:r>
              <a:rPr lang="pt-BR" i="1" baseline="-25000" dirty="0" smtClean="0">
                <a:solidFill>
                  <a:srgbClr val="FF0000"/>
                </a:solidFill>
              </a:rPr>
              <a:t>n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= </a:t>
            </a:r>
            <a:r>
              <a:rPr lang="pt-BR" i="1" dirty="0" smtClean="0">
                <a:solidFill>
                  <a:srgbClr val="FF0000"/>
                </a:solidFill>
              </a:rPr>
              <a:t>X</a:t>
            </a:r>
            <a:r>
              <a:rPr lang="pt-BR" baseline="-25000" dirty="0" smtClean="0">
                <a:solidFill>
                  <a:srgbClr val="FF0000"/>
                </a:solidFill>
              </a:rPr>
              <a:t>0</a:t>
            </a:r>
            <a:r>
              <a:rPr lang="pt-BR" dirty="0" smtClean="0">
                <a:solidFill>
                  <a:srgbClr val="FF0000"/>
                </a:solidFill>
              </a:rPr>
              <a:t>(1 + </a:t>
            </a:r>
            <a:r>
              <a:rPr lang="pt-BR" i="1" dirty="0" smtClean="0">
                <a:solidFill>
                  <a:srgbClr val="FF0000"/>
                </a:solidFill>
              </a:rPr>
              <a:t>i</a:t>
            </a:r>
            <a:r>
              <a:rPr lang="pt-BR" dirty="0" smtClean="0">
                <a:solidFill>
                  <a:srgbClr val="FF0000"/>
                </a:solidFill>
              </a:rPr>
              <a:t>/</a:t>
            </a:r>
            <a:r>
              <a:rPr lang="pt-BR" i="1" dirty="0" smtClean="0">
                <a:solidFill>
                  <a:srgbClr val="FF0000"/>
                </a:solidFill>
              </a:rPr>
              <a:t>m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  <a:r>
              <a:rPr lang="pt-BR" i="1" baseline="30000" dirty="0" smtClean="0">
                <a:solidFill>
                  <a:srgbClr val="FF0000"/>
                </a:solidFill>
              </a:rPr>
              <a:t>mn</a:t>
            </a:r>
            <a:r>
              <a:rPr lang="pt-BR" dirty="0" smtClean="0"/>
              <a:t>, </a:t>
            </a:r>
            <a:r>
              <a:rPr lang="en-US" dirty="0" smtClean="0"/>
              <a:t>we </a:t>
            </a:r>
            <a:r>
              <a:rPr lang="en-US" dirty="0"/>
              <a:t>saw that increases in </a:t>
            </a:r>
            <a:r>
              <a:rPr lang="en-US" b="1" dirty="0" smtClean="0"/>
              <a:t>m</a:t>
            </a:r>
            <a:r>
              <a:rPr lang="en-US" dirty="0" smtClean="0"/>
              <a:t> cause </a:t>
            </a:r>
            <a:r>
              <a:rPr lang="en-US" dirty="0"/>
              <a:t>the future value of an investment to increase. As </a:t>
            </a:r>
            <a:r>
              <a:rPr lang="en-US" b="1" dirty="0"/>
              <a:t>m</a:t>
            </a:r>
            <a:r>
              <a:rPr lang="en-US" dirty="0"/>
              <a:t> approaches infinity, </a:t>
            </a:r>
            <a:r>
              <a:rPr lang="en-US" b="1" dirty="0" err="1" smtClean="0"/>
              <a:t>FVn</a:t>
            </a:r>
            <a:r>
              <a:rPr lang="en-US" dirty="0" smtClean="0"/>
              <a:t> continues </a:t>
            </a:r>
            <a:r>
              <a:rPr lang="en-US" dirty="0"/>
              <a:t>to increase, however at decreasing </a:t>
            </a:r>
            <a:r>
              <a:rPr lang="en-US" dirty="0" smtClean="0"/>
              <a:t>rates.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FV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i="1" baseline="30000" dirty="0" smtClean="0">
                <a:solidFill>
                  <a:srgbClr val="FF0000"/>
                </a:solidFill>
              </a:rPr>
              <a:t>in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where </a:t>
            </a:r>
            <a:r>
              <a:rPr lang="en-US" dirty="0"/>
              <a:t>e is the natural log whose value can be approximated at 2.718, </a:t>
            </a:r>
          </a:p>
          <a:p>
            <a:r>
              <a:rPr lang="en-US" dirty="0" smtClean="0"/>
              <a:t>If </a:t>
            </a:r>
            <a:r>
              <a:rPr lang="en-US" dirty="0"/>
              <a:t>an investor were to deposit $1,000 into an account paying interest at a rate of</a:t>
            </a:r>
            <a:br>
              <a:rPr lang="en-US" dirty="0"/>
            </a:br>
            <a:r>
              <a:rPr lang="en-US" dirty="0"/>
              <a:t>10%, continuously compounded (or compounded an infinite number of times per</a:t>
            </a:r>
            <a:br>
              <a:rPr lang="en-US" dirty="0"/>
            </a:br>
            <a:r>
              <a:rPr lang="en-US" dirty="0"/>
              <a:t>year), the account’s future value would be approximately $1,648.64:</a:t>
            </a:r>
            <a:br>
              <a:rPr lang="en-US" dirty="0"/>
            </a:br>
            <a:r>
              <a:rPr lang="en-US" i="1" dirty="0" smtClean="0"/>
              <a:t>FV</a:t>
            </a:r>
            <a:r>
              <a:rPr lang="en-US" dirty="0" smtClean="0"/>
              <a:t>5 = </a:t>
            </a:r>
            <a:r>
              <a:rPr lang="en-US" dirty="0"/>
              <a:t>$1,000 · e1·5 ≈ $1,000 · 2.7180.5 = $1,648.64.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3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AN</a:t>
            </a:r>
            <a:r>
              <a:rPr lang="en-US" b="1" dirty="0" smtClean="0"/>
              <a:t>NUI</a:t>
            </a:r>
            <a:r>
              <a:rPr lang="en-US" dirty="0" smtClean="0"/>
              <a:t>TY FUTURE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i="1" dirty="0"/>
              <a:t>annuity </a:t>
            </a:r>
            <a:r>
              <a:rPr lang="en-US" dirty="0"/>
              <a:t>is a series of equal payments made at equal intervals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nn-NO" dirty="0" smtClean="0"/>
              <a:t>FVA </a:t>
            </a:r>
            <a:r>
              <a:rPr lang="nn-NO" dirty="0"/>
              <a:t>= X[(1 + i)</a:t>
            </a:r>
            <a:r>
              <a:rPr lang="nn-NO" baseline="30000" dirty="0"/>
              <a:t>n−1 </a:t>
            </a:r>
            <a:r>
              <a:rPr lang="nn-NO" dirty="0"/>
              <a:t>+ (1 + i)</a:t>
            </a:r>
            <a:r>
              <a:rPr lang="nn-NO" baseline="30000" dirty="0"/>
              <a:t>n−2 </a:t>
            </a:r>
            <a:r>
              <a:rPr lang="nn-NO" dirty="0"/>
              <a:t>+ . . . + (1 + i)</a:t>
            </a:r>
            <a:r>
              <a:rPr lang="nn-NO" baseline="30000" dirty="0"/>
              <a:t>2</a:t>
            </a:r>
            <a:r>
              <a:rPr lang="nn-NO" dirty="0"/>
              <a:t> + (1 + i)</a:t>
            </a:r>
            <a:r>
              <a:rPr lang="nn-NO" baseline="30000" dirty="0"/>
              <a:t>1</a:t>
            </a:r>
            <a:r>
              <a:rPr lang="nn-NO" dirty="0"/>
              <a:t> + 1</a:t>
            </a:r>
            <a:r>
              <a:rPr lang="nn-NO" dirty="0" smtClean="0"/>
              <a:t>]                      </a:t>
            </a:r>
            <a:r>
              <a:rPr lang="nn-NO" dirty="0" smtClean="0">
                <a:solidFill>
                  <a:srgbClr val="00B0F0"/>
                </a:solidFill>
              </a:rPr>
              <a:t>(4.9)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ultiply </a:t>
            </a:r>
            <a:r>
              <a:rPr lang="en-US" dirty="0"/>
              <a:t>both of its sides by 1 + </a:t>
            </a:r>
            <a:r>
              <a:rPr lang="en-US" i="1" dirty="0" smtClean="0"/>
              <a:t>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i="1" dirty="0"/>
              <a:t>FVA</a:t>
            </a:r>
            <a:r>
              <a:rPr lang="en-US" dirty="0"/>
              <a:t>(1 + </a:t>
            </a:r>
            <a:r>
              <a:rPr lang="en-US" i="1" dirty="0" err="1"/>
              <a:t>i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[(1 + 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i="1" baseline="30000" dirty="0"/>
              <a:t>n</a:t>
            </a:r>
            <a:r>
              <a:rPr lang="en-US" i="1" dirty="0"/>
              <a:t> </a:t>
            </a:r>
            <a:r>
              <a:rPr lang="en-US" dirty="0"/>
              <a:t>+ (1 + </a:t>
            </a:r>
            <a:r>
              <a:rPr lang="en-US" i="1" dirty="0" err="1" smtClean="0"/>
              <a:t>i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/>
              <a:t>+ . . . + (1 + 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 + (1 + 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+ (1 + </a:t>
            </a:r>
            <a:r>
              <a:rPr lang="en-US" i="1" dirty="0" err="1"/>
              <a:t>i</a:t>
            </a:r>
            <a:r>
              <a:rPr lang="en-US" dirty="0"/>
              <a:t>)]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B0F0"/>
                </a:solidFill>
              </a:rPr>
              <a:t>(4.10)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ubtract </a:t>
            </a:r>
            <a:r>
              <a:rPr lang="en-US" dirty="0"/>
              <a:t>equation (</a:t>
            </a:r>
            <a:r>
              <a:rPr lang="en-US" dirty="0">
                <a:solidFill>
                  <a:srgbClr val="00B0F0"/>
                </a:solidFill>
              </a:rPr>
              <a:t>4.9</a:t>
            </a:r>
            <a:r>
              <a:rPr lang="en-US" dirty="0"/>
              <a:t>) from equation (</a:t>
            </a:r>
            <a:r>
              <a:rPr lang="en-US" dirty="0">
                <a:solidFill>
                  <a:srgbClr val="00B0F0"/>
                </a:solidFill>
              </a:rPr>
              <a:t>4.10</a:t>
            </a:r>
            <a:r>
              <a:rPr lang="en-US" dirty="0"/>
              <a:t>), to obtain: 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FVA</a:t>
            </a:r>
            <a:r>
              <a:rPr lang="en-US" dirty="0" smtClean="0"/>
              <a:t>(1 + </a:t>
            </a:r>
            <a:r>
              <a:rPr lang="en-US" i="1" dirty="0" err="1" smtClean="0"/>
              <a:t>i</a:t>
            </a:r>
            <a:r>
              <a:rPr lang="en-US" dirty="0" smtClean="0"/>
              <a:t>) - </a:t>
            </a:r>
            <a:r>
              <a:rPr lang="en-US" i="1" dirty="0" smtClean="0"/>
              <a:t>FVA </a:t>
            </a:r>
            <a:r>
              <a:rPr lang="en-US" dirty="0" smtClean="0"/>
              <a:t>= </a:t>
            </a:r>
            <a:r>
              <a:rPr lang="en-US" i="1" dirty="0" smtClean="0"/>
              <a:t>X</a:t>
            </a:r>
            <a:r>
              <a:rPr lang="en-US" dirty="0" smtClean="0"/>
              <a:t>[(1 + </a:t>
            </a:r>
            <a:r>
              <a:rPr lang="en-US" i="1" dirty="0" err="1" smtClean="0"/>
              <a:t>i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- 1] 						</a:t>
            </a:r>
            <a:r>
              <a:rPr lang="en-US" dirty="0" smtClean="0">
                <a:solidFill>
                  <a:srgbClr val="00B0F0"/>
                </a:solidFill>
              </a:rPr>
              <a:t>(4.11)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i="1" dirty="0" smtClean="0"/>
              <a:t>FVA </a:t>
            </a:r>
            <a:r>
              <a:rPr lang="en-US" dirty="0" smtClean="0"/>
              <a:t>· 1 + </a:t>
            </a:r>
            <a:r>
              <a:rPr lang="en-US" i="1" dirty="0" smtClean="0"/>
              <a:t>FVA </a:t>
            </a:r>
            <a:r>
              <a:rPr lang="en-US" dirty="0" smtClean="0"/>
              <a:t>·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- </a:t>
            </a:r>
            <a:r>
              <a:rPr lang="en-US" i="1" dirty="0" smtClean="0"/>
              <a:t>FVA </a:t>
            </a:r>
            <a:r>
              <a:rPr lang="en-US" dirty="0" smtClean="0"/>
              <a:t>= </a:t>
            </a:r>
            <a:r>
              <a:rPr lang="en-US" i="1" dirty="0" smtClean="0"/>
              <a:t>X</a:t>
            </a:r>
            <a:r>
              <a:rPr lang="en-US" dirty="0" smtClean="0"/>
              <a:t>[(1 + </a:t>
            </a:r>
            <a:r>
              <a:rPr lang="en-US" i="1" dirty="0" err="1" smtClean="0"/>
              <a:t>i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- 1] = </a:t>
            </a:r>
            <a:r>
              <a:rPr lang="en-US" i="1" dirty="0" smtClean="0"/>
              <a:t>FVA </a:t>
            </a:r>
            <a:r>
              <a:rPr lang="en-US" dirty="0" smtClean="0"/>
              <a:t>·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X</a:t>
            </a:r>
            <a:r>
              <a:rPr lang="en-US" dirty="0" smtClean="0"/>
              <a:t>[(1 + </a:t>
            </a:r>
            <a:r>
              <a:rPr lang="en-US" i="1" dirty="0" err="1" smtClean="0"/>
              <a:t>i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- 1] 	</a:t>
            </a:r>
            <a:r>
              <a:rPr lang="en-US" dirty="0" smtClean="0">
                <a:solidFill>
                  <a:srgbClr val="00B0F0"/>
                </a:solidFill>
              </a:rPr>
              <a:t>(4.12)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(4.13)</a:t>
            </a:r>
            <a:r>
              <a:rPr lang="en-US" dirty="0"/>
              <a:t> </a:t>
            </a:r>
            <a:r>
              <a:rPr lang="en-US" dirty="0" smtClean="0"/>
              <a:t>cash </a:t>
            </a:r>
            <a:r>
              <a:rPr lang="en-US" dirty="0"/>
              <a:t>flows are paid at the end of each period. 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4124" t="41405" r="37179" b="46629"/>
          <a:stretch/>
        </p:blipFill>
        <p:spPr bwMode="auto">
          <a:xfrm>
            <a:off x="8793026" y="5154203"/>
            <a:ext cx="2299044" cy="1157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="1" dirty="0" smtClean="0"/>
              <a:t>NUI</a:t>
            </a:r>
            <a:r>
              <a:rPr lang="en-US" dirty="0" smtClean="0"/>
              <a:t>TY FUTURE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 example applicable to many individuals who open </a:t>
            </a:r>
            <a:r>
              <a:rPr lang="en-US" i="1" dirty="0"/>
              <a:t>Individual Retirement Accounts </a:t>
            </a:r>
            <a:r>
              <a:rPr lang="en-US" dirty="0"/>
              <a:t>(I.R.A.’s), from which they may withdraw when they reach the age </a:t>
            </a:r>
            <a:r>
              <a:rPr lang="en-US" dirty="0" smtClean="0"/>
              <a:t>of 59 </a:t>
            </a:r>
            <a:r>
              <a:rPr lang="en-US" dirty="0"/>
              <a:t>years. Consider an individual who makes a </a:t>
            </a:r>
            <a:r>
              <a:rPr lang="en-US" dirty="0">
                <a:solidFill>
                  <a:srgbClr val="FF0000"/>
                </a:solidFill>
              </a:rPr>
              <a:t>$2,000 </a:t>
            </a:r>
            <a:r>
              <a:rPr lang="en-US" dirty="0"/>
              <a:t>contribution to his I.R.A. </a:t>
            </a:r>
            <a:r>
              <a:rPr lang="en-US" dirty="0" smtClean="0">
                <a:solidFill>
                  <a:srgbClr val="FF0000"/>
                </a:solidFill>
              </a:rPr>
              <a:t>at the </a:t>
            </a:r>
            <a:r>
              <a:rPr lang="en-US" dirty="0">
                <a:solidFill>
                  <a:srgbClr val="FF0000"/>
                </a:solidFill>
              </a:rPr>
              <a:t>end of each year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en-US" dirty="0"/>
              <a:t>years. All of his contributions receive a </a:t>
            </a:r>
            <a:r>
              <a:rPr lang="en-US" dirty="0">
                <a:solidFill>
                  <a:srgbClr val="FF0000"/>
                </a:solidFill>
              </a:rPr>
              <a:t>10%</a:t>
            </a:r>
            <a:r>
              <a:rPr lang="en-US" dirty="0"/>
              <a:t> annual </a:t>
            </a:r>
            <a:r>
              <a:rPr lang="en-US" dirty="0" smtClean="0"/>
              <a:t>rate of </a:t>
            </a:r>
            <a:r>
              <a:rPr lang="en-US" dirty="0"/>
              <a:t>interest, compounded annually. What will be the total value of this account, including accumulated interest, </a:t>
            </a:r>
            <a:r>
              <a:rPr lang="en-US" dirty="0">
                <a:solidFill>
                  <a:srgbClr val="FF0000"/>
                </a:solidFill>
              </a:rPr>
              <a:t>at the end of the 20-year </a:t>
            </a:r>
            <a:r>
              <a:rPr lang="en-US" dirty="0"/>
              <a:t>period?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</a:t>
            </a:r>
            <a:r>
              <a:rPr lang="en-US" b="1" dirty="0"/>
              <a:t>NUI</a:t>
            </a:r>
            <a:r>
              <a:rPr lang="en-US" dirty="0"/>
              <a:t>TY FUTURE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each of the above calculations assumes that cash flows are paid at the end of each period. </a:t>
            </a:r>
            <a:endParaRPr lang="en-US" dirty="0" smtClean="0"/>
          </a:p>
          <a:p>
            <a:r>
              <a:rPr lang="en-US" dirty="0" smtClean="0"/>
              <a:t>If</a:t>
            </a:r>
            <a:r>
              <a:rPr lang="en-US" dirty="0"/>
              <a:t>, instead, </a:t>
            </a:r>
            <a:r>
              <a:rPr lang="en-US" dirty="0">
                <a:solidFill>
                  <a:srgbClr val="FF0000"/>
                </a:solidFill>
              </a:rPr>
              <a:t>cash flows were realized at the beginning of each period</a:t>
            </a:r>
            <a:r>
              <a:rPr lang="en-US" dirty="0"/>
              <a:t>, the annuity would be </a:t>
            </a:r>
            <a:r>
              <a:rPr lang="en-US" i="1" dirty="0"/>
              <a:t>referred</a:t>
            </a:r>
            <a:r>
              <a:rPr lang="en-US" dirty="0"/>
              <a:t> to as an </a:t>
            </a:r>
            <a:r>
              <a:rPr lang="en-US" i="1" dirty="0"/>
              <a:t>annuity due</a:t>
            </a:r>
            <a:r>
              <a:rPr lang="en-US" dirty="0"/>
              <a:t>. The annuity due would generate an extra year of interest on each cash flow. Hence, the future value of an annuity due is determined by simply </a:t>
            </a:r>
            <a:r>
              <a:rPr lang="en-US" dirty="0" smtClean="0"/>
              <a:t>multiplying </a:t>
            </a:r>
            <a:r>
              <a:rPr lang="en-US" dirty="0"/>
              <a:t>the future value annuity formula by (1 + </a:t>
            </a:r>
            <a:r>
              <a:rPr lang="en-US" dirty="0" err="1"/>
              <a:t>i</a:t>
            </a:r>
            <a:r>
              <a:rPr lang="en-US" dirty="0" smtClean="0"/>
              <a:t>):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3974" t="44152" r="13569" b="47823"/>
          <a:stretch/>
        </p:blipFill>
        <p:spPr bwMode="auto">
          <a:xfrm>
            <a:off x="1431235" y="5075583"/>
            <a:ext cx="9130748" cy="1020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</a:t>
            </a:r>
            <a:r>
              <a:rPr lang="en-US" b="1" dirty="0"/>
              <a:t>NUI</a:t>
            </a:r>
            <a:r>
              <a:rPr lang="en-US" dirty="0"/>
              <a:t>TY FUTURE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above example, </a:t>
            </a:r>
            <a:r>
              <a:rPr lang="en-US" dirty="0" smtClean="0"/>
              <a:t>find the </a:t>
            </a:r>
            <a:r>
              <a:rPr lang="en-US" dirty="0"/>
              <a:t>future value of the individual’s I.R.A. </a:t>
            </a:r>
            <a:r>
              <a:rPr lang="en-US" dirty="0" smtClean="0"/>
              <a:t>if </a:t>
            </a:r>
            <a:r>
              <a:rPr lang="en-US" dirty="0"/>
              <a:t>payments to the I.R.A. are made at </a:t>
            </a:r>
            <a:r>
              <a:rPr lang="en-US" dirty="0">
                <a:solidFill>
                  <a:srgbClr val="FF0000"/>
                </a:solidFill>
              </a:rPr>
              <a:t>the beginning of each year.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b="1" dirty="0"/>
              <a:t>APPLICATION 4.2: PLANNING FOR RETIREMENT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a 23-year-old accountant wishes to retire as a millionaire based </a:t>
            </a:r>
            <a:r>
              <a:rPr lang="en-US" dirty="0" smtClean="0"/>
              <a:t>on her </a:t>
            </a:r>
            <a:r>
              <a:rPr lang="en-US" dirty="0"/>
              <a:t>retirement savings account. She intends to open </a:t>
            </a:r>
            <a:r>
              <a:rPr lang="en-US" dirty="0" smtClean="0"/>
              <a:t>and contribute </a:t>
            </a:r>
            <a:r>
              <a:rPr lang="en-US" dirty="0"/>
              <a:t>to a </a:t>
            </a:r>
            <a:r>
              <a:rPr lang="en-US" dirty="0" smtClean="0"/>
              <a:t>tax-deferred 401k </a:t>
            </a:r>
            <a:r>
              <a:rPr lang="en-US" dirty="0"/>
              <a:t>retirement account sponsored by her employer each year until she retires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$1,000,000 </a:t>
            </a:r>
            <a:r>
              <a:rPr lang="en-US" dirty="0"/>
              <a:t>in that account. Would she meet her retirement goal </a:t>
            </a:r>
            <a:r>
              <a:rPr lang="en-US" dirty="0" smtClean="0"/>
              <a:t>if she </a:t>
            </a:r>
            <a:r>
              <a:rPr lang="en-US" dirty="0"/>
              <a:t>deposited </a:t>
            </a:r>
            <a:r>
              <a:rPr lang="en-US" dirty="0">
                <a:solidFill>
                  <a:srgbClr val="FF0000"/>
                </a:solidFill>
              </a:rPr>
              <a:t>$</a:t>
            </a:r>
            <a:r>
              <a:rPr lang="en-US" dirty="0" smtClean="0">
                <a:solidFill>
                  <a:srgbClr val="FF0000"/>
                </a:solidFill>
              </a:rPr>
              <a:t>10,000 </a:t>
            </a:r>
            <a:r>
              <a:rPr lang="en-US" dirty="0" smtClean="0"/>
              <a:t>into </a:t>
            </a:r>
            <a:r>
              <a:rPr lang="en-US" dirty="0"/>
              <a:t>that account </a:t>
            </a:r>
            <a:r>
              <a:rPr lang="en-US" dirty="0">
                <a:solidFill>
                  <a:srgbClr val="FF0000"/>
                </a:solidFill>
              </a:rPr>
              <a:t>at the end of each year </a:t>
            </a:r>
            <a:r>
              <a:rPr lang="en-US" dirty="0"/>
              <a:t>until she is 65 years of age? Assume </a:t>
            </a:r>
            <a:r>
              <a:rPr lang="en-US" dirty="0" smtClean="0"/>
              <a:t>that her </a:t>
            </a:r>
            <a:r>
              <a:rPr lang="en-US" dirty="0"/>
              <a:t>account will generate an annual rate of interest equal to </a:t>
            </a:r>
            <a:r>
              <a:rPr lang="en-US" dirty="0">
                <a:solidFill>
                  <a:srgbClr val="FF0000"/>
                </a:solidFill>
              </a:rPr>
              <a:t>5%</a:t>
            </a:r>
            <a:r>
              <a:rPr lang="en-US" dirty="0"/>
              <a:t> for each of the </a:t>
            </a:r>
            <a:r>
              <a:rPr lang="en-US" dirty="0" smtClean="0"/>
              <a:t>next </a:t>
            </a:r>
            <a:r>
              <a:rPr lang="en-US" dirty="0" smtClean="0">
                <a:solidFill>
                  <a:srgbClr val="FF0000"/>
                </a:solidFill>
              </a:rPr>
              <a:t>42</a:t>
            </a:r>
            <a:r>
              <a:rPr lang="en-US" dirty="0" smtClean="0"/>
              <a:t> </a:t>
            </a:r>
            <a:r>
              <a:rPr lang="en-US" dirty="0"/>
              <a:t>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Solution: </a:t>
            </a:r>
            <a:r>
              <a:rPr lang="en-US" dirty="0" err="1" smtClean="0"/>
              <a:t>FVn</a:t>
            </a:r>
            <a:r>
              <a:rPr lang="en-US" dirty="0" smtClean="0"/>
              <a:t> =1,352,318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4.2: PLANNING FOR 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suppose that she would like to retire as soon as possible with </a:t>
            </a:r>
            <a:r>
              <a:rPr lang="en-US" dirty="0">
                <a:solidFill>
                  <a:srgbClr val="FF0000"/>
                </a:solidFill>
              </a:rPr>
              <a:t>$1,000,000 </a:t>
            </a:r>
            <a:r>
              <a:rPr lang="en-US" dirty="0"/>
              <a:t>in </a:t>
            </a:r>
            <a:r>
              <a:rPr lang="en-US" dirty="0" smtClean="0"/>
              <a:t>her account</a:t>
            </a:r>
            <a:r>
              <a:rPr lang="en-US" dirty="0"/>
              <a:t>. Assuming that nothing else associated with her situation changes, what </a:t>
            </a:r>
            <a:r>
              <a:rPr lang="en-US" dirty="0" smtClean="0"/>
              <a:t>is the </a:t>
            </a:r>
            <a:r>
              <a:rPr lang="en-US" dirty="0"/>
              <a:t>earliest age at which she can retire?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Solution: </a:t>
            </a:r>
            <a:r>
              <a:rPr lang="en-US" dirty="0"/>
              <a:t>36.7238 years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/>
              <a:t>DISCOUNTING AND PRESENT VALUE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Cash flows realized at the present time have a greater value to investors than cash </a:t>
            </a:r>
            <a:r>
              <a:rPr lang="en-US" dirty="0" smtClean="0"/>
              <a:t>flows realized </a:t>
            </a:r>
            <a:r>
              <a:rPr lang="en-US" dirty="0"/>
              <a:t>later, for the following </a:t>
            </a:r>
            <a:r>
              <a:rPr lang="en-US" dirty="0" smtClean="0"/>
              <a:t>reasons:</a:t>
            </a:r>
          </a:p>
          <a:p>
            <a:pPr lvl="1"/>
            <a:r>
              <a:rPr lang="en-US" i="1" dirty="0" smtClean="0"/>
              <a:t>Inflation</a:t>
            </a:r>
            <a:r>
              <a:rPr lang="en-US" dirty="0"/>
              <a:t>. The purchasing power of money tends to decline over </a:t>
            </a:r>
            <a:r>
              <a:rPr lang="en-US" dirty="0" smtClean="0"/>
              <a:t>time.</a:t>
            </a:r>
          </a:p>
          <a:p>
            <a:pPr lvl="1"/>
            <a:r>
              <a:rPr lang="en-US" i="1" dirty="0" smtClean="0"/>
              <a:t>Risk</a:t>
            </a:r>
            <a:r>
              <a:rPr lang="en-US" dirty="0"/>
              <a:t>. We never know with certainty whether we will actually realize the cash </a:t>
            </a:r>
            <a:r>
              <a:rPr lang="en-US" dirty="0" smtClean="0"/>
              <a:t>flow that </a:t>
            </a:r>
            <a:r>
              <a:rPr lang="en-US" dirty="0"/>
              <a:t>we are </a:t>
            </a:r>
            <a:r>
              <a:rPr lang="en-US" dirty="0" smtClean="0"/>
              <a:t>expecting.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option to either spend money now or defer spending it is likely to be worth </a:t>
            </a:r>
            <a:r>
              <a:rPr lang="en-US" dirty="0" smtClean="0"/>
              <a:t>more than </a:t>
            </a:r>
            <a:r>
              <a:rPr lang="en-US" dirty="0"/>
              <a:t>being forced to defer spending the money.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(4.15)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CFn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the cash flow to be received in year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an appropriate discount rate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accounting for risk, inflation, and the investor’s time value associated with money, and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PV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the present value of that cash flow.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688" t="41599" r="38782" b="49506"/>
          <a:stretch/>
        </p:blipFill>
        <p:spPr bwMode="auto">
          <a:xfrm>
            <a:off x="3534559" y="3968885"/>
            <a:ext cx="1814630" cy="807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 AND PRESENT VALUE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be the maximum a rational investor would be willing to pay for an investment yielding a </a:t>
            </a:r>
            <a:r>
              <a:rPr lang="en-US" dirty="0">
                <a:solidFill>
                  <a:srgbClr val="FF0000"/>
                </a:solidFill>
              </a:rPr>
              <a:t>$9,000 </a:t>
            </a:r>
            <a:r>
              <a:rPr lang="en-US" dirty="0"/>
              <a:t>cash flow </a:t>
            </a:r>
            <a:r>
              <a:rPr lang="en-US" dirty="0">
                <a:solidFill>
                  <a:srgbClr val="FF0000"/>
                </a:solidFill>
              </a:rPr>
              <a:t>in six </a:t>
            </a:r>
            <a:r>
              <a:rPr lang="en-US" dirty="0"/>
              <a:t>years assuming a discount rate </a:t>
            </a:r>
            <a:r>
              <a:rPr lang="en-US" dirty="0">
                <a:solidFill>
                  <a:srgbClr val="FF0000"/>
                </a:solidFill>
              </a:rPr>
              <a:t>of 15%?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dirty="0"/>
              <a:t>THE PRESENT VALUE OF A SERIES OF CASH FLOWS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an investor needs to evaluate a series of cash flows. She needs only </a:t>
            </a:r>
            <a:r>
              <a:rPr lang="en-US" dirty="0" smtClean="0"/>
              <a:t>to discount </a:t>
            </a:r>
            <a:r>
              <a:rPr lang="en-US" dirty="0"/>
              <a:t>each separately and then sum the present values of each of the </a:t>
            </a:r>
            <a:r>
              <a:rPr lang="en-US" dirty="0" smtClean="0"/>
              <a:t>individual cash </a:t>
            </a:r>
            <a:r>
              <a:rPr lang="en-US" dirty="0"/>
              <a:t>flows. Thus, the present value of a series of cash flows </a:t>
            </a:r>
            <a:r>
              <a:rPr lang="en-US" i="1" dirty="0" err="1"/>
              <a:t>CFt</a:t>
            </a:r>
            <a:r>
              <a:rPr lang="en-US" i="1" dirty="0"/>
              <a:t> </a:t>
            </a:r>
            <a:r>
              <a:rPr lang="en-US" dirty="0"/>
              <a:t>received in time period </a:t>
            </a:r>
            <a:r>
              <a:rPr lang="en-US" i="1" dirty="0" smtClean="0"/>
              <a:t>t </a:t>
            </a:r>
            <a:r>
              <a:rPr lang="en-US" dirty="0" smtClean="0"/>
              <a:t>can </a:t>
            </a:r>
            <a:r>
              <a:rPr lang="en-US" dirty="0"/>
              <a:t>be determined by the following expression: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1346" t="56220" r="43697" b="31244"/>
          <a:stretch/>
        </p:blipFill>
        <p:spPr bwMode="auto">
          <a:xfrm>
            <a:off x="2436662" y="3900388"/>
            <a:ext cx="4743784" cy="227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7666" y="1690688"/>
            <a:ext cx="10515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4.1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Introduction and future value </a:t>
            </a:r>
            <a:b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</a:br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4.2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Simple interest </a:t>
            </a:r>
            <a:b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</a:br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4.3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Compound interest </a:t>
            </a:r>
            <a:b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</a:br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4.4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Fractional period compounding of interest </a:t>
            </a:r>
          </a:p>
          <a:p>
            <a:pPr lvl="1"/>
            <a:r>
              <a:rPr lang="en-US" sz="1600" b="0" i="1" dirty="0" smtClean="0">
                <a:solidFill>
                  <a:srgbClr val="231F20"/>
                </a:solidFill>
                <a:effectLst/>
                <a:latin typeface="PhotinaMT-Italic"/>
              </a:rPr>
              <a:t>Application 4.1: APY and bank account comparisons </a:t>
            </a:r>
          </a:p>
          <a:p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4.5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Continuous compounding of interest </a:t>
            </a:r>
            <a:b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</a:br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4.6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Annuity future values </a:t>
            </a:r>
          </a:p>
          <a:p>
            <a:pPr lvl="1"/>
            <a:r>
              <a:rPr lang="en-US" sz="1600" b="0" i="1" dirty="0" smtClean="0">
                <a:solidFill>
                  <a:srgbClr val="231F20"/>
                </a:solidFill>
                <a:effectLst/>
                <a:latin typeface="PhotinaMT-Italic"/>
              </a:rPr>
              <a:t>Application 4.2: Planning for retirement </a:t>
            </a:r>
            <a:endParaRPr lang="en-US" sz="1600" b="0" i="0" dirty="0" smtClean="0">
              <a:solidFill>
                <a:srgbClr val="231F20"/>
              </a:solidFill>
              <a:effectLst/>
              <a:latin typeface="PhotinaMT"/>
            </a:endParaRPr>
          </a:p>
          <a:p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4.7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Discounting and present value </a:t>
            </a:r>
            <a:b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</a:br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4.8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The present value of a series of cash flows </a:t>
            </a:r>
            <a:b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</a:br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4.9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Annuity present values </a:t>
            </a:r>
          </a:p>
          <a:p>
            <a:pPr lvl="1"/>
            <a:r>
              <a:rPr lang="en-US" sz="1600" b="0" i="1" dirty="0" smtClean="0">
                <a:solidFill>
                  <a:srgbClr val="231F20"/>
                </a:solidFill>
                <a:effectLst/>
                <a:latin typeface="PhotinaMT-Italic"/>
              </a:rPr>
              <a:t>Application 4.3: Planning for retirement, part II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/>
            </a:r>
            <a:b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</a:br>
            <a:r>
              <a:rPr lang="en-US" sz="1600" b="0" i="1" dirty="0" smtClean="0">
                <a:solidFill>
                  <a:srgbClr val="231F20"/>
                </a:solidFill>
                <a:effectLst/>
                <a:latin typeface="PhotinaMT-Italic"/>
              </a:rPr>
              <a:t>Application 4.4: Valuing a bond </a:t>
            </a:r>
            <a:endParaRPr lang="en-US" sz="1600" b="0" i="0" dirty="0" smtClean="0">
              <a:solidFill>
                <a:srgbClr val="231F20"/>
              </a:solidFill>
              <a:effectLst/>
              <a:latin typeface="PhotinaMT"/>
            </a:endParaRPr>
          </a:p>
          <a:p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4.10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Amortization </a:t>
            </a:r>
          </a:p>
          <a:p>
            <a:pPr lvl="1"/>
            <a:r>
              <a:rPr lang="en-US" sz="1600" b="0" i="1" dirty="0" smtClean="0">
                <a:solidFill>
                  <a:srgbClr val="231F20"/>
                </a:solidFill>
                <a:effectLst/>
                <a:latin typeface="PhotinaMT-Italic"/>
              </a:rPr>
              <a:t>Application 4.5: Determining the mortgage payment </a:t>
            </a:r>
            <a:endParaRPr lang="en-US" sz="1600" b="0" i="0" dirty="0" smtClean="0">
              <a:solidFill>
                <a:srgbClr val="231F20"/>
              </a:solidFill>
              <a:effectLst/>
              <a:latin typeface="PhotinaMT"/>
            </a:endParaRPr>
          </a:p>
          <a:p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4.11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Perpetuity models</a:t>
            </a:r>
            <a:b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</a:br>
            <a:r>
              <a:rPr lang="en-US" sz="1600" b="1" i="0" dirty="0" smtClean="0">
                <a:solidFill>
                  <a:srgbClr val="231F20"/>
                </a:solidFill>
                <a:effectLst/>
                <a:latin typeface="Eurostile-Demi"/>
              </a:rPr>
              <a:t>4.12 </a:t>
            </a:r>
            <a:r>
              <a:rPr lang="en-US" sz="1600" b="0" i="0" dirty="0" smtClean="0">
                <a:solidFill>
                  <a:srgbClr val="231F20"/>
                </a:solidFill>
                <a:effectLst/>
                <a:latin typeface="PhotinaMT"/>
              </a:rPr>
              <a:t>Single-stage growth models </a:t>
            </a:r>
          </a:p>
          <a:p>
            <a:pPr lvl="1"/>
            <a:r>
              <a:rPr lang="en-US" sz="1600" b="0" i="1" dirty="0" smtClean="0">
                <a:solidFill>
                  <a:srgbClr val="231F20"/>
                </a:solidFill>
                <a:effectLst/>
                <a:latin typeface="PhotinaMT-Italic"/>
              </a:rPr>
              <a:t>Application 4.6: Stock valuation models</a:t>
            </a:r>
          </a:p>
          <a:p>
            <a:r>
              <a:rPr lang="en-US" sz="1600" b="1" dirty="0"/>
              <a:t>4.13 </a:t>
            </a:r>
            <a:r>
              <a:rPr lang="en-US" sz="1600" dirty="0">
                <a:solidFill>
                  <a:srgbClr val="231F20"/>
                </a:solidFill>
                <a:latin typeface="PhotinaMT"/>
              </a:rPr>
              <a:t>Multiple-stage growth models </a:t>
            </a:r>
            <a:br>
              <a:rPr lang="en-US" sz="1600" dirty="0">
                <a:solidFill>
                  <a:srgbClr val="231F20"/>
                </a:solidFill>
                <a:latin typeface="PhotinaMT"/>
              </a:rPr>
            </a:br>
            <a:r>
              <a:rPr lang="en-US" sz="1600" dirty="0">
                <a:solidFill>
                  <a:srgbClr val="231F20"/>
                </a:solidFill>
                <a:latin typeface="PhotinaMT"/>
              </a:rPr>
              <a:t/>
            </a:r>
            <a:br>
              <a:rPr lang="en-US" sz="1600" dirty="0">
                <a:solidFill>
                  <a:srgbClr val="231F20"/>
                </a:solidFill>
                <a:latin typeface="PhotinaMT"/>
              </a:rPr>
            </a:br>
            <a:endParaRPr lang="en-US" sz="1600" dirty="0">
              <a:solidFill>
                <a:srgbClr val="231F20"/>
              </a:solidFill>
              <a:latin typeface="Photina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1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VALUE OF A SERIES OF CASH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investment were expected to yield annual cash flows of $200 for</a:t>
            </a:r>
            <a:br>
              <a:rPr lang="en-US" dirty="0"/>
            </a:br>
            <a:r>
              <a:rPr lang="en-US" dirty="0"/>
              <a:t>each of the next five years, assuming a discount rate of 5%, its present value would </a:t>
            </a:r>
            <a:r>
              <a:rPr lang="en-US" dirty="0" smtClean="0"/>
              <a:t>be $865.90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4209" t="39506" r="17950" b="47009"/>
          <a:stretch/>
        </p:blipFill>
        <p:spPr bwMode="auto">
          <a:xfrm>
            <a:off x="1270535" y="3203574"/>
            <a:ext cx="6841590" cy="1041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30342" t="56410" r="19017" b="31054"/>
          <a:stretch/>
        </p:blipFill>
        <p:spPr bwMode="auto">
          <a:xfrm>
            <a:off x="1351739" y="4863424"/>
            <a:ext cx="8609383" cy="1031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97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/>
              <a:t>ANNUITY PRESENT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multiply </a:t>
            </a:r>
            <a:r>
              <a:rPr lang="en-US" dirty="0"/>
              <a:t>both sides of (A) by (1 + </a:t>
            </a:r>
            <a:r>
              <a:rPr lang="en-US" i="1" dirty="0"/>
              <a:t>k</a:t>
            </a:r>
            <a:r>
              <a:rPr lang="en-US" dirty="0"/>
              <a:t>)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0342" t="56410" r="19017" b="31054"/>
          <a:stretch/>
        </p:blipFill>
        <p:spPr bwMode="auto">
          <a:xfrm>
            <a:off x="964661" y="1825625"/>
            <a:ext cx="6739646" cy="713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30235" t="60968" r="18376" b="26875"/>
          <a:stretch/>
        </p:blipFill>
        <p:spPr bwMode="auto">
          <a:xfrm>
            <a:off x="1096051" y="3594894"/>
            <a:ext cx="6900085" cy="845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4660" y="4619549"/>
            <a:ext cx="485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subtract equation (A) from equation (B), to obtain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34295" t="42545" r="19017" b="45869"/>
          <a:stretch/>
        </p:blipFill>
        <p:spPr bwMode="auto">
          <a:xfrm>
            <a:off x="964660" y="5168268"/>
            <a:ext cx="6439710" cy="874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4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ANNUITY PRESENT VALUES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43269" t="52232" r="36218" b="33523"/>
          <a:stretch/>
        </p:blipFill>
        <p:spPr bwMode="auto">
          <a:xfrm>
            <a:off x="1178708" y="1690688"/>
            <a:ext cx="3751417" cy="1465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2527" y="2951628"/>
            <a:ext cx="9490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rgbClr val="231F20"/>
                </a:solidFill>
                <a:effectLst/>
              </a:rPr>
              <a:t>where </a:t>
            </a:r>
            <a:r>
              <a:rPr lang="en-US" sz="2000" b="0" i="1" dirty="0" smtClean="0">
                <a:solidFill>
                  <a:srgbClr val="231F20"/>
                </a:solidFill>
                <a:effectLst/>
              </a:rPr>
              <a:t>CF </a:t>
            </a:r>
            <a:r>
              <a:rPr lang="en-US" sz="2000" b="0" i="0" dirty="0" smtClean="0">
                <a:solidFill>
                  <a:srgbClr val="231F20"/>
                </a:solidFill>
                <a:effectLst/>
              </a:rPr>
              <a:t>is the level of the annual cash flow generated by the annuity (or series).</a:t>
            </a:r>
            <a:r>
              <a:rPr lang="en-US" sz="2000" dirty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annuity formula </a:t>
            </a:r>
            <a:r>
              <a:rPr lang="en-US" sz="2000" dirty="0" smtClean="0"/>
              <a:t>requires that </a:t>
            </a:r>
            <a:r>
              <a:rPr lang="en-US" sz="2000" dirty="0"/>
              <a:t>all </a:t>
            </a:r>
            <a:r>
              <a:rPr lang="en-US" sz="2000" b="1" dirty="0"/>
              <a:t>cash flows be identical and be paid at the end of each year.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endParaRPr lang="en-US" sz="2000" b="1" i="0" dirty="0" smtClean="0">
              <a:solidFill>
                <a:srgbClr val="231F20"/>
              </a:solidFill>
              <a:effectLst/>
            </a:endParaRPr>
          </a:p>
          <a:p>
            <a:r>
              <a:rPr lang="en-US" sz="2000" b="0" i="0" dirty="0" smtClean="0">
                <a:solidFill>
                  <a:srgbClr val="231F20"/>
                </a:solidFill>
                <a:effectLst/>
              </a:rPr>
              <a:t>If </a:t>
            </a:r>
            <a:r>
              <a:rPr lang="en-US" sz="2000" b="1" i="0" dirty="0" smtClean="0">
                <a:solidFill>
                  <a:srgbClr val="231F20"/>
                </a:solidFill>
                <a:effectLst/>
              </a:rPr>
              <a:t>cash flows were realized at the beginning of each period</a:t>
            </a:r>
            <a:r>
              <a:rPr lang="en-US" sz="2000" b="0" i="0" dirty="0" smtClean="0">
                <a:solidFill>
                  <a:srgbClr val="231F20"/>
                </a:solidFill>
                <a:effectLst/>
              </a:rPr>
              <a:t>, the annuity would be referred to as an </a:t>
            </a:r>
            <a:r>
              <a:rPr lang="en-US" sz="2000" b="1" i="0" dirty="0" smtClean="0">
                <a:solidFill>
                  <a:srgbClr val="231F20"/>
                </a:solidFill>
                <a:effectLst/>
              </a:rPr>
              <a:t>annuity due</a:t>
            </a:r>
            <a:r>
              <a:rPr lang="en-US" sz="2000" b="1" dirty="0" smtClean="0"/>
              <a:t>. </a:t>
            </a:r>
            <a:r>
              <a:rPr lang="en-US" sz="2000" dirty="0"/>
              <a:t>Each cash flow generated by the annuity due </a:t>
            </a:r>
            <a:r>
              <a:rPr lang="en-US" sz="2000" dirty="0" smtClean="0"/>
              <a:t>would be </a:t>
            </a:r>
            <a:r>
              <a:rPr lang="en-US" sz="2000" dirty="0"/>
              <a:t>received one year earlier than if cash flows were </a:t>
            </a:r>
            <a:r>
              <a:rPr lang="en-US" sz="2000" dirty="0" smtClean="0"/>
              <a:t>realized at </a:t>
            </a:r>
            <a:r>
              <a:rPr lang="en-US" sz="2000" dirty="0"/>
              <a:t>the end of each year. Hence, the present value of an annuity due is determined </a:t>
            </a:r>
            <a:r>
              <a:rPr lang="en-US" sz="2000" dirty="0" smtClean="0"/>
              <a:t>by simply </a:t>
            </a:r>
            <a:r>
              <a:rPr lang="en-US" sz="2000" dirty="0"/>
              <a:t>multiplying the present-value annuity formula by (1 + </a:t>
            </a:r>
            <a:r>
              <a:rPr lang="en-US" sz="2000" i="1" dirty="0"/>
              <a:t>k</a:t>
            </a:r>
            <a:r>
              <a:rPr lang="en-US" sz="2000" dirty="0"/>
              <a:t>):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39210" t="47103" r="31944" b="37892"/>
          <a:stretch/>
        </p:blipFill>
        <p:spPr bwMode="auto">
          <a:xfrm>
            <a:off x="4487978" y="5457641"/>
            <a:ext cx="4184383" cy="1333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b="1" dirty="0"/>
              <a:t>APPLICATION 4.3: PLANNING FOR RETIREMENT, PART II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that the 23-year-old accountant wishes to retire as a millionaire based on her retirement savings account. The account is open for the full </a:t>
            </a:r>
            <a:r>
              <a:rPr lang="en-US" dirty="0">
                <a:solidFill>
                  <a:srgbClr val="FF0000"/>
                </a:solidFill>
              </a:rPr>
              <a:t>37 years,  5% </a:t>
            </a:r>
            <a:r>
              <a:rPr lang="en-US" dirty="0"/>
              <a:t>discount rate.</a:t>
            </a:r>
          </a:p>
          <a:p>
            <a:pPr marL="0" indent="0">
              <a:buNone/>
            </a:pPr>
            <a:r>
              <a:rPr lang="en-US" dirty="0"/>
              <a:t>a)  its future value will be $</a:t>
            </a:r>
            <a:r>
              <a:rPr lang="en-US" dirty="0">
                <a:solidFill>
                  <a:srgbClr val="FF0000"/>
                </a:solidFill>
              </a:rPr>
              <a:t>1,016,282</a:t>
            </a:r>
            <a:r>
              <a:rPr lang="en-US" dirty="0"/>
              <a:t> . what is the present value of that million-dollar account? </a:t>
            </a:r>
          </a:p>
          <a:p>
            <a:pPr marL="0" indent="0">
              <a:buNone/>
            </a:pPr>
            <a:r>
              <a:rPr lang="en-US" dirty="0"/>
              <a:t>b) what is the present value of the annual series </a:t>
            </a:r>
            <a:r>
              <a:rPr lang="en-US" dirty="0">
                <a:solidFill>
                  <a:srgbClr val="FF0000"/>
                </a:solidFill>
              </a:rPr>
              <a:t>$10,000 </a:t>
            </a:r>
            <a:r>
              <a:rPr lang="en-US" dirty="0"/>
              <a:t>deposits that she will make to that account?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/>
              <a:t>Solution:  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a) $167,112.97 </a:t>
            </a:r>
          </a:p>
          <a:p>
            <a:pPr marL="0" indent="0">
              <a:buNone/>
            </a:pPr>
            <a:r>
              <a:rPr lang="en-US" dirty="0" smtClean="0"/>
              <a:t>b) $167,112.87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4.4: VALUING A BOND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7% coupon </a:t>
            </a:r>
            <a:r>
              <a:rPr lang="en-US" dirty="0"/>
              <a:t>bond </a:t>
            </a:r>
            <a:r>
              <a:rPr lang="en-US" dirty="0" smtClean="0"/>
              <a:t>making </a:t>
            </a:r>
            <a:r>
              <a:rPr lang="en-US" dirty="0" smtClean="0">
                <a:solidFill>
                  <a:srgbClr val="FF0000"/>
                </a:solidFill>
              </a:rPr>
              <a:t>annual </a:t>
            </a:r>
            <a:r>
              <a:rPr lang="en-US" dirty="0"/>
              <a:t>interest payments for </a:t>
            </a:r>
            <a:r>
              <a:rPr lang="en-US" dirty="0">
                <a:solidFill>
                  <a:srgbClr val="FF0000"/>
                </a:solidFill>
              </a:rPr>
              <a:t>nine years</a:t>
            </a:r>
            <a:r>
              <a:rPr lang="en-US" dirty="0"/>
              <a:t>. If this bond has a </a:t>
            </a:r>
            <a:r>
              <a:rPr lang="en-US" dirty="0">
                <a:solidFill>
                  <a:srgbClr val="FF0000"/>
                </a:solidFill>
              </a:rPr>
              <a:t>$1,000</a:t>
            </a:r>
            <a:r>
              <a:rPr lang="en-US" dirty="0"/>
              <a:t> face (or par) </a:t>
            </a:r>
            <a:r>
              <a:rPr lang="en-US" dirty="0" smtClean="0"/>
              <a:t>value, and </a:t>
            </a:r>
            <a:r>
              <a:rPr lang="en-US" dirty="0"/>
              <a:t>its cash flows are discounted at </a:t>
            </a:r>
            <a:r>
              <a:rPr lang="en-US" dirty="0">
                <a:solidFill>
                  <a:srgbClr val="FF0000"/>
                </a:solidFill>
              </a:rPr>
              <a:t>6%</a:t>
            </a:r>
            <a:r>
              <a:rPr lang="en-US" dirty="0"/>
              <a:t>, </a:t>
            </a:r>
            <a:r>
              <a:rPr lang="en-US" dirty="0" smtClean="0"/>
              <a:t>What can the </a:t>
            </a:r>
            <a:r>
              <a:rPr lang="en-US" dirty="0"/>
              <a:t>present value of the bond’s cash flows </a:t>
            </a:r>
            <a:r>
              <a:rPr lang="en-US" dirty="0" smtClean="0"/>
              <a:t>be determined?</a:t>
            </a:r>
          </a:p>
          <a:p>
            <a:r>
              <a:rPr lang="en-US" dirty="0" smtClean="0"/>
              <a:t>Solution</a:t>
            </a:r>
            <a:r>
              <a:rPr lang="en-US" dirty="0"/>
              <a:t>: $1,068.017.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7%</a:t>
            </a:r>
            <a:r>
              <a:rPr lang="en-US" dirty="0"/>
              <a:t> coupon bond will make </a:t>
            </a:r>
            <a:r>
              <a:rPr lang="en-US" dirty="0">
                <a:solidFill>
                  <a:srgbClr val="FF0000"/>
                </a:solidFill>
              </a:rPr>
              <a:t>semiannual</a:t>
            </a:r>
            <a:r>
              <a:rPr lang="en-US" dirty="0"/>
              <a:t> (twice yearly) interest payments for </a:t>
            </a:r>
            <a:r>
              <a:rPr lang="en-US" dirty="0">
                <a:solidFill>
                  <a:srgbClr val="FF0000"/>
                </a:solidFill>
              </a:rPr>
              <a:t>nine years</a:t>
            </a:r>
            <a:r>
              <a:rPr lang="en-US" dirty="0"/>
              <a:t>. If this bond has a </a:t>
            </a:r>
            <a:r>
              <a:rPr lang="en-US" dirty="0">
                <a:solidFill>
                  <a:srgbClr val="FF0000"/>
                </a:solidFill>
              </a:rPr>
              <a:t>$1,000 face </a:t>
            </a:r>
            <a:r>
              <a:rPr lang="en-US" dirty="0"/>
              <a:t>(or par) value, and its cash flows are discounted at the stated annual rate </a:t>
            </a:r>
            <a:r>
              <a:rPr lang="en-US" dirty="0">
                <a:solidFill>
                  <a:srgbClr val="FF0000"/>
                </a:solidFill>
              </a:rPr>
              <a:t>of 6%</a:t>
            </a:r>
            <a:r>
              <a:rPr lang="en-US" dirty="0"/>
              <a:t>. What can its value be determined?</a:t>
            </a:r>
          </a:p>
          <a:p>
            <a:r>
              <a:rPr lang="en-US" dirty="0"/>
              <a:t>Solution</a:t>
            </a:r>
            <a:r>
              <a:rPr lang="en-US" dirty="0" smtClean="0"/>
              <a:t>:</a:t>
            </a:r>
            <a:r>
              <a:rPr lang="en-US" dirty="0"/>
              <a:t> $1,068.768.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/>
              <a:t>AMORTIZATION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Amortization is the payment structure associated with a loan. That is, the amortization schedule of a loan is its payment schedule.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7927" t="27921" r="41026" b="59354"/>
          <a:stretch/>
        </p:blipFill>
        <p:spPr bwMode="auto">
          <a:xfrm>
            <a:off x="1193532" y="2937143"/>
            <a:ext cx="4052236" cy="1346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8029" y="4255622"/>
            <a:ext cx="10106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231F20"/>
                </a:solidFill>
                <a:effectLst/>
                <a:latin typeface="PhotinaMT"/>
              </a:rPr>
              <a:t>if the bank loans a sum of money equal to </a:t>
            </a:r>
            <a:r>
              <a:rPr lang="en-US" b="0" i="1" dirty="0" smtClean="0">
                <a:solidFill>
                  <a:srgbClr val="231F20"/>
                </a:solidFill>
                <a:effectLst/>
                <a:latin typeface="PhotinaMT-Italic"/>
              </a:rPr>
              <a:t>PV </a:t>
            </a:r>
            <a:r>
              <a:rPr lang="en-US" b="0" i="0" dirty="0" smtClean="0">
                <a:solidFill>
                  <a:srgbClr val="231F20"/>
                </a:solidFill>
                <a:effectLst/>
                <a:latin typeface="PhotinaMT"/>
              </a:rPr>
              <a:t>for </a:t>
            </a:r>
            <a:r>
              <a:rPr lang="en-US" b="0" i="1" dirty="0" smtClean="0">
                <a:solidFill>
                  <a:srgbClr val="231F20"/>
                </a:solidFill>
                <a:effectLst/>
                <a:latin typeface="PhotinaMT-Italic"/>
              </a:rPr>
              <a:t>n </a:t>
            </a:r>
            <a:r>
              <a:rPr lang="en-US" b="0" i="0" dirty="0" smtClean="0">
                <a:solidFill>
                  <a:srgbClr val="231F20"/>
                </a:solidFill>
                <a:effectLst/>
                <a:latin typeface="PhotinaMT"/>
              </a:rPr>
              <a:t>years at an interest rate of </a:t>
            </a:r>
            <a:r>
              <a:rPr lang="en-US" b="0" i="1" dirty="0" err="1" smtClean="0">
                <a:solidFill>
                  <a:srgbClr val="231F20"/>
                </a:solidFill>
                <a:effectLst/>
                <a:latin typeface="PhotinaMT-Italic"/>
              </a:rPr>
              <a:t>i</a:t>
            </a:r>
            <a:r>
              <a:rPr lang="en-US" b="0" i="0" dirty="0" smtClean="0">
                <a:solidFill>
                  <a:srgbClr val="231F20"/>
                </a:solidFill>
                <a:effectLst/>
                <a:latin typeface="PhotinaMT"/>
              </a:rPr>
              <a:t>, the amount of the annual loan repayment will be </a:t>
            </a:r>
            <a:r>
              <a:rPr lang="en-US" b="0" i="1" dirty="0" smtClean="0">
                <a:solidFill>
                  <a:srgbClr val="231F20"/>
                </a:solidFill>
                <a:effectLst/>
                <a:latin typeface="PhotinaMT-Italic"/>
              </a:rPr>
              <a:t>CF</a:t>
            </a:r>
            <a:r>
              <a:rPr lang="en-US" b="0" i="0" dirty="0" smtClean="0">
                <a:solidFill>
                  <a:srgbClr val="231F20"/>
                </a:solidFill>
                <a:effectLst/>
                <a:latin typeface="PhotinaMT"/>
              </a:rPr>
              <a:t>: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36004" t="43089" r="39530" b="46616"/>
          <a:stretch/>
        </p:blipFill>
        <p:spPr bwMode="auto">
          <a:xfrm>
            <a:off x="1193532" y="5028932"/>
            <a:ext cx="4516221" cy="1282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bank were to extend a $865,895 five year mortgage to a </a:t>
            </a:r>
            <a:r>
              <a:rPr lang="en-US" dirty="0" smtClean="0"/>
              <a:t>corporation at </a:t>
            </a:r>
            <a:r>
              <a:rPr lang="en-US" dirty="0"/>
              <a:t>an interest rate of 5%, the corporation’s annual payment on the mortgage </a:t>
            </a:r>
            <a:r>
              <a:rPr lang="en-US" dirty="0" smtClean="0"/>
              <a:t>would be </a:t>
            </a:r>
            <a:r>
              <a:rPr lang="en-US" dirty="0"/>
              <a:t>$200,000,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7949" t="26679" r="10897" b="32054"/>
          <a:stretch/>
        </p:blipFill>
        <p:spPr bwMode="auto">
          <a:xfrm>
            <a:off x="1007243" y="3917482"/>
            <a:ext cx="8646896" cy="2940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0022" t="41596" r="23611" b="45868"/>
          <a:stretch/>
        </p:blipFill>
        <p:spPr bwMode="auto">
          <a:xfrm>
            <a:off x="1281830" y="3075680"/>
            <a:ext cx="4175693" cy="841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b="1" dirty="0" smtClean="0"/>
              <a:t>APPLICATION 4.5: DETERMINING THE MORTGAGE PAYMENT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family has purchased a home with $30,000 down and a $300,000 mortgage. </a:t>
            </a:r>
            <a:r>
              <a:rPr lang="en-US" dirty="0" smtClean="0"/>
              <a:t>The mortgage </a:t>
            </a:r>
            <a:r>
              <a:rPr lang="en-US" dirty="0"/>
              <a:t>will be amortized over 30 years with equal monthly payments. The </a:t>
            </a:r>
            <a:r>
              <a:rPr lang="en-US" dirty="0" smtClean="0"/>
              <a:t>interest rate </a:t>
            </a:r>
            <a:r>
              <a:rPr lang="en-US" dirty="0"/>
              <a:t>on the mortgage will be 9% per year. Based on this data, we would like to determine the monthly mortgage payment and compile an amortization table decomposing</a:t>
            </a:r>
            <a:br>
              <a:rPr lang="en-US" dirty="0"/>
            </a:br>
            <a:r>
              <a:rPr lang="en-US" dirty="0"/>
              <a:t>each of the monthly payments into interest and payment toward principle.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4.5: DETERMINING THE MORTGAGE PAYMENT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we will express annual data as monthly data. Three hundred and sixty (12 · </a:t>
            </a:r>
            <a:r>
              <a:rPr lang="en-US" dirty="0" smtClean="0"/>
              <a:t>30) months </a:t>
            </a:r>
            <a:r>
              <a:rPr lang="en-US" dirty="0"/>
              <a:t>will elapse before the mortgage is fully paid, and the monthly interest rate </a:t>
            </a:r>
            <a:r>
              <a:rPr lang="en-US" dirty="0" smtClean="0"/>
              <a:t>will be </a:t>
            </a:r>
            <a:r>
              <a:rPr lang="en-US" dirty="0"/>
              <a:t>0.0075, or 9% divided by 12. Given this monthly data, monthly mortgage </a:t>
            </a:r>
            <a:r>
              <a:rPr lang="en-US" dirty="0" smtClean="0"/>
              <a:t>payments are </a:t>
            </a:r>
            <a:r>
              <a:rPr lang="en-US" dirty="0"/>
              <a:t>determined as follows: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611" t="45583" r="16239" b="42831"/>
          <a:stretch/>
        </p:blipFill>
        <p:spPr bwMode="auto">
          <a:xfrm>
            <a:off x="1084012" y="4101598"/>
            <a:ext cx="9369024" cy="1173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4.5: DETERMINING THE MORTGAGE PAYMENT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2285" t="25451" r="16133" b="12821"/>
          <a:stretch/>
        </p:blipFill>
        <p:spPr bwMode="auto">
          <a:xfrm>
            <a:off x="838200" y="1921878"/>
            <a:ext cx="9718241" cy="4681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FUTURE VALUE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Interest </a:t>
            </a:r>
            <a:r>
              <a:rPr lang="en-US" dirty="0"/>
              <a:t>is paid by borrowers to lenders for the use of lenders’ money. The level </a:t>
            </a:r>
            <a:r>
              <a:rPr lang="en-US" dirty="0" smtClean="0"/>
              <a:t>of interest </a:t>
            </a:r>
            <a:r>
              <a:rPr lang="en-US" dirty="0"/>
              <a:t>charged is typically stated as a percentage of the </a:t>
            </a:r>
            <a:r>
              <a:rPr lang="en-US" i="1" dirty="0"/>
              <a:t>principal </a:t>
            </a:r>
            <a:r>
              <a:rPr lang="en-US" dirty="0"/>
              <a:t>(the amount of </a:t>
            </a:r>
            <a:r>
              <a:rPr lang="en-US" dirty="0" smtClean="0"/>
              <a:t>the loan</a:t>
            </a:r>
            <a:r>
              <a:rPr lang="en-US" dirty="0"/>
              <a:t>).</a:t>
            </a:r>
            <a:r>
              <a:rPr lang="en-US" dirty="0" smtClean="0"/>
              <a:t> </a:t>
            </a:r>
            <a:r>
              <a:rPr lang="en-US" dirty="0"/>
              <a:t>When a loan matures, the principal must be repaid along with any unpaid accumulated interest.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82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/>
              <a:t>PERPE</a:t>
            </a:r>
            <a:r>
              <a:rPr lang="en-US" b="1" dirty="0"/>
              <a:t>TU</a:t>
            </a:r>
            <a:r>
              <a:rPr lang="en-US" dirty="0"/>
              <a:t>ITY MODELS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2607" t="23393" r="15598" b="13389"/>
          <a:stretch/>
        </p:blipFill>
        <p:spPr bwMode="auto">
          <a:xfrm>
            <a:off x="838200" y="1690688"/>
            <a:ext cx="9788091" cy="4889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37927" t="27921" r="41026" b="59354"/>
          <a:stretch/>
        </p:blipFill>
        <p:spPr bwMode="auto">
          <a:xfrm>
            <a:off x="1139610" y="4923105"/>
            <a:ext cx="2898989" cy="779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56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PERPE</a:t>
            </a:r>
            <a:r>
              <a:rPr lang="en-US" b="1" dirty="0" smtClean="0"/>
              <a:t>TU</a:t>
            </a:r>
            <a:r>
              <a:rPr lang="en-US" dirty="0" smtClean="0"/>
              <a:t>ITY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2585" t="45774" r="25000" b="22507"/>
          <a:stretch/>
        </p:blipFill>
        <p:spPr bwMode="auto">
          <a:xfrm>
            <a:off x="1100393" y="1942315"/>
            <a:ext cx="7756855" cy="3262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42490" y="5456876"/>
                <a:ext cx="487337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CF/k - PVA = CF/k - (CF/k*(1-1/(</a:t>
                </a:r>
                <a:r>
                  <a:rPr lang="en-US" sz="2000" dirty="0" smtClean="0"/>
                  <a:t>1+k)</a:t>
                </a:r>
                <a14:m>
                  <m:oMath xmlns:m="http://schemas.openxmlformats.org/officeDocument/2006/math">
                    <m:r>
                      <a:rPr lang="en-US" sz="20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  <a:p>
                <a:r>
                  <a:rPr lang="en-US" sz="2000" dirty="0"/>
                  <a:t>=(CF/k):(</a:t>
                </a:r>
                <a:r>
                  <a:rPr lang="en-US" sz="2000" dirty="0" smtClean="0"/>
                  <a:t>1+k)</a:t>
                </a:r>
                <a:r>
                  <a:rPr lang="en-US" sz="2000" baseline="30000" dirty="0" smtClean="0"/>
                  <a:t>n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90" y="5456876"/>
                <a:ext cx="4873376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250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</a:t>
            </a:r>
            <a:r>
              <a:rPr lang="en-US" b="1" dirty="0"/>
              <a:t>TU</a:t>
            </a:r>
            <a:r>
              <a:rPr lang="en-US" dirty="0"/>
              <a:t>ITY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present </a:t>
            </a:r>
            <a:r>
              <a:rPr lang="en-US" dirty="0"/>
              <a:t>value of a perpetuity beginning in one year minus the present value of a </a:t>
            </a:r>
            <a:r>
              <a:rPr lang="en-US" dirty="0" err="1"/>
              <a:t>secondcperpetuity</a:t>
            </a:r>
            <a:r>
              <a:rPr lang="en-US" dirty="0"/>
              <a:t> beginning in year (n + 1) equals the present value of an n-year annuity.</a:t>
            </a:r>
          </a:p>
          <a:p>
            <a:r>
              <a:rPr lang="en-US" dirty="0"/>
              <a:t>Thus, PVA = CF/k </a:t>
            </a:r>
            <a:r>
              <a:rPr lang="en-US" dirty="0" smtClean="0"/>
              <a:t>   −    (</a:t>
            </a:r>
            <a:r>
              <a:rPr lang="en-US" dirty="0"/>
              <a:t>CF/k) ÷ (1 + k)</a:t>
            </a:r>
            <a:r>
              <a:rPr lang="en-US" baseline="30000" dirty="0"/>
              <a:t>n</a:t>
            </a:r>
            <a:r>
              <a:rPr lang="en-US" dirty="0"/>
              <a:t> = CF/k · [1 − 1/(1 + k)</a:t>
            </a:r>
            <a:r>
              <a:rPr lang="en-US" baseline="30000" dirty="0"/>
              <a:t>n</a:t>
            </a:r>
            <a:r>
              <a:rPr lang="en-US" dirty="0"/>
              <a:t>].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/>
              <a:t>SINGLE-STAGE GROWTH MODELS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cash flow associated with an investment were expected to grow at a </a:t>
            </a:r>
            <a:r>
              <a:rPr lang="en-US" dirty="0" smtClean="0"/>
              <a:t>constant annual </a:t>
            </a:r>
            <a:r>
              <a:rPr lang="en-US" dirty="0"/>
              <a:t>rate of </a:t>
            </a:r>
            <a:r>
              <a:rPr lang="en-US" i="1" dirty="0"/>
              <a:t>g</a:t>
            </a:r>
            <a:r>
              <a:rPr lang="en-US" dirty="0"/>
              <a:t>, the amount of the cash flow generated by that investment in year </a:t>
            </a:r>
            <a:r>
              <a:rPr lang="en-US" i="1" dirty="0" smtClean="0"/>
              <a:t>t </a:t>
            </a:r>
            <a:r>
              <a:rPr lang="en-US" dirty="0" smtClean="0"/>
              <a:t>would </a:t>
            </a:r>
            <a:r>
              <a:rPr lang="en-US" dirty="0"/>
              <a:t>be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err="1" smtClean="0">
                <a:solidFill>
                  <a:srgbClr val="FF0000"/>
                </a:solidFill>
              </a:rPr>
              <a:t>CF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CF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 + 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i="1" baseline="30000" dirty="0">
                <a:solidFill>
                  <a:srgbClr val="FF0000"/>
                </a:solidFill>
              </a:rPr>
              <a:t>t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where </a:t>
            </a:r>
            <a:r>
              <a:rPr lang="en-US" i="1" dirty="0"/>
              <a:t>CF</a:t>
            </a:r>
            <a:r>
              <a:rPr lang="en-US" dirty="0"/>
              <a:t>1 is the cash flow generated by the investment in year one.</a:t>
            </a:r>
            <a:r>
              <a:rPr lang="en-US" dirty="0" smtClean="0"/>
              <a:t> </a:t>
            </a:r>
          </a:p>
          <a:p>
            <a:r>
              <a:rPr lang="en-US" i="1" dirty="0"/>
              <a:t>if a </a:t>
            </a:r>
            <a:r>
              <a:rPr lang="en-US" i="1" dirty="0" smtClean="0"/>
              <a:t>stock paying </a:t>
            </a:r>
            <a:r>
              <a:rPr lang="en-US" i="1" dirty="0"/>
              <a:t>a dividend of </a:t>
            </a:r>
            <a:r>
              <a:rPr lang="en-US" i="1" dirty="0">
                <a:solidFill>
                  <a:srgbClr val="FF0000"/>
                </a:solidFill>
              </a:rPr>
              <a:t>$100 </a:t>
            </a:r>
            <a:r>
              <a:rPr lang="en-US" i="1" dirty="0"/>
              <a:t>in year one were expected to increase its dividend </a:t>
            </a:r>
            <a:r>
              <a:rPr lang="en-US" i="1" dirty="0" smtClean="0"/>
              <a:t>payment by </a:t>
            </a:r>
            <a:r>
              <a:rPr lang="en-US" i="1" dirty="0">
                <a:solidFill>
                  <a:srgbClr val="FF0000"/>
                </a:solidFill>
              </a:rPr>
              <a:t>10%</a:t>
            </a:r>
            <a:r>
              <a:rPr lang="en-US" i="1" dirty="0"/>
              <a:t> each year thereafter, the dividend payment in the fourth year would be</a:t>
            </a:r>
            <a:r>
              <a:rPr lang="en-US" i="1" dirty="0" smtClean="0"/>
              <a:t> </a:t>
            </a:r>
            <a:r>
              <a:rPr lang="en-US" i="1" dirty="0"/>
              <a:t>CF</a:t>
            </a:r>
            <a:r>
              <a:rPr lang="en-US" i="1" baseline="-25000" dirty="0"/>
              <a:t>4</a:t>
            </a:r>
            <a:r>
              <a:rPr lang="en-US" i="1" dirty="0"/>
              <a:t> = CF</a:t>
            </a:r>
            <a:r>
              <a:rPr lang="en-US" i="1" baseline="-25000" dirty="0"/>
              <a:t>1</a:t>
            </a:r>
            <a:r>
              <a:rPr lang="en-US" i="1" dirty="0"/>
              <a:t>(1 + 0.10)</a:t>
            </a:r>
            <a:r>
              <a:rPr lang="en-US" i="1" baseline="30000" dirty="0"/>
              <a:t>4-1</a:t>
            </a:r>
            <a:r>
              <a:rPr lang="en-US" i="1" dirty="0" smtClean="0"/>
              <a:t> =</a:t>
            </a:r>
            <a:r>
              <a:rPr lang="en-US" i="1" dirty="0"/>
              <a:t> $</a:t>
            </a:r>
            <a:r>
              <a:rPr lang="en-US" i="1" dirty="0" smtClean="0"/>
              <a:t>133.10.</a:t>
            </a:r>
          </a:p>
          <a:p>
            <a:r>
              <a:rPr lang="en-US" i="1" dirty="0"/>
              <a:t>The stock’s dividend in the fifth year will be CF</a:t>
            </a:r>
            <a:r>
              <a:rPr lang="en-US" i="1" baseline="-25000" dirty="0"/>
              <a:t>4+1</a:t>
            </a:r>
            <a:r>
              <a:rPr lang="en-US" i="1" dirty="0"/>
              <a:t> = CF</a:t>
            </a:r>
            <a:r>
              <a:rPr lang="en-US" i="1" baseline="-25000" dirty="0"/>
              <a:t>1</a:t>
            </a:r>
            <a:r>
              <a:rPr lang="en-US" i="1" dirty="0"/>
              <a:t>(1 + 0.10)</a:t>
            </a:r>
            <a:r>
              <a:rPr lang="en-US" i="1" baseline="30000" dirty="0"/>
              <a:t>4</a:t>
            </a:r>
            <a:r>
              <a:rPr lang="en-US" i="1" dirty="0"/>
              <a:t> = $146.41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SINGLE-STAGE GROWTH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stock had an infinite life expectancy (as most stocks might be expected to), </a:t>
            </a:r>
            <a:r>
              <a:rPr lang="en-US" dirty="0" smtClean="0"/>
              <a:t>and its </a:t>
            </a:r>
            <a:r>
              <a:rPr lang="en-US" dirty="0"/>
              <a:t>dividend payments were discounted at a rate of </a:t>
            </a:r>
            <a:r>
              <a:rPr lang="en-US" dirty="0">
                <a:solidFill>
                  <a:srgbClr val="FF0000"/>
                </a:solidFill>
              </a:rPr>
              <a:t>13%</a:t>
            </a:r>
            <a:r>
              <a:rPr lang="en-US" dirty="0"/>
              <a:t>, the value of the stock </a:t>
            </a:r>
            <a:r>
              <a:rPr lang="en-US" dirty="0" smtClean="0"/>
              <a:t>would be </a:t>
            </a:r>
            <a:r>
              <a:rPr lang="en-US" dirty="0"/>
              <a:t>determined </a:t>
            </a:r>
            <a:r>
              <a:rPr lang="en-US" dirty="0" smtClean="0"/>
              <a:t>by: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CF1/(k-g</a:t>
            </a:r>
            <a:r>
              <a:rPr lang="en-US" dirty="0" smtClean="0"/>
              <a:t>) = 100 /(13%-10%) = $ 3,333.33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1197" t="28680" r="23931" b="30294"/>
          <a:stretch/>
        </p:blipFill>
        <p:spPr bwMode="auto">
          <a:xfrm>
            <a:off x="3601949" y="3689518"/>
            <a:ext cx="6470182" cy="3031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SINGLE-STAGE GROWTH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a project undertaken by a corporation whose cash flow in year </a:t>
            </a:r>
            <a:r>
              <a:rPr lang="en-US" dirty="0" smtClean="0"/>
              <a:t>one is </a:t>
            </a:r>
            <a:r>
              <a:rPr lang="en-US" dirty="0"/>
              <a:t>expected to be $10,000. If cash flows were expected to grow at the inflation rate </a:t>
            </a:r>
            <a:r>
              <a:rPr lang="en-US" dirty="0" smtClean="0"/>
              <a:t>of 6</a:t>
            </a:r>
            <a:r>
              <a:rPr lang="en-US" dirty="0"/>
              <a:t>% each year until year six, then terminate, the project’s present value would </a:t>
            </a:r>
            <a:r>
              <a:rPr lang="en-US" dirty="0" smtClean="0"/>
              <a:t>be $48,320.35</a:t>
            </a:r>
            <a:r>
              <a:rPr lang="en-US" dirty="0"/>
              <a:t>, assuming a discount rate of 11%: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222" t="50902" r="15278" b="38082"/>
          <a:stretch/>
        </p:blipFill>
        <p:spPr bwMode="auto">
          <a:xfrm>
            <a:off x="1360671" y="4255502"/>
            <a:ext cx="9602503" cy="894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4.6: STOCK VALUATION MODELS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9179"/>
          </a:xfrm>
        </p:spPr>
        <p:txBody>
          <a:bodyPr/>
          <a:lstStyle/>
          <a:p>
            <a:r>
              <a:rPr lang="en-US" dirty="0"/>
              <a:t>Consider a stock whose annual dividend next year is projected to be $50. This payment is expected to grow at an annual rate of 5% in subsequent years. An investor has</a:t>
            </a:r>
            <a:r>
              <a:rPr lang="en-US" dirty="0" smtClean="0"/>
              <a:t> </a:t>
            </a:r>
            <a:r>
              <a:rPr lang="en-US" dirty="0"/>
              <a:t>determined that the appropriate discount rate for this stock is 10%. The current </a:t>
            </a:r>
            <a:r>
              <a:rPr lang="en-US" dirty="0" smtClean="0"/>
              <a:t>value of </a:t>
            </a:r>
            <a:r>
              <a:rPr lang="en-US" dirty="0"/>
              <a:t>this stock is $1,000, determined by the growing perpetuity model: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2820" t="42908" r="16346" b="47020"/>
          <a:stretch/>
        </p:blipFill>
        <p:spPr bwMode="auto">
          <a:xfrm>
            <a:off x="1113023" y="4199839"/>
            <a:ext cx="9368888" cy="1199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MULTIPLE-STAGE GROWTH MODELS*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Suppose, for example, that an investor has the opportunity to invest in a </a:t>
            </a:r>
            <a:r>
              <a:rPr lang="en-US" dirty="0" smtClean="0"/>
              <a:t>stock currently </a:t>
            </a:r>
            <a:r>
              <a:rPr lang="en-US" dirty="0"/>
              <a:t>selling for $100 per share. The stock is expected to pay a $3 dividend </a:t>
            </a:r>
            <a:r>
              <a:rPr lang="en-US" dirty="0" smtClean="0"/>
              <a:t>next year </a:t>
            </a:r>
            <a:r>
              <a:rPr lang="en-US" dirty="0"/>
              <a:t>(at the end of year 1). In each subsequent year until the seventh year, the </a:t>
            </a:r>
            <a:r>
              <a:rPr lang="en-US" dirty="0" smtClean="0"/>
              <a:t>annual dividend </a:t>
            </a:r>
            <a:r>
              <a:rPr lang="en-US" dirty="0"/>
              <a:t>is expected to grow at a rate of 20%. Starting in the eighth year, the </a:t>
            </a:r>
            <a:r>
              <a:rPr lang="en-US" dirty="0" smtClean="0"/>
              <a:t>annual dividend </a:t>
            </a:r>
            <a:r>
              <a:rPr lang="en-US" dirty="0"/>
              <a:t>will grow at an annual rate of 3% forever. All cash flows are to </a:t>
            </a:r>
            <a:r>
              <a:rPr lang="en-US" dirty="0" smtClean="0"/>
              <a:t>be discounted at </a:t>
            </a:r>
            <a:r>
              <a:rPr lang="en-US" dirty="0"/>
              <a:t>an annual rate of 10%. Should the stock be purchased at its current price?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MULTIPLE-STAGE GROWTH MODELS*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Two-Stage Growth Model can be used to evaluate this stock: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701" t="41596" r="22116" b="45488"/>
          <a:stretch/>
        </p:blipFill>
        <p:spPr bwMode="auto">
          <a:xfrm>
            <a:off x="1135781" y="2709771"/>
            <a:ext cx="8701238" cy="1291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9338" t="44444" r="11859" b="43970"/>
          <a:stretch/>
        </p:blipFill>
        <p:spPr bwMode="auto">
          <a:xfrm>
            <a:off x="1135781" y="4494998"/>
            <a:ext cx="8970745" cy="1232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MULTIPLE-STAGE GROWTH MODELS*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7948" t="29630" r="10791" b="17949"/>
          <a:stretch/>
        </p:blipFill>
        <p:spPr bwMode="auto"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</a:t>
            </a:r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74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Interest is computed on a </a:t>
            </a:r>
            <a:r>
              <a:rPr lang="en-US" i="1" dirty="0"/>
              <a:t>simple </a:t>
            </a:r>
            <a:r>
              <a:rPr lang="en-US" dirty="0"/>
              <a:t>basis if it is paid only on the principal of the loan.</a:t>
            </a:r>
            <a:r>
              <a:rPr lang="en-US" dirty="0" smtClean="0"/>
              <a:t>  </a:t>
            </a:r>
          </a:p>
          <a:p>
            <a:endParaRPr lang="en-US" i="1" dirty="0" smtClean="0"/>
          </a:p>
          <a:p>
            <a:r>
              <a:rPr lang="en-US" dirty="0" smtClean="0"/>
              <a:t>if a sum of money (X0) were borrowed at an annual interest rate </a:t>
            </a:r>
            <a:r>
              <a:rPr lang="en-US" dirty="0" err="1" smtClean="0"/>
              <a:t>i</a:t>
            </a:r>
            <a:r>
              <a:rPr lang="en-US" dirty="0" smtClean="0"/>
              <a:t> and repaid at the end of n years with accumulated interest accruing on a simple basis, the total sum repaid (</a:t>
            </a:r>
            <a:r>
              <a:rPr lang="en-US" dirty="0" err="1" smtClean="0"/>
              <a:t>FVn</a:t>
            </a:r>
            <a:r>
              <a:rPr lang="en-US" dirty="0" smtClean="0"/>
              <a:t> or Future Value at the end of year n) is determined as follows:  </a:t>
            </a:r>
            <a:r>
              <a:rPr lang="en-US" dirty="0" err="1" smtClean="0">
                <a:solidFill>
                  <a:srgbClr val="FF0000"/>
                </a:solidFill>
              </a:rPr>
              <a:t>FV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(1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i="1" dirty="0"/>
              <a:t>Compound </a:t>
            </a:r>
            <a:r>
              <a:rPr lang="en-US" dirty="0"/>
              <a:t>interest is paid on accumulated loan interest as well as on the principal.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u="sng" dirty="0" smtClean="0"/>
              <a:t>Simple interest:</a:t>
            </a:r>
          </a:p>
          <a:p>
            <a:pPr marL="457200" lvl="1" indent="0">
              <a:buNone/>
            </a:pPr>
            <a:r>
              <a:rPr lang="en-US" dirty="0" smtClean="0"/>
              <a:t>If </a:t>
            </a:r>
            <a:r>
              <a:rPr lang="en-US" dirty="0"/>
              <a:t>a consumer borrowed $1,000 at an interest rate of </a:t>
            </a:r>
            <a:r>
              <a:rPr lang="en-US" dirty="0" smtClean="0"/>
              <a:t>10% for </a:t>
            </a:r>
            <a:r>
              <a:rPr lang="en-US" dirty="0"/>
              <a:t>one year, his total repayment would be $1,100</a:t>
            </a:r>
            <a:r>
              <a:rPr lang="en-US" dirty="0" smtClean="0"/>
              <a:t> :</a:t>
            </a:r>
          </a:p>
          <a:p>
            <a:pPr marL="457200" lvl="1" indent="0">
              <a:buNone/>
            </a:pPr>
            <a:r>
              <a:rPr lang="da-DK" i="1" dirty="0" smtClean="0"/>
              <a:t>FV</a:t>
            </a:r>
            <a:r>
              <a:rPr lang="da-DK" dirty="0" smtClean="0"/>
              <a:t>1 </a:t>
            </a:r>
            <a:r>
              <a:rPr lang="da-DK" dirty="0"/>
              <a:t>= $1,000(1 + 1 · 0.1) = $1,000 · 1.1 = $1,100.</a:t>
            </a:r>
            <a:r>
              <a:rPr lang="da-DK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If </a:t>
            </a:r>
            <a:r>
              <a:rPr lang="en-US" dirty="0"/>
              <a:t>the loan were to be repaid in two years, its future value would be determined as </a:t>
            </a:r>
            <a:r>
              <a:rPr lang="en-US" dirty="0" smtClean="0"/>
              <a:t>follows:</a:t>
            </a:r>
            <a:br>
              <a:rPr lang="en-US" dirty="0" smtClean="0"/>
            </a:br>
            <a:r>
              <a:rPr lang="en-US" i="1" dirty="0" smtClean="0"/>
              <a:t>FV</a:t>
            </a:r>
            <a:r>
              <a:rPr lang="en-US" dirty="0" smtClean="0"/>
              <a:t>2 </a:t>
            </a:r>
            <a:r>
              <a:rPr lang="en-US" dirty="0"/>
              <a:t>= $1,000(1 + 2 · 0.1) = $1,000 · 1.2 = $1,200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6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INTEREST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</a:t>
            </a:r>
            <a:r>
              <a:rPr lang="en-US" dirty="0"/>
              <a:t>is computed on a compound basis when the borrower pays interest </a:t>
            </a:r>
            <a:r>
              <a:rPr lang="en-US" dirty="0" smtClean="0"/>
              <a:t>on accumulated </a:t>
            </a:r>
            <a:r>
              <a:rPr lang="en-US" dirty="0"/>
              <a:t>interest as well as on the loan principal.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err="1" smtClean="0">
                <a:solidFill>
                  <a:srgbClr val="FF0000"/>
                </a:solidFill>
              </a:rPr>
              <a:t>FV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(1 +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if an individual were to deposit $1,000 into a savings account paying</a:t>
            </a:r>
            <a:br>
              <a:rPr lang="en-US" dirty="0"/>
            </a:br>
            <a:r>
              <a:rPr lang="en-US" dirty="0"/>
              <a:t>annually compounded interest at a rate of 10% (here, the bank is borrowing money</a:t>
            </a:r>
            <a:r>
              <a:rPr lang="en-US" dirty="0" smtClean="0"/>
              <a:t>), the </a:t>
            </a:r>
            <a:r>
              <a:rPr lang="en-US" dirty="0"/>
              <a:t>future value of the account after five years would </a:t>
            </a:r>
            <a:r>
              <a:rPr lang="en-US" dirty="0" smtClean="0"/>
              <a:t>be: </a:t>
            </a:r>
            <a:br>
              <a:rPr lang="en-US" dirty="0" smtClean="0"/>
            </a:br>
            <a:r>
              <a:rPr lang="en-US" i="1" dirty="0"/>
              <a:t>FV</a:t>
            </a:r>
            <a:r>
              <a:rPr lang="en-US" baseline="-25000" dirty="0"/>
              <a:t>5</a:t>
            </a:r>
            <a:r>
              <a:rPr lang="en-US" dirty="0"/>
              <a:t> = $1,000(1 + 0.1)</a:t>
            </a:r>
            <a:r>
              <a:rPr lang="en-US" baseline="30000" dirty="0"/>
              <a:t>5</a:t>
            </a:r>
            <a:r>
              <a:rPr lang="en-US" dirty="0" smtClean="0"/>
              <a:t> = $1,610.51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1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FRACTIONAL PERIOD COMPOUNDING OF INTEREST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many savings accounts and other investments, interest can be compounded semiannually, quarterly, or even </a:t>
            </a:r>
            <a:r>
              <a:rPr lang="en-US" dirty="0" smtClean="0"/>
              <a:t>daily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i="1" dirty="0" smtClean="0">
                <a:solidFill>
                  <a:srgbClr val="FF0000"/>
                </a:solidFill>
              </a:rPr>
              <a:t>FV</a:t>
            </a:r>
            <a:r>
              <a:rPr lang="pt-BR" i="1" baseline="-25000" dirty="0" smtClean="0">
                <a:solidFill>
                  <a:srgbClr val="FF0000"/>
                </a:solidFill>
              </a:rPr>
              <a:t>n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= </a:t>
            </a:r>
            <a:r>
              <a:rPr lang="pt-BR" i="1" dirty="0" smtClean="0">
                <a:solidFill>
                  <a:srgbClr val="FF0000"/>
                </a:solidFill>
              </a:rPr>
              <a:t>X</a:t>
            </a:r>
            <a:r>
              <a:rPr lang="pt-BR" baseline="-25000" dirty="0" smtClean="0">
                <a:solidFill>
                  <a:srgbClr val="FF0000"/>
                </a:solidFill>
              </a:rPr>
              <a:t>0</a:t>
            </a:r>
            <a:r>
              <a:rPr lang="pt-BR" dirty="0" smtClean="0">
                <a:solidFill>
                  <a:srgbClr val="FF0000"/>
                </a:solidFill>
              </a:rPr>
              <a:t>(1 </a:t>
            </a:r>
            <a:r>
              <a:rPr lang="pt-BR" dirty="0">
                <a:solidFill>
                  <a:srgbClr val="FF0000"/>
                </a:solidFill>
              </a:rPr>
              <a:t>+ </a:t>
            </a:r>
            <a:r>
              <a:rPr lang="pt-BR" i="1" dirty="0">
                <a:solidFill>
                  <a:srgbClr val="FF0000"/>
                </a:solidFill>
              </a:rPr>
              <a:t>i</a:t>
            </a:r>
            <a:r>
              <a:rPr lang="pt-BR" dirty="0">
                <a:solidFill>
                  <a:srgbClr val="FF0000"/>
                </a:solidFill>
              </a:rPr>
              <a:t>/</a:t>
            </a:r>
            <a:r>
              <a:rPr lang="pt-BR" i="1" dirty="0">
                <a:solidFill>
                  <a:srgbClr val="FF0000"/>
                </a:solidFill>
              </a:rPr>
              <a:t>m</a:t>
            </a:r>
            <a:r>
              <a:rPr lang="pt-BR" dirty="0">
                <a:solidFill>
                  <a:srgbClr val="FF0000"/>
                </a:solidFill>
              </a:rPr>
              <a:t>)</a:t>
            </a:r>
            <a:r>
              <a:rPr lang="pt-BR" i="1" baseline="30000" dirty="0">
                <a:solidFill>
                  <a:srgbClr val="FF0000"/>
                </a:solidFill>
              </a:rPr>
              <a:t>mn</a:t>
            </a:r>
            <a:r>
              <a:rPr lang="pt-BR" dirty="0">
                <a:solidFill>
                  <a:srgbClr val="FF0000"/>
                </a:solidFill>
              </a:rPr>
              <a:t>,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en-US" dirty="0"/>
              <a:t>where interest is </a:t>
            </a:r>
            <a:r>
              <a:rPr lang="en-US" dirty="0">
                <a:solidFill>
                  <a:srgbClr val="FF0000"/>
                </a:solidFill>
              </a:rPr>
              <a:t>compounded </a:t>
            </a:r>
            <a:r>
              <a:rPr lang="en-US" i="1" dirty="0">
                <a:solidFill>
                  <a:srgbClr val="FF0000"/>
                </a:solidFill>
              </a:rPr>
              <a:t>m </a:t>
            </a:r>
            <a:r>
              <a:rPr lang="en-US" dirty="0">
                <a:solidFill>
                  <a:srgbClr val="FF0000"/>
                </a:solidFill>
              </a:rPr>
              <a:t>times per </a:t>
            </a:r>
            <a:r>
              <a:rPr lang="en-US" dirty="0" smtClean="0">
                <a:solidFill>
                  <a:srgbClr val="FF0000"/>
                </a:solidFill>
              </a:rPr>
              <a:t>year</a:t>
            </a:r>
            <a:r>
              <a:rPr lang="en-US" dirty="0" smtClean="0"/>
              <a:t>.</a:t>
            </a:r>
          </a:p>
          <a:p>
            <a:r>
              <a:rPr lang="en-US" dirty="0"/>
              <a:t>if </a:t>
            </a:r>
            <a:r>
              <a:rPr lang="en-US" i="1" dirty="0"/>
              <a:t>m </a:t>
            </a:r>
            <a:r>
              <a:rPr lang="en-US" dirty="0"/>
              <a:t>is 2, then interest is compounded on a semiannual basis. The semiannual interest rate is simply </a:t>
            </a:r>
            <a:r>
              <a:rPr lang="en-US" i="1" dirty="0" err="1"/>
              <a:t>i</a:t>
            </a:r>
            <a:r>
              <a:rPr lang="en-US" dirty="0"/>
              <a:t>/</a:t>
            </a:r>
            <a:r>
              <a:rPr lang="en-US" i="1" dirty="0"/>
              <a:t>m </a:t>
            </a:r>
            <a:r>
              <a:rPr lang="en-US" dirty="0"/>
              <a:t>or </a:t>
            </a:r>
            <a:r>
              <a:rPr lang="en-US" i="1" dirty="0" err="1" smtClean="0"/>
              <a:t>i</a:t>
            </a:r>
            <a:r>
              <a:rPr lang="en-US" dirty="0" smtClean="0"/>
              <a:t>/2.</a:t>
            </a:r>
          </a:p>
          <a:p>
            <a:r>
              <a:rPr lang="en-US" dirty="0"/>
              <a:t>If $1,000 were deposited into a savings account paying interest at an </a:t>
            </a:r>
            <a:r>
              <a:rPr lang="en-US" dirty="0" smtClean="0"/>
              <a:t>annual rate </a:t>
            </a:r>
            <a:r>
              <a:rPr lang="en-US" dirty="0"/>
              <a:t>of 10% compounded semiannually, its future value after five years would </a:t>
            </a:r>
            <a:r>
              <a:rPr lang="en-US" dirty="0" smtClean="0"/>
              <a:t>be $1,628.90</a:t>
            </a:r>
            <a:r>
              <a:rPr lang="en-US" dirty="0"/>
              <a:t>, determined as follows: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/>
              <a:t>FV</a:t>
            </a:r>
            <a:r>
              <a:rPr lang="en-US" baseline="-25000" dirty="0"/>
              <a:t>5</a:t>
            </a:r>
            <a:r>
              <a:rPr lang="en-US" dirty="0"/>
              <a:t> = $1,000(1 + 0.1/2)</a:t>
            </a:r>
            <a:r>
              <a:rPr lang="en-US" baseline="30000" dirty="0"/>
              <a:t>2·5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0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/>
              <a:t>Annual Percentage Yield - 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annual percentage yield (APY) is the effective annual rate of return taking into account the effect of compounding interest. APY is </a:t>
            </a:r>
            <a:r>
              <a:rPr lang="en-US" dirty="0" smtClean="0"/>
              <a:t>calculated </a:t>
            </a:r>
            <a:r>
              <a:rPr lang="en-US" dirty="0"/>
              <a:t>by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APY= ((1+periodic rate)^period )-1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5278" t="36072" r="37607" b="26346"/>
          <a:stretch/>
        </p:blipFill>
        <p:spPr bwMode="auto">
          <a:xfrm>
            <a:off x="1856371" y="3788576"/>
            <a:ext cx="5622457" cy="2523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0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Percentage Yield - 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considering whether to invest in a one-year zero-coupon bond that pays 6% upon maturity or a high-yield money market account that pays 0.5% per month with monthly compounding.</a:t>
            </a:r>
          </a:p>
          <a:p>
            <a:endParaRPr lang="en-US" dirty="0"/>
          </a:p>
          <a:p>
            <a:r>
              <a:rPr lang="en-US" dirty="0"/>
              <a:t>At first glance, the yields appear equal because 12 months multiplied by 0.5% equals 6%. However, when the effects of compounding are included by calculating the APY, the second investment actually yields 6.17%, as (1 + .005)^12 - 1 = 0.0617.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8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b="1" dirty="0"/>
              <a:t>APPLICATION 4.1: </a:t>
            </a:r>
            <a:r>
              <a:rPr lang="en-US" b="1" i="1" dirty="0"/>
              <a:t>APY </a:t>
            </a:r>
            <a:r>
              <a:rPr lang="en-US" b="1" dirty="0"/>
              <a:t>AND BANK ACCOUNT COMPARISONS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/>
              <a:t>an example where a savings account at bank X pays </a:t>
            </a:r>
            <a:r>
              <a:rPr lang="en-US" dirty="0">
                <a:solidFill>
                  <a:srgbClr val="FF0000"/>
                </a:solidFill>
              </a:rPr>
              <a:t>6% </a:t>
            </a:r>
            <a:r>
              <a:rPr lang="en-US" dirty="0"/>
              <a:t>interest compounded daily and a similar account at bank Y pays </a:t>
            </a:r>
            <a:r>
              <a:rPr lang="en-US" dirty="0" smtClean="0">
                <a:solidFill>
                  <a:srgbClr val="FF0000"/>
                </a:solidFill>
              </a:rPr>
              <a:t>6.25 </a:t>
            </a:r>
            <a:r>
              <a:rPr lang="en-US" dirty="0">
                <a:solidFill>
                  <a:srgbClr val="FF0000"/>
                </a:solidFill>
              </a:rPr>
              <a:t>% </a:t>
            </a:r>
            <a:r>
              <a:rPr lang="en-US" dirty="0"/>
              <a:t>interest, compounded </a:t>
            </a:r>
            <a:r>
              <a:rPr lang="en-US" dirty="0">
                <a:solidFill>
                  <a:srgbClr val="FF0000"/>
                </a:solidFill>
              </a:rPr>
              <a:t>semiannually</a:t>
            </a:r>
            <a:r>
              <a:rPr lang="en-US" dirty="0"/>
              <a:t>. Which account will pay more to an investor who leaves a $100 deposit for one </a:t>
            </a:r>
            <a:r>
              <a:rPr lang="en-US" dirty="0" smtClean="0"/>
              <a:t>year (</a:t>
            </a:r>
            <a:r>
              <a:rPr lang="en-US" dirty="0" smtClean="0">
                <a:solidFill>
                  <a:srgbClr val="FF0000"/>
                </a:solidFill>
              </a:rPr>
              <a:t>365 days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r>
              <a:rPr lang="en-US" u="sng" dirty="0" smtClean="0"/>
              <a:t>Solution: </a:t>
            </a:r>
          </a:p>
          <a:p>
            <a:r>
              <a:rPr lang="en-US" dirty="0" smtClean="0"/>
              <a:t>FV </a:t>
            </a:r>
            <a:r>
              <a:rPr lang="en-US" dirty="0"/>
              <a:t>of X =$   106.1831  </a:t>
            </a:r>
          </a:p>
          <a:p>
            <a:r>
              <a:rPr lang="en-US" dirty="0"/>
              <a:t>FV of Y = $ 106.34766 </a:t>
            </a:r>
          </a:p>
          <a:p>
            <a:r>
              <a:rPr lang="en-US" dirty="0"/>
              <a:t>APY of X 0.061831311 </a:t>
            </a:r>
          </a:p>
          <a:p>
            <a:r>
              <a:rPr lang="en-US" dirty="0"/>
              <a:t>APY of Y= 0.063476563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Quyen Pham - HSU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6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2551</Words>
  <Application>Microsoft Office PowerPoint</Application>
  <PresentationFormat>Widescreen</PresentationFormat>
  <Paragraphs>219</Paragraphs>
  <Slides>39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Eurostile-Demi</vt:lpstr>
      <vt:lpstr>PhotinaMT</vt:lpstr>
      <vt:lpstr>PhotinaMT-Italic</vt:lpstr>
      <vt:lpstr>Office Theme</vt:lpstr>
      <vt:lpstr>QUANTITATIVE METHODS FOR FINANCE AND INVESTMENTS   TIME VALUE OF MONEY </vt:lpstr>
      <vt:lpstr>TOPICS</vt:lpstr>
      <vt:lpstr>INTRODUCTION AND FUTURE VALUE  </vt:lpstr>
      <vt:lpstr>SIMPLE INTEREST</vt:lpstr>
      <vt:lpstr>COMPOUND INTEREST  </vt:lpstr>
      <vt:lpstr>FRACTIONAL PERIOD COMPOUNDING OF INTEREST </vt:lpstr>
      <vt:lpstr>Annual Percentage Yield - APY</vt:lpstr>
      <vt:lpstr>Annual Percentage Yield - APY</vt:lpstr>
      <vt:lpstr>APPLICATION 4.1: APY AND BANK ACCOUNT COMPARISONS </vt:lpstr>
      <vt:lpstr>CONTINUOUS COMPOUNDING OF INTEREST  </vt:lpstr>
      <vt:lpstr>ANNUITY FUTURE VALUES</vt:lpstr>
      <vt:lpstr>ANNUITY FUTURE VALUES</vt:lpstr>
      <vt:lpstr>ANNUITY FUTURE VALUES</vt:lpstr>
      <vt:lpstr>ANNUITY FUTURE VALUES</vt:lpstr>
      <vt:lpstr>APPLICATION 4.2: PLANNING FOR RETIREMENT  </vt:lpstr>
      <vt:lpstr>APPLICATION 4.2: PLANNING FOR RETIREMENT</vt:lpstr>
      <vt:lpstr>DISCOUNTING AND PRESENT VALUE  </vt:lpstr>
      <vt:lpstr>DISCOUNTING AND PRESENT VALUE  </vt:lpstr>
      <vt:lpstr>THE PRESENT VALUE OF A SERIES OF CASH FLOWS  </vt:lpstr>
      <vt:lpstr>THE PRESENT VALUE OF A SERIES OF CASH FLOWS</vt:lpstr>
      <vt:lpstr>ANNUITY PRESENT VALUES</vt:lpstr>
      <vt:lpstr>ANNUITY PRESENT VALUES  </vt:lpstr>
      <vt:lpstr>APPLICATION 4.3: PLANNING FOR RETIREMENT, PART II  </vt:lpstr>
      <vt:lpstr>APPLICATION 4.4: VALUING A BOND  </vt:lpstr>
      <vt:lpstr>AMORTIZATION  </vt:lpstr>
      <vt:lpstr>AMORTIZATION  </vt:lpstr>
      <vt:lpstr>APPLICATION 4.5: DETERMINING THE MORTGAGE PAYMENT </vt:lpstr>
      <vt:lpstr>APPLICATION 4.5: DETERMINING THE MORTGAGE PAYMENT </vt:lpstr>
      <vt:lpstr>APPLICATION 4.5: DETERMINING THE MORTGAGE PAYMENT </vt:lpstr>
      <vt:lpstr>PERPETUITY MODELS  </vt:lpstr>
      <vt:lpstr>PERPETUITY MODELS</vt:lpstr>
      <vt:lpstr>PERPETUITY MODELS</vt:lpstr>
      <vt:lpstr>SINGLE-STAGE GROWTH MODELS  </vt:lpstr>
      <vt:lpstr>SINGLE-STAGE GROWTH MODELS</vt:lpstr>
      <vt:lpstr>SINGLE-STAGE GROWTH MODELS</vt:lpstr>
      <vt:lpstr>APPLICATION 4.6: STOCK VALUATION MODELS  </vt:lpstr>
      <vt:lpstr>MULTIPLE-STAGE GROWTH MODELS*  </vt:lpstr>
      <vt:lpstr>MULTIPLE-STAGE GROWTH MODELS*  </vt:lpstr>
      <vt:lpstr>MULTIPLE-STAGE GROWTH MODELS*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METHODS FOR FINANCE AND INVESTMENTS   The Time Value of Money </dc:title>
  <dc:creator>Hewlett-Packard Company</dc:creator>
  <cp:lastModifiedBy>Hewlett-Packard Company</cp:lastModifiedBy>
  <cp:revision>134</cp:revision>
  <dcterms:created xsi:type="dcterms:W3CDTF">2018-09-16T13:08:40Z</dcterms:created>
  <dcterms:modified xsi:type="dcterms:W3CDTF">2019-01-26T02:30:55Z</dcterms:modified>
</cp:coreProperties>
</file>