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258" r:id="rId3"/>
    <p:sldId id="257" r:id="rId4"/>
    <p:sldId id="260" r:id="rId5"/>
    <p:sldId id="281" r:id="rId6"/>
    <p:sldId id="282" r:id="rId7"/>
    <p:sldId id="280" r:id="rId8"/>
    <p:sldId id="261" r:id="rId9"/>
    <p:sldId id="262" r:id="rId10"/>
    <p:sldId id="274" r:id="rId11"/>
    <p:sldId id="275" r:id="rId12"/>
    <p:sldId id="276" r:id="rId13"/>
    <p:sldId id="263" r:id="rId14"/>
    <p:sldId id="264" r:id="rId15"/>
    <p:sldId id="277" r:id="rId16"/>
    <p:sldId id="279" r:id="rId17"/>
    <p:sldId id="265" r:id="rId18"/>
    <p:sldId id="266" r:id="rId19"/>
    <p:sldId id="272" r:id="rId20"/>
    <p:sldId id="278" r:id="rId21"/>
    <p:sldId id="267" r:id="rId22"/>
    <p:sldId id="268" r:id="rId23"/>
    <p:sldId id="269" r:id="rId24"/>
    <p:sldId id="270" r:id="rId25"/>
    <p:sldId id="271" r:id="rId26"/>
    <p:sldId id="2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03" autoAdjust="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2B77C-0BB3-4520-99FD-A00349D5DD89}" type="datetimeFigureOut">
              <a:rPr lang="en-US" smtClean="0"/>
              <a:t>19-Feb-19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EB930-4438-4D47-B583-3D9EF630A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4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http://pages.stern.nyu.edu/~adamodar/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12A6-D307-41A4-90BC-57239B3598C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60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B930-4438-4D47-B583-3D9EF630A2D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21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B930-4438-4D47-B583-3D9EF630A2D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2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module has addressed a key element in the process of acquiring another business, namely: At what price does the takeover make sense from a financial perspective? The key is to correctly value the acquisition target in order to set a maximum price for the bid. The candidate should now understand: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B930-4438-4D47-B583-3D9EF630A2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48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terminal value: </a:t>
            </a:r>
            <a:r>
              <a:rPr lang="en-US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B930-4438-4D47-B583-3D9EF630A2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28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comparable companies approach involves identifying a group of firms that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 common features with the target company.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B930-4438-4D47-B583-3D9EF630A2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15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excel</a:t>
            </a:r>
            <a:r>
              <a:rPr lang="en-US" baseline="0" dirty="0" smtClean="0"/>
              <a:t> file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B930-4438-4D47-B583-3D9EF630A2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89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the excel</a:t>
            </a:r>
            <a:r>
              <a:rPr lang="en-US" baseline="0" dirty="0" smtClean="0"/>
              <a:t> file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B930-4438-4D47-B583-3D9EF630A2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15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Bước tiếp theo là tính trung bình nhóm và phạm vi</a:t>
            </a:r>
            <a:endParaRPr lang="en-US" dirty="0" smtClean="0"/>
          </a:p>
          <a:p>
            <a:r>
              <a:rPr lang="en-US" dirty="0" smtClean="0"/>
              <a:t>VD: Implied</a:t>
            </a:r>
            <a:r>
              <a:rPr lang="en-US" baseline="0" dirty="0" smtClean="0"/>
              <a:t> value</a:t>
            </a:r>
            <a:r>
              <a:rPr lang="en-US" dirty="0" smtClean="0"/>
              <a:t> =</a:t>
            </a:r>
            <a:r>
              <a:rPr lang="en-US" baseline="0" dirty="0" smtClean="0"/>
              <a:t> weighted average x 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B930-4438-4D47-B583-3D9EF630A2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03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B930-4438-4D47-B583-3D9EF630A2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10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B930-4438-4D47-B583-3D9EF630A2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76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4BDC-CF38-4EF5-89A9-6FDA98773EAC}" type="datetimeFigureOut">
              <a:rPr lang="en-US" smtClean="0"/>
              <a:t>19-Feb-19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E66F-D0F1-4B87-A62C-7FAD4CB0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7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4BDC-CF38-4EF5-89A9-6FDA98773EAC}" type="datetimeFigureOut">
              <a:rPr lang="en-US" smtClean="0"/>
              <a:t>19-Feb-19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E66F-D0F1-4B87-A62C-7FAD4CB0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8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4BDC-CF38-4EF5-89A9-6FDA98773EAC}" type="datetimeFigureOut">
              <a:rPr lang="en-US" smtClean="0"/>
              <a:t>19-Feb-19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E66F-D0F1-4B87-A62C-7FAD4CB0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6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4BDC-CF38-4EF5-89A9-6FDA98773EAC}" type="datetimeFigureOut">
              <a:rPr lang="en-US" smtClean="0"/>
              <a:t>19-Feb-19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E66F-D0F1-4B87-A62C-7FAD4CB0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4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4BDC-CF38-4EF5-89A9-6FDA98773EAC}" type="datetimeFigureOut">
              <a:rPr lang="en-US" smtClean="0"/>
              <a:t>19-Feb-19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E66F-D0F1-4B87-A62C-7FAD4CB0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7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4BDC-CF38-4EF5-89A9-6FDA98773EAC}" type="datetimeFigureOut">
              <a:rPr lang="en-US" smtClean="0"/>
              <a:t>19-Feb-19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E66F-D0F1-4B87-A62C-7FAD4CB0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0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4BDC-CF38-4EF5-89A9-6FDA98773EAC}" type="datetimeFigureOut">
              <a:rPr lang="en-US" smtClean="0"/>
              <a:t>19-Feb-19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E66F-D0F1-4B87-A62C-7FAD4CB0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3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4BDC-CF38-4EF5-89A9-6FDA98773EAC}" type="datetimeFigureOut">
              <a:rPr lang="en-US" smtClean="0"/>
              <a:t>19-Feb-19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E66F-D0F1-4B87-A62C-7FAD4CB0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9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4BDC-CF38-4EF5-89A9-6FDA98773EAC}" type="datetimeFigureOut">
              <a:rPr lang="en-US" smtClean="0"/>
              <a:t>19-Feb-19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E66F-D0F1-4B87-A62C-7FAD4CB0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4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4BDC-CF38-4EF5-89A9-6FDA98773EAC}" type="datetimeFigureOut">
              <a:rPr lang="en-US" smtClean="0"/>
              <a:t>19-Feb-19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E66F-D0F1-4B87-A62C-7FAD4CB0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9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4BDC-CF38-4EF5-89A9-6FDA98773EAC}" type="datetimeFigureOut">
              <a:rPr lang="en-US" smtClean="0"/>
              <a:t>19-Feb-19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E66F-D0F1-4B87-A62C-7FAD4CB0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1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14BDC-CF38-4EF5-89A9-6FDA98773EAC}" type="datetimeFigureOut">
              <a:rPr lang="en-US" smtClean="0"/>
              <a:t>19-Feb-19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5E66F-D0F1-4B87-A62C-7FAD4CB0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stern.nyu.edu/~adamodar/New_Home_Page/spreadsh.htm#acqval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2000250"/>
            <a:ext cx="57150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29635"/>
          </a:xfrm>
        </p:spPr>
        <p:txBody>
          <a:bodyPr>
            <a:normAutofit/>
          </a:bodyPr>
          <a:lstStyle/>
          <a:p>
            <a:r>
              <a:rPr lang="en-US" sz="6000" i="1" dirty="0" smtClean="0"/>
              <a:t>Mergers</a:t>
            </a:r>
            <a:r>
              <a:rPr lang="en-US" sz="6000" dirty="0"/>
              <a:t> </a:t>
            </a:r>
            <a:r>
              <a:rPr lang="en-US" sz="6000" i="1" dirty="0" smtClean="0"/>
              <a:t>and</a:t>
            </a:r>
            <a:r>
              <a:rPr lang="en-US" sz="6000" dirty="0"/>
              <a:t> </a:t>
            </a:r>
            <a:r>
              <a:rPr lang="en-US" sz="6000" i="1" dirty="0" smtClean="0"/>
              <a:t>Acquisitions</a:t>
            </a:r>
            <a:br>
              <a:rPr lang="en-US" sz="6000" i="1" dirty="0" smtClean="0"/>
            </a:br>
            <a:r>
              <a:rPr lang="en-US" i="1" dirty="0" smtClean="0"/>
              <a:t>Valuation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75759"/>
            <a:ext cx="10515600" cy="200120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Professor Alexander Roberts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err="1"/>
              <a:t>Dr</a:t>
            </a:r>
            <a:r>
              <a:rPr lang="en-US" i="1" dirty="0"/>
              <a:t> William Wallace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err="1"/>
              <a:t>Dr</a:t>
            </a:r>
            <a:r>
              <a:rPr lang="en-US" i="1" dirty="0"/>
              <a:t> Peter </a:t>
            </a:r>
            <a:r>
              <a:rPr lang="en-US" i="1" dirty="0" smtClean="0"/>
              <a:t>Moles</a:t>
            </a:r>
          </a:p>
          <a:p>
            <a:r>
              <a:rPr lang="en-US" dirty="0" smtClean="0"/>
              <a:t>Edinburgh Business School, Watt University, United Kingdom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Quyen Pham/2017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Comparator 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3789"/>
            <a:ext cx="10515600" cy="5037222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/>
              <a:t>Multiples and Ratio Analysis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Revenue or sales multiple. </a:t>
            </a:r>
            <a:r>
              <a:rPr lang="en-US" dirty="0"/>
              <a:t>The ratio of the price divided by the </a:t>
            </a:r>
            <a:r>
              <a:rPr lang="en-US" dirty="0" smtClean="0"/>
              <a:t>revenue or </a:t>
            </a:r>
            <a:r>
              <a:rPr lang="en-US" dirty="0"/>
              <a:t>sales of the business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Multiple of (or times) earnings (profits) paid. </a:t>
            </a:r>
            <a:r>
              <a:rPr lang="en-US" dirty="0"/>
              <a:t>The price divided by </a:t>
            </a:r>
            <a:r>
              <a:rPr lang="en-US" dirty="0" smtClean="0"/>
              <a:t>the earnings </a:t>
            </a:r>
            <a:r>
              <a:rPr lang="en-US" dirty="0"/>
              <a:t>(the price-earnings multiple).</a:t>
            </a:r>
            <a:br>
              <a:rPr lang="en-US" dirty="0"/>
            </a:br>
            <a:r>
              <a:rPr lang="en-US" b="1" dirty="0"/>
              <a:t>Multiple of (or times) cash flow paid. </a:t>
            </a:r>
            <a:r>
              <a:rPr lang="en-US" dirty="0"/>
              <a:t>The price divided by the cash flow</a:t>
            </a:r>
            <a:br>
              <a:rPr lang="en-US" dirty="0"/>
            </a:br>
            <a:r>
              <a:rPr lang="en-US" dirty="0"/>
              <a:t>(over a reporting period, typically a year).</a:t>
            </a:r>
            <a:br>
              <a:rPr lang="en-US" dirty="0"/>
            </a:br>
            <a:r>
              <a:rPr lang="en-US" b="1" dirty="0"/>
              <a:t>Multiple of (or times) earnings before interest and tax paid (EBIT). </a:t>
            </a:r>
            <a:r>
              <a:rPr lang="en-US" dirty="0"/>
              <a:t>The</a:t>
            </a:r>
            <a:br>
              <a:rPr lang="en-US" dirty="0"/>
            </a:br>
            <a:r>
              <a:rPr lang="en-US" dirty="0"/>
              <a:t>price divided by earnings before interest and tax.</a:t>
            </a:r>
            <a:br>
              <a:rPr lang="en-US" dirty="0"/>
            </a:br>
            <a:r>
              <a:rPr lang="en-US" b="1" dirty="0"/>
              <a:t>Multiple of (or times) earnings before interest, tax, depreciation and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allowances (EBITDA). </a:t>
            </a:r>
            <a:r>
              <a:rPr lang="en-US" dirty="0"/>
              <a:t>The price divided by earnings before interest, tax,</a:t>
            </a:r>
            <a:br>
              <a:rPr lang="en-US" dirty="0"/>
            </a:br>
            <a:r>
              <a:rPr lang="en-US" dirty="0"/>
              <a:t>depreciation and </a:t>
            </a:r>
            <a:r>
              <a:rPr lang="en-US" dirty="0" err="1"/>
              <a:t>amortisation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Price per unit of resource (PPU). </a:t>
            </a:r>
            <a:r>
              <a:rPr lang="en-US" dirty="0"/>
              <a:t>The market price divided by some particular resource (either physical, such as acreage, barrels of oil, customers, or</a:t>
            </a:r>
            <a:br>
              <a:rPr lang="en-US" dirty="0"/>
            </a:br>
            <a:r>
              <a:rPr lang="en-US" dirty="0"/>
              <a:t>other income-generating asset</a:t>
            </a:r>
            <a:r>
              <a:rPr lang="en-US" dirty="0" smtClean="0"/>
              <a:t>).</a:t>
            </a:r>
          </a:p>
          <a:p>
            <a:r>
              <a:rPr lang="en-US" i="1" dirty="0"/>
              <a:t>C</a:t>
            </a:r>
            <a:r>
              <a:rPr lang="en-US" i="1" dirty="0" smtClean="0"/>
              <a:t>omparable </a:t>
            </a:r>
            <a:r>
              <a:rPr lang="en-US" i="1" dirty="0"/>
              <a:t>transactions </a:t>
            </a:r>
          </a:p>
          <a:p>
            <a:pPr marL="0" indent="0">
              <a:buNone/>
            </a:pPr>
            <a:r>
              <a:rPr lang="en-US" b="1" dirty="0" smtClean="0"/>
              <a:t>    Multiple </a:t>
            </a:r>
            <a:r>
              <a:rPr lang="en-US" b="1" dirty="0"/>
              <a:t>of (or times) book value (BV) paid. </a:t>
            </a:r>
            <a:r>
              <a:rPr lang="en-US" dirty="0"/>
              <a:t>The ratio of the acquisition</a:t>
            </a:r>
            <a:br>
              <a:rPr lang="en-US" dirty="0"/>
            </a:br>
            <a:r>
              <a:rPr lang="en-US" dirty="0"/>
              <a:t>price to the book (or accounting) value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4" y="466725"/>
            <a:ext cx="11286066" cy="1325563"/>
          </a:xfrm>
        </p:spPr>
        <p:txBody>
          <a:bodyPr>
            <a:normAutofit/>
          </a:bodyPr>
          <a:lstStyle/>
          <a:p>
            <a:r>
              <a:rPr lang="en-US" i="1" dirty="0"/>
              <a:t>Comparator </a:t>
            </a:r>
            <a:r>
              <a:rPr lang="en-US" i="1" dirty="0" smtClean="0"/>
              <a:t>Valuation - </a:t>
            </a:r>
            <a:r>
              <a:rPr lang="en-US" i="1" dirty="0"/>
              <a:t>Comparable </a:t>
            </a:r>
            <a:r>
              <a:rPr lang="en-US" i="1" dirty="0" smtClean="0"/>
              <a:t>Companies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42308" t="41905" r="19231" b="20182"/>
          <a:stretch/>
        </p:blipFill>
        <p:spPr bwMode="auto">
          <a:xfrm>
            <a:off x="1500166" y="1690688"/>
            <a:ext cx="7435288" cy="42448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26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Comparator Valuation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40064" t="32212" r="15545" b="9635"/>
          <a:stretch/>
        </p:blipFill>
        <p:spPr bwMode="auto">
          <a:xfrm>
            <a:off x="838200" y="1443789"/>
            <a:ext cx="8630653" cy="5117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64091" y="2414102"/>
            <a:ext cx="4089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Implied </a:t>
            </a:r>
            <a:r>
              <a:rPr lang="en-US" dirty="0"/>
              <a:t>value = weighted average x </a:t>
            </a:r>
            <a:r>
              <a:rPr lang="en-US" dirty="0" smtClean="0"/>
              <a:t>target</a:t>
            </a:r>
          </a:p>
          <a:p>
            <a:r>
              <a:rPr lang="en-US" dirty="0" smtClean="0"/>
              <a:t>Ex: EPS = 14.6 x 36 =526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Discounted Cash Flow </a:t>
            </a:r>
            <a:r>
              <a:rPr lang="en-US" i="1" dirty="0" smtClean="0"/>
              <a:t>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• </a:t>
            </a:r>
            <a:r>
              <a:rPr lang="en-US" dirty="0"/>
              <a:t>Discounted cash flow (DCF) methods require the analyst to provide </a:t>
            </a:r>
            <a:r>
              <a:rPr lang="en-US" dirty="0" smtClean="0"/>
              <a:t>explicit estimates </a:t>
            </a:r>
            <a:r>
              <a:rPr lang="en-US" dirty="0"/>
              <a:t>of future net cash flows (or free cash flows) over some </a:t>
            </a:r>
            <a:r>
              <a:rPr lang="en-US" dirty="0" smtClean="0"/>
              <a:t>assessment horizon</a:t>
            </a:r>
            <a:r>
              <a:rPr lang="en-US" dirty="0"/>
              <a:t>.</a:t>
            </a:r>
            <a:br>
              <a:rPr lang="en-US" dirty="0"/>
            </a:br>
            <a:r>
              <a:rPr lang="en-US" i="1" dirty="0"/>
              <a:t>• </a:t>
            </a:r>
            <a:r>
              <a:rPr lang="en-US" dirty="0"/>
              <a:t>As firms earn cash flows beyond the assessment period, it is also </a:t>
            </a:r>
            <a:r>
              <a:rPr lang="en-US" dirty="0" smtClean="0"/>
              <a:t>necessary to </a:t>
            </a:r>
            <a:r>
              <a:rPr lang="en-US" dirty="0"/>
              <a:t>derive an exit price representing all the future cash flows from </a:t>
            </a:r>
            <a:r>
              <a:rPr lang="en-US" dirty="0" smtClean="0"/>
              <a:t>the business </a:t>
            </a:r>
            <a:r>
              <a:rPr lang="en-US" dirty="0"/>
              <a:t>beyond those being explicitly modelled. Such terminal values </a:t>
            </a:r>
            <a:r>
              <a:rPr lang="en-US" dirty="0" smtClean="0"/>
              <a:t>are computed </a:t>
            </a:r>
            <a:r>
              <a:rPr lang="en-US" dirty="0"/>
              <a:t>on the basis of a valuation model, such as a growth </a:t>
            </a:r>
            <a:r>
              <a:rPr lang="en-US" dirty="0" smtClean="0"/>
              <a:t>perpetuity or </a:t>
            </a:r>
            <a:r>
              <a:rPr lang="en-US" dirty="0"/>
              <a:t>the application of a multiple to cash flow or earnings (for instance, </a:t>
            </a:r>
            <a:r>
              <a:rPr lang="en-US" dirty="0" smtClean="0"/>
              <a:t>the use </a:t>
            </a:r>
            <a:r>
              <a:rPr lang="en-US" dirty="0"/>
              <a:t>of a price-earnings ratio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3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Discounted Cash Flow 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• </a:t>
            </a:r>
            <a:r>
              <a:rPr lang="en-US" dirty="0"/>
              <a:t>All the cash flows are then present valued at a discount rate that reflects </a:t>
            </a:r>
            <a:r>
              <a:rPr lang="en-US" dirty="0" smtClean="0"/>
              <a:t>the risk </a:t>
            </a:r>
            <a:r>
              <a:rPr lang="en-US" dirty="0"/>
              <a:t>of the firm (or project being appraised). This rate is the cost of </a:t>
            </a:r>
            <a:r>
              <a:rPr lang="en-US" dirty="0" smtClean="0"/>
              <a:t>capital, which </a:t>
            </a:r>
            <a:r>
              <a:rPr lang="en-US" dirty="0"/>
              <a:t>has two components: the cost of equity and the cost of debt.</a:t>
            </a:r>
            <a:br>
              <a:rPr lang="en-US" dirty="0"/>
            </a:br>
            <a:r>
              <a:rPr lang="en-US" i="1" dirty="0"/>
              <a:t>• </a:t>
            </a:r>
            <a:r>
              <a:rPr lang="en-US" dirty="0"/>
              <a:t>The valuation derived from the cash flow analysis is then compared to </a:t>
            </a:r>
            <a:r>
              <a:rPr lang="en-US" dirty="0" smtClean="0"/>
              <a:t>the costs </a:t>
            </a:r>
            <a:r>
              <a:rPr lang="en-US" dirty="0"/>
              <a:t>of acquiring the firm to determine whether there is a net </a:t>
            </a:r>
            <a:r>
              <a:rPr lang="en-US" dirty="0" smtClean="0"/>
              <a:t>advantage from </a:t>
            </a:r>
            <a:r>
              <a:rPr lang="en-US" dirty="0"/>
              <a:t>merging. Under the value management criterion, the decision to proceed will depend on whether the net advantage from merging is </a:t>
            </a:r>
            <a:r>
              <a:rPr lang="en-US" dirty="0" smtClean="0"/>
              <a:t>positive. This </a:t>
            </a:r>
            <a:r>
              <a:rPr lang="en-US" dirty="0"/>
              <a:t>is simply the net present value rule applied to the acquisition decision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Discounted Cash Flow Valuation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7546" t="47509" r="46108" b="39749"/>
          <a:stretch/>
        </p:blipFill>
        <p:spPr bwMode="auto">
          <a:xfrm>
            <a:off x="838200" y="1957287"/>
            <a:ext cx="2412834" cy="1080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37660" t="70980" r="45994" b="14197"/>
          <a:stretch/>
        </p:blipFill>
        <p:spPr bwMode="auto">
          <a:xfrm>
            <a:off x="956762" y="3116642"/>
            <a:ext cx="2175710" cy="1299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39102" t="50171" r="42469" b="40992"/>
          <a:stretch/>
        </p:blipFill>
        <p:spPr bwMode="auto">
          <a:xfrm>
            <a:off x="1200901" y="4870684"/>
            <a:ext cx="2424615" cy="824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00901" y="4494618"/>
            <a:ext cx="103975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31F20"/>
                </a:solidFill>
                <a:latin typeface="Palatino-Roman"/>
              </a:rPr>
              <a:t>The </a:t>
            </a:r>
            <a:r>
              <a:rPr lang="en-US" dirty="0">
                <a:solidFill>
                  <a:srgbClr val="231F20"/>
                </a:solidFill>
                <a:latin typeface="Palatino-Roman"/>
              </a:rPr>
              <a:t>net present value (NPV), which is the </a:t>
            </a:r>
            <a:r>
              <a:rPr lang="en-US" dirty="0" smtClean="0">
                <a:solidFill>
                  <a:srgbClr val="231F20"/>
                </a:solidFill>
                <a:latin typeface="Palatino-Roman"/>
              </a:rPr>
              <a:t>net of </a:t>
            </a:r>
            <a:r>
              <a:rPr lang="en-US" dirty="0">
                <a:solidFill>
                  <a:srgbClr val="231F20"/>
                </a:solidFill>
                <a:latin typeface="Palatino-Roman"/>
              </a:rPr>
              <a:t>the differences of benefits to costs of the transaction, will </a:t>
            </a:r>
            <a:r>
              <a:rPr lang="en-US" dirty="0" smtClean="0">
                <a:solidFill>
                  <a:srgbClr val="231F20"/>
                </a:solidFill>
                <a:latin typeface="Palatino-Roman"/>
              </a:rPr>
              <a:t>be:</a:t>
            </a:r>
            <a:r>
              <a:rPr lang="en-US" dirty="0">
                <a:solidFill>
                  <a:srgbClr val="231F20"/>
                </a:solidFill>
                <a:latin typeface="Palatino-Roman"/>
              </a:rPr>
              <a:t/>
            </a:r>
            <a:br>
              <a:rPr lang="en-US" dirty="0">
                <a:solidFill>
                  <a:srgbClr val="231F20"/>
                </a:solidFill>
                <a:latin typeface="Palatino-Roman"/>
              </a:rPr>
            </a:br>
            <a:r>
              <a:rPr lang="en-US" dirty="0">
                <a:solidFill>
                  <a:srgbClr val="231F20"/>
                </a:solidFill>
                <a:latin typeface="Palatino-Roman"/>
              </a:rPr>
              <a:t/>
            </a:r>
            <a:br>
              <a:rPr lang="en-US" dirty="0">
                <a:solidFill>
                  <a:srgbClr val="231F20"/>
                </a:solidFill>
                <a:latin typeface="Palatino-Roman"/>
              </a:rPr>
            </a:br>
            <a:endParaRPr lang="en-US" dirty="0" smtClean="0">
              <a:solidFill>
                <a:srgbClr val="231F20"/>
              </a:solidFill>
              <a:latin typeface="Palatino-Roman"/>
            </a:endParaRPr>
          </a:p>
          <a:p>
            <a:r>
              <a:rPr lang="en-US" dirty="0"/>
              <a:t>where </a:t>
            </a:r>
            <a:r>
              <a:rPr lang="en-US" dirty="0" err="1"/>
              <a:t>FCF</a:t>
            </a:r>
            <a:r>
              <a:rPr lang="en-US" i="1" dirty="0" err="1"/>
              <a:t>t</a:t>
            </a:r>
            <a:r>
              <a:rPr lang="en-US" i="1" dirty="0"/>
              <a:t> </a:t>
            </a:r>
            <a:r>
              <a:rPr lang="en-US" dirty="0"/>
              <a:t>is the free cash flow after tax in period </a:t>
            </a:r>
            <a:r>
              <a:rPr lang="en-US" i="1" dirty="0"/>
              <a:t>t</a:t>
            </a:r>
            <a:r>
              <a:rPr lang="en-US" dirty="0"/>
              <a:t>, and </a:t>
            </a:r>
            <a:r>
              <a:rPr lang="en-US" i="1" dirty="0"/>
              <a:t>k </a:t>
            </a:r>
            <a:r>
              <a:rPr lang="en-US" dirty="0"/>
              <a:t>is the </a:t>
            </a:r>
            <a:r>
              <a:rPr lang="en-US" dirty="0" smtClean="0"/>
              <a:t>risk-adjusted discount </a:t>
            </a:r>
            <a:r>
              <a:rPr lang="en-US" dirty="0"/>
              <a:t>rate or the cost of capital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Discounted Cash Flow Valuation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Annuity: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(1−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3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Cost of </a:t>
            </a:r>
            <a:r>
              <a:rPr lang="en-US" i="1" dirty="0" smtClean="0"/>
              <a:t>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i="1" dirty="0"/>
              <a:t>• </a:t>
            </a:r>
            <a:r>
              <a:rPr lang="en-US" dirty="0"/>
              <a:t>In computing the cost of capital, it is necessary to </a:t>
            </a:r>
            <a:r>
              <a:rPr lang="en-US" dirty="0">
                <a:solidFill>
                  <a:srgbClr val="FF0000"/>
                </a:solidFill>
              </a:rPr>
              <a:t>estimate</a:t>
            </a:r>
            <a:r>
              <a:rPr lang="en-US" dirty="0"/>
              <a:t> the </a:t>
            </a:r>
            <a:r>
              <a:rPr lang="en-US" dirty="0" smtClean="0"/>
              <a:t>future required </a:t>
            </a:r>
            <a:r>
              <a:rPr lang="en-US" dirty="0"/>
              <a:t>rate of return on its two elements: the expected </a:t>
            </a:r>
            <a:r>
              <a:rPr lang="en-US" dirty="0">
                <a:solidFill>
                  <a:srgbClr val="FF0000"/>
                </a:solidFill>
              </a:rPr>
              <a:t>return on </a:t>
            </a:r>
            <a:r>
              <a:rPr lang="en-US" dirty="0" smtClean="0">
                <a:solidFill>
                  <a:srgbClr val="FF0000"/>
                </a:solidFill>
              </a:rPr>
              <a:t>equity (ROE) and </a:t>
            </a:r>
            <a:r>
              <a:rPr lang="en-US" dirty="0">
                <a:solidFill>
                  <a:srgbClr val="FF0000"/>
                </a:solidFill>
              </a:rPr>
              <a:t>the return on </a:t>
            </a:r>
            <a:r>
              <a:rPr lang="en-US" dirty="0" smtClean="0">
                <a:solidFill>
                  <a:srgbClr val="FF0000"/>
                </a:solidFill>
              </a:rPr>
              <a:t>debt (ROD).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• </a:t>
            </a:r>
            <a:r>
              <a:rPr lang="en-US" dirty="0">
                <a:solidFill>
                  <a:srgbClr val="FF0000"/>
                </a:solidFill>
              </a:rPr>
              <a:t>The expected </a:t>
            </a:r>
            <a:r>
              <a:rPr lang="en-US" dirty="0" smtClean="0">
                <a:solidFill>
                  <a:srgbClr val="FF0000"/>
                </a:solidFill>
              </a:rPr>
              <a:t>ROE and ROD </a:t>
            </a:r>
            <a:r>
              <a:rPr lang="en-US" dirty="0"/>
              <a:t>are derived from </a:t>
            </a:r>
            <a:r>
              <a:rPr lang="en-US" dirty="0" smtClean="0"/>
              <a:t>information available </a:t>
            </a:r>
            <a:r>
              <a:rPr lang="en-US" dirty="0"/>
              <a:t>from the financial markets </a:t>
            </a:r>
            <a:r>
              <a:rPr lang="en-US" dirty="0">
                <a:solidFill>
                  <a:srgbClr val="FF0000"/>
                </a:solidFill>
              </a:rPr>
              <a:t>based on historical data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current market information</a:t>
            </a:r>
            <a:r>
              <a:rPr lang="en-US" dirty="0"/>
              <a:t>.</a:t>
            </a:r>
            <a:br>
              <a:rPr lang="en-US" dirty="0"/>
            </a:br>
            <a:r>
              <a:rPr lang="en-US" i="1" dirty="0"/>
              <a:t>• </a:t>
            </a:r>
            <a:r>
              <a:rPr lang="en-US" dirty="0"/>
              <a:t>The cost of capital is simply the weighted-average of the return </a:t>
            </a:r>
            <a:r>
              <a:rPr lang="en-US" dirty="0" smtClean="0"/>
              <a:t>demanded by </a:t>
            </a:r>
            <a:r>
              <a:rPr lang="en-US" dirty="0"/>
              <a:t>providers of debt and equity where the weights are the market </a:t>
            </a:r>
            <a:r>
              <a:rPr lang="en-US" dirty="0" smtClean="0"/>
              <a:t>value proportions </a:t>
            </a:r>
            <a:r>
              <a:rPr lang="en-US" dirty="0"/>
              <a:t>of each element in the firm’s capital structure. </a:t>
            </a:r>
            <a:r>
              <a:rPr lang="en-US" dirty="0" smtClean="0"/>
              <a:t>This average cost of funds is known as the </a:t>
            </a:r>
            <a:r>
              <a:rPr lang="en-US" dirty="0" smtClean="0">
                <a:solidFill>
                  <a:srgbClr val="FF0000"/>
                </a:solidFill>
              </a:rPr>
              <a:t>weighted-average cost of capital</a:t>
            </a:r>
            <a:r>
              <a:rPr lang="en-US" dirty="0"/>
              <a:t> </a:t>
            </a:r>
            <a:r>
              <a:rPr lang="en-US" dirty="0" smtClean="0"/>
              <a:t>(WACC)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• </a:t>
            </a:r>
            <a:r>
              <a:rPr lang="en-US" dirty="0" smtClean="0"/>
              <a:t>WACC is </a:t>
            </a:r>
            <a:r>
              <a:rPr lang="en-US" dirty="0"/>
              <a:t>a function of the average risk </a:t>
            </a:r>
            <a:r>
              <a:rPr lang="en-US" dirty="0" smtClean="0"/>
              <a:t>of the </a:t>
            </a:r>
            <a:r>
              <a:rPr lang="en-US" dirty="0"/>
              <a:t>individual elements of the firm’s business and is only appropriate </a:t>
            </a:r>
            <a:r>
              <a:rPr lang="en-US" dirty="0" smtClean="0"/>
              <a:t>for valuing </a:t>
            </a:r>
            <a:r>
              <a:rPr lang="en-US" dirty="0"/>
              <a:t>cash flows which have the same risk as the overall risk of the </a:t>
            </a:r>
            <a:r>
              <a:rPr lang="en-US" dirty="0" smtClean="0"/>
              <a:t>firm. If an investment </a:t>
            </a:r>
            <a:r>
              <a:rPr lang="en-US" dirty="0"/>
              <a:t>is to be undertaken that has higher-or lower-risk than </a:t>
            </a:r>
            <a:r>
              <a:rPr lang="en-US" dirty="0" smtClean="0"/>
              <a:t>this average </a:t>
            </a:r>
            <a:r>
              <a:rPr lang="en-US" dirty="0"/>
              <a:t>then it is necessary to increase-or reduce-the cost of capital to </a:t>
            </a:r>
            <a:r>
              <a:rPr lang="en-US" dirty="0" smtClean="0"/>
              <a:t>reflect this </a:t>
            </a:r>
            <a:r>
              <a:rPr lang="en-US" dirty="0"/>
              <a:t>fact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Cost of 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• </a:t>
            </a:r>
            <a:r>
              <a:rPr lang="en-US" dirty="0"/>
              <a:t>When </a:t>
            </a:r>
            <a:r>
              <a:rPr lang="en-US" dirty="0">
                <a:solidFill>
                  <a:srgbClr val="FF0000"/>
                </a:solidFill>
              </a:rPr>
              <a:t>computing the present value of the cash flows </a:t>
            </a:r>
            <a:r>
              <a:rPr lang="en-US" dirty="0"/>
              <a:t>from the </a:t>
            </a:r>
            <a:r>
              <a:rPr lang="en-US" dirty="0" smtClean="0"/>
              <a:t>proposed acquisition </a:t>
            </a:r>
            <a:r>
              <a:rPr lang="en-US" dirty="0"/>
              <a:t>(or project) two approaches can be used: the constant </a:t>
            </a:r>
            <a:r>
              <a:rPr lang="en-US" dirty="0" smtClean="0">
                <a:solidFill>
                  <a:srgbClr val="FF0000"/>
                </a:solidFill>
              </a:rPr>
              <a:t>capital structure </a:t>
            </a:r>
            <a:r>
              <a:rPr lang="en-US" dirty="0">
                <a:solidFill>
                  <a:srgbClr val="FF0000"/>
                </a:solidFill>
              </a:rPr>
              <a:t>model </a:t>
            </a:r>
            <a:r>
              <a:rPr lang="en-US" dirty="0"/>
              <a:t>and the </a:t>
            </a:r>
            <a:r>
              <a:rPr lang="en-US" dirty="0">
                <a:solidFill>
                  <a:srgbClr val="FF0000"/>
                </a:solidFill>
              </a:rPr>
              <a:t>adjusted present value mode</a:t>
            </a:r>
            <a:r>
              <a:rPr lang="en-US" dirty="0"/>
              <a:t>l.</a:t>
            </a:r>
            <a:br>
              <a:rPr lang="en-US" dirty="0"/>
            </a:br>
            <a:r>
              <a:rPr lang="en-US" i="1" dirty="0"/>
              <a:t>• </a:t>
            </a:r>
            <a:r>
              <a:rPr lang="en-US" dirty="0"/>
              <a:t>The constant capital structure model assumes that the firm maintains </a:t>
            </a:r>
            <a:r>
              <a:rPr lang="en-US" dirty="0" smtClean="0"/>
              <a:t>a fixed </a:t>
            </a:r>
            <a:r>
              <a:rPr lang="en-US" dirty="0"/>
              <a:t>capital structure and rebalances the amount of debt and equity </a:t>
            </a:r>
            <a:r>
              <a:rPr lang="en-US" dirty="0" smtClean="0"/>
              <a:t>in the </a:t>
            </a:r>
            <a:r>
              <a:rPr lang="en-US" dirty="0"/>
              <a:t>balance sheet over time. With this method, </a:t>
            </a:r>
            <a:r>
              <a:rPr lang="en-US" dirty="0">
                <a:solidFill>
                  <a:srgbClr val="FF0000"/>
                </a:solidFill>
              </a:rPr>
              <a:t>the future cash flows </a:t>
            </a:r>
            <a:r>
              <a:rPr lang="en-US" dirty="0" smtClean="0">
                <a:solidFill>
                  <a:srgbClr val="FF0000"/>
                </a:solidFill>
              </a:rPr>
              <a:t>are discounted </a:t>
            </a:r>
            <a:r>
              <a:rPr lang="en-US" dirty="0">
                <a:solidFill>
                  <a:srgbClr val="FF0000"/>
                </a:solidFill>
              </a:rPr>
              <a:t>using the appropriate </a:t>
            </a:r>
            <a:r>
              <a:rPr lang="en-US" dirty="0" smtClean="0">
                <a:solidFill>
                  <a:srgbClr val="FF0000"/>
                </a:solidFill>
              </a:rPr>
              <a:t>WACC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Cost of 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• </a:t>
            </a:r>
            <a:r>
              <a:rPr lang="en-US" dirty="0" smtClean="0"/>
              <a:t>The alternative approach – the adjusted present value method – explicitly models the interactions between assets and liabilities by treating the acquisition’s financing and other effects as a separate element. With this approach the cost of capital for the asset cash flows reflects the return required for a firm financed uniquely by equity. The financing and other side-effects are then valued separately and usually are discounted at a different interest rate, often taken to be the cost of debt, reflecting that these are likely to have a different risk.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•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financial approach </a:t>
            </a:r>
            <a:r>
              <a:rPr lang="en-US" dirty="0" smtClean="0"/>
              <a:t>to assessing the </a:t>
            </a:r>
            <a:r>
              <a:rPr lang="en-US" dirty="0" smtClean="0">
                <a:solidFill>
                  <a:srgbClr val="FF0000"/>
                </a:solidFill>
              </a:rPr>
              <a:t>net advantage of merging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i="1" dirty="0" smtClean="0"/>
              <a:t>• </a:t>
            </a:r>
            <a:r>
              <a:rPr lang="en-US" dirty="0" smtClean="0"/>
              <a:t>valuing an acquisition is a complicated form of capital budgeting</a:t>
            </a:r>
            <a:br>
              <a:rPr lang="en-US" dirty="0" smtClean="0"/>
            </a:br>
            <a:r>
              <a:rPr lang="en-US" dirty="0" smtClean="0"/>
              <a:t>appraisal;</a:t>
            </a:r>
            <a:br>
              <a:rPr lang="en-US" dirty="0" smtClean="0"/>
            </a:br>
            <a:r>
              <a:rPr lang="en-US" i="1" dirty="0" smtClean="0"/>
              <a:t>• </a:t>
            </a:r>
            <a:r>
              <a:rPr lang="en-US" dirty="0" smtClean="0"/>
              <a:t>the value of an acquisition can be determined by comparing a business or assets whose value is known in order to estimate the value of the target company;</a:t>
            </a:r>
            <a:br>
              <a:rPr lang="en-US" dirty="0" smtClean="0"/>
            </a:br>
            <a:r>
              <a:rPr lang="en-US" i="1" dirty="0" smtClean="0"/>
              <a:t>• </a:t>
            </a:r>
            <a:r>
              <a:rPr lang="en-US" dirty="0" smtClean="0"/>
              <a:t>firm value can be determined by discounting the future net cash flows of the target company;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Cost of 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1705"/>
            <a:ext cx="10515600" cy="476525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Estimate cost of equity capital (</a:t>
            </a:r>
            <a:r>
              <a:rPr lang="en-US" i="1" dirty="0" err="1"/>
              <a:t>k</a:t>
            </a:r>
            <a:r>
              <a:rPr lang="en-US" dirty="0" err="1"/>
              <a:t>e</a:t>
            </a:r>
            <a:r>
              <a:rPr lang="en-US" dirty="0"/>
              <a:t>)</a:t>
            </a:r>
            <a:br>
              <a:rPr lang="en-US" dirty="0"/>
            </a:br>
            <a:r>
              <a:rPr lang="en-US" i="1" dirty="0" err="1" smtClean="0">
                <a:solidFill>
                  <a:srgbClr val="FF0000"/>
                </a:solidFill>
              </a:rPr>
              <a:t>k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i="1" dirty="0" err="1">
                <a:solidFill>
                  <a:srgbClr val="FF0000"/>
                </a:solidFill>
              </a:rPr>
              <a:t>r</a:t>
            </a:r>
            <a:r>
              <a:rPr lang="en-US" dirty="0" err="1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l-GR" i="1" dirty="0">
                <a:solidFill>
                  <a:srgbClr val="FF0000"/>
                </a:solidFill>
              </a:rPr>
              <a:t>β</a:t>
            </a:r>
            <a:r>
              <a:rPr lang="el-GR" dirty="0">
                <a:solidFill>
                  <a:srgbClr val="FF0000"/>
                </a:solidFill>
              </a:rPr>
              <a:t>(</a:t>
            </a:r>
            <a:r>
              <a:rPr lang="en-US" i="1" dirty="0" err="1">
                <a:solidFill>
                  <a:srgbClr val="FF0000"/>
                </a:solidFill>
              </a:rPr>
              <a:t>r</a:t>
            </a:r>
            <a:r>
              <a:rPr lang="en-US" dirty="0" err="1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− </a:t>
            </a:r>
            <a:r>
              <a:rPr lang="en-US" i="1" dirty="0" err="1">
                <a:solidFill>
                  <a:srgbClr val="FF0000"/>
                </a:solidFill>
              </a:rPr>
              <a:t>r</a:t>
            </a:r>
            <a:r>
              <a:rPr lang="en-US" dirty="0" err="1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where </a:t>
            </a:r>
            <a:r>
              <a:rPr lang="en-US" i="1" dirty="0" err="1"/>
              <a:t>r</a:t>
            </a:r>
            <a:r>
              <a:rPr lang="en-US" dirty="0" err="1"/>
              <a:t>f</a:t>
            </a:r>
            <a:r>
              <a:rPr lang="en-US" dirty="0"/>
              <a:t> is the risk-free rate of interest, (</a:t>
            </a:r>
            <a:r>
              <a:rPr lang="en-US" i="1" dirty="0" err="1"/>
              <a:t>r</a:t>
            </a:r>
            <a:r>
              <a:rPr lang="en-US" dirty="0" err="1"/>
              <a:t>M</a:t>
            </a:r>
            <a:r>
              <a:rPr lang="en-US" dirty="0"/>
              <a:t> </a:t>
            </a:r>
            <a:r>
              <a:rPr lang="en-US" i="1" dirty="0"/>
              <a:t>− </a:t>
            </a:r>
            <a:r>
              <a:rPr lang="en-US" i="1" dirty="0" err="1"/>
              <a:t>r</a:t>
            </a:r>
            <a:r>
              <a:rPr lang="en-US" dirty="0" err="1"/>
              <a:t>f</a:t>
            </a:r>
            <a:r>
              <a:rPr lang="en-US" dirty="0"/>
              <a:t>) is the </a:t>
            </a:r>
            <a:r>
              <a:rPr lang="en-US" b="1" dirty="0"/>
              <a:t>market risk </a:t>
            </a:r>
            <a:r>
              <a:rPr lang="en-US" b="1" dirty="0" smtClean="0"/>
              <a:t>premium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beta (</a:t>
            </a:r>
            <a:r>
              <a:rPr lang="en-US" i="1" dirty="0"/>
              <a:t>β</a:t>
            </a:r>
            <a:r>
              <a:rPr lang="en-US" dirty="0"/>
              <a:t>) is the share’s </a:t>
            </a:r>
            <a:r>
              <a:rPr lang="en-US" b="1" dirty="0"/>
              <a:t>systematic risk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i="1" dirty="0"/>
              <a:t>Cost of Debt (</a:t>
            </a:r>
            <a:r>
              <a:rPr lang="en-US" i="1" dirty="0" err="1"/>
              <a:t>k</a:t>
            </a:r>
            <a:r>
              <a:rPr lang="en-US" i="1" baseline="-25000" dirty="0" err="1"/>
              <a:t>d</a:t>
            </a:r>
            <a:r>
              <a:rPr lang="en-US" i="1" dirty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err="1" smtClean="0">
                <a:solidFill>
                  <a:srgbClr val="FF0000"/>
                </a:solidFill>
              </a:rPr>
              <a:t>k</a:t>
            </a:r>
            <a:r>
              <a:rPr lang="en-US" baseline="30000" dirty="0" err="1" smtClean="0">
                <a:solidFill>
                  <a:srgbClr val="FF0000"/>
                </a:solidFill>
              </a:rPr>
              <a:t>AT</a:t>
            </a:r>
            <a:r>
              <a:rPr lang="en-US" baseline="-25000" dirty="0" err="1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i="1" dirty="0" err="1">
                <a:solidFill>
                  <a:srgbClr val="FF0000"/>
                </a:solidFill>
              </a:rPr>
              <a:t>k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(1 </a:t>
            </a:r>
            <a:r>
              <a:rPr lang="en-US" i="1" dirty="0">
                <a:solidFill>
                  <a:srgbClr val="FF0000"/>
                </a:solidFill>
              </a:rPr>
              <a:t>− 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where </a:t>
            </a:r>
            <a:r>
              <a:rPr lang="en-US" i="1" dirty="0" err="1"/>
              <a:t>k</a:t>
            </a:r>
            <a:r>
              <a:rPr lang="en-US" dirty="0" err="1"/>
              <a:t>d</a:t>
            </a:r>
            <a:r>
              <a:rPr lang="en-US" dirty="0"/>
              <a:t> is the before tax cost of debt and </a:t>
            </a:r>
            <a:r>
              <a:rPr lang="en-US" i="1" dirty="0"/>
              <a:t>T </a:t>
            </a:r>
            <a:r>
              <a:rPr lang="en-US" dirty="0"/>
              <a:t>is the normal corporate tax rate.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  <a:p>
            <a:r>
              <a:rPr lang="en-US" i="1" dirty="0" smtClean="0"/>
              <a:t>Calculating </a:t>
            </a:r>
            <a:r>
              <a:rPr lang="en-US" i="1" dirty="0"/>
              <a:t>the Cost of </a:t>
            </a:r>
            <a:r>
              <a:rPr lang="en-US" i="1" dirty="0" smtClean="0"/>
              <a:t>Capital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/>
              <a:t>the terms </a:t>
            </a:r>
            <a:r>
              <a:rPr lang="en-US" i="1" dirty="0" smtClean="0"/>
              <a:t>k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/>
              <a:t>and </a:t>
            </a:r>
            <a:r>
              <a:rPr lang="en-US" i="1" dirty="0" err="1"/>
              <a:t>k</a:t>
            </a:r>
            <a:r>
              <a:rPr lang="en-US" dirty="0" err="1"/>
              <a:t>d</a:t>
            </a:r>
            <a:r>
              <a:rPr lang="en-US" dirty="0"/>
              <a:t> are defined earlier, </a:t>
            </a:r>
            <a:r>
              <a:rPr lang="en-US" i="1" dirty="0"/>
              <a:t>E </a:t>
            </a:r>
            <a:r>
              <a:rPr lang="en-US" dirty="0"/>
              <a:t>is the market value of </a:t>
            </a:r>
            <a:r>
              <a:rPr lang="en-US" dirty="0" smtClean="0"/>
              <a:t>equity, </a:t>
            </a:r>
            <a:r>
              <a:rPr lang="en-US" i="1" dirty="0" smtClean="0"/>
              <a:t>D </a:t>
            </a:r>
            <a:r>
              <a:rPr lang="en-US" dirty="0"/>
              <a:t>the market value of the firm’s debt, and </a:t>
            </a:r>
            <a:r>
              <a:rPr lang="en-US" i="1" dirty="0"/>
              <a:t>D + E </a:t>
            </a:r>
            <a:r>
              <a:rPr lang="en-US" dirty="0"/>
              <a:t>is the market value of </a:t>
            </a:r>
            <a:r>
              <a:rPr lang="en-US" dirty="0" smtClean="0"/>
              <a:t>the </a:t>
            </a:r>
            <a:r>
              <a:rPr lang="en-US" dirty="0"/>
              <a:t>firm. Note that the values for </a:t>
            </a:r>
            <a:r>
              <a:rPr lang="en-US" i="1" dirty="0"/>
              <a:t>D </a:t>
            </a:r>
            <a:r>
              <a:rPr lang="en-US" dirty="0"/>
              <a:t>and </a:t>
            </a:r>
            <a:r>
              <a:rPr lang="en-US" i="1" dirty="0"/>
              <a:t>E </a:t>
            </a:r>
            <a:r>
              <a:rPr lang="en-US" dirty="0"/>
              <a:t>are market values and not the firm’s book or historical costs.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40224" t="49031" r="40063" b="42703"/>
          <a:stretch/>
        </p:blipFill>
        <p:spPr bwMode="auto">
          <a:xfrm>
            <a:off x="1182979" y="5649828"/>
            <a:ext cx="2703347" cy="527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26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Growth </a:t>
            </a:r>
            <a:r>
              <a:rPr lang="en-US" i="1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/>
              <a:t>• </a:t>
            </a:r>
            <a:r>
              <a:rPr lang="en-US" dirty="0"/>
              <a:t>Many takeovers create strategic opportunities that depend on future business conditions. These growth opportunities are contingent upon </a:t>
            </a:r>
            <a:r>
              <a:rPr lang="en-US" dirty="0" smtClean="0"/>
              <a:t>future events</a:t>
            </a:r>
            <a:r>
              <a:rPr lang="en-US" dirty="0"/>
              <a:t>. They may involve the firm in being able to scale up </a:t>
            </a:r>
            <a:r>
              <a:rPr lang="en-US" dirty="0" smtClean="0"/>
              <a:t>operations, defer </a:t>
            </a:r>
            <a:r>
              <a:rPr lang="en-US" dirty="0"/>
              <a:t>investment decisions, adopt flexible practices, or even exit </a:t>
            </a:r>
            <a:r>
              <a:rPr lang="en-US" dirty="0" smtClean="0"/>
              <a:t>existing businesses</a:t>
            </a:r>
            <a:r>
              <a:rPr lang="en-US" dirty="0"/>
              <a:t>. Managers will be flexible in their approach to future uncertainty and the decision to change the nature of the firm’s operations will </a:t>
            </a:r>
            <a:r>
              <a:rPr lang="en-US" dirty="0" smtClean="0"/>
              <a:t>be contingent </a:t>
            </a:r>
            <a:r>
              <a:rPr lang="en-US" dirty="0"/>
              <a:t>upon future events.</a:t>
            </a:r>
            <a:br>
              <a:rPr lang="en-US" dirty="0"/>
            </a:br>
            <a:r>
              <a:rPr lang="en-US" i="1" dirty="0"/>
              <a:t>• </a:t>
            </a:r>
            <a:r>
              <a:rPr lang="en-US" dirty="0"/>
              <a:t>The standard valuation tools in finance are inappropriate for assessing </a:t>
            </a:r>
            <a:r>
              <a:rPr lang="en-US" dirty="0" smtClean="0"/>
              <a:t>the contingent </a:t>
            </a:r>
            <a:r>
              <a:rPr lang="en-US" dirty="0"/>
              <a:t>cash flows that may the result from managers’ future </a:t>
            </a:r>
            <a:r>
              <a:rPr lang="en-US" dirty="0" smtClean="0"/>
              <a:t>decisions. The </a:t>
            </a:r>
            <a:r>
              <a:rPr lang="en-US" dirty="0"/>
              <a:t>standard DCF valuation model assumes a predetermined path in </a:t>
            </a:r>
            <a:r>
              <a:rPr lang="en-US" dirty="0" smtClean="0"/>
              <a:t>the future </a:t>
            </a:r>
            <a:r>
              <a:rPr lang="en-US" dirty="0"/>
              <a:t>regardless of the opportunities or threats posed by changed </a:t>
            </a:r>
            <a:r>
              <a:rPr lang="en-US" dirty="0" smtClean="0"/>
              <a:t>market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Growth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• </a:t>
            </a:r>
            <a:r>
              <a:rPr lang="en-US" dirty="0"/>
              <a:t>By applying the concepts of option theory as applied in the financial </a:t>
            </a:r>
            <a:r>
              <a:rPr lang="en-US" dirty="0" smtClean="0"/>
              <a:t>markets to </a:t>
            </a:r>
            <a:r>
              <a:rPr lang="en-US" dirty="0"/>
              <a:t>the problem of contingent decisions, it is possible to derive estimates </a:t>
            </a:r>
            <a:r>
              <a:rPr lang="en-US" dirty="0" smtClean="0"/>
              <a:t>of the </a:t>
            </a:r>
            <a:r>
              <a:rPr lang="en-US" dirty="0"/>
              <a:t>value of managerial flexibility. The approach is known as real </a:t>
            </a:r>
            <a:r>
              <a:rPr lang="en-US" dirty="0" smtClean="0"/>
              <a:t>option valuation</a:t>
            </a:r>
            <a:r>
              <a:rPr lang="en-US" dirty="0"/>
              <a:t>. The value of real options is </a:t>
            </a:r>
            <a:r>
              <a:rPr lang="en-US" dirty="0" smtClean="0"/>
              <a:t>consistent with </a:t>
            </a:r>
            <a:r>
              <a:rPr lang="en-US" dirty="0"/>
              <a:t>those in </a:t>
            </a:r>
            <a:r>
              <a:rPr lang="en-US" dirty="0" smtClean="0"/>
              <a:t>financial markets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Real Option </a:t>
            </a:r>
            <a:r>
              <a:rPr lang="en-US" i="1" dirty="0" smtClean="0"/>
              <a:t>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• </a:t>
            </a:r>
            <a:r>
              <a:rPr lang="en-US" dirty="0"/>
              <a:t>In seeking to establish the value of an acquisition, it is important to remember that all valuation methods have both strengths and weaknesses. </a:t>
            </a:r>
            <a:r>
              <a:rPr lang="en-US" dirty="0" smtClean="0"/>
              <a:t>For this </a:t>
            </a:r>
            <a:r>
              <a:rPr lang="en-US" dirty="0"/>
              <a:t>reason it is usual for the financial analyst to make use of a range of</a:t>
            </a:r>
            <a:br>
              <a:rPr lang="en-US" dirty="0"/>
            </a:br>
            <a:r>
              <a:rPr lang="en-US" dirty="0"/>
              <a:t>valuation methods in assessing target firms.</a:t>
            </a:r>
            <a:br>
              <a:rPr lang="en-US" dirty="0"/>
            </a:br>
            <a:r>
              <a:rPr lang="en-US" i="1" dirty="0"/>
              <a:t>• </a:t>
            </a:r>
            <a:r>
              <a:rPr lang="en-US" dirty="0"/>
              <a:t>Value is created whenever there are opportunities for managers to </a:t>
            </a:r>
            <a:r>
              <a:rPr lang="en-US" dirty="0" smtClean="0"/>
              <a:t>change the </a:t>
            </a:r>
            <a:r>
              <a:rPr lang="en-US" dirty="0"/>
              <a:t>nature and extent of future cash flows. These result from managers’ ability to respond to a changing business environment. Thus they are </a:t>
            </a:r>
            <a:r>
              <a:rPr lang="en-US" dirty="0" smtClean="0"/>
              <a:t>contingent or </a:t>
            </a:r>
            <a:r>
              <a:rPr lang="en-US" dirty="0"/>
              <a:t>optional decisions. The strategic options created from the </a:t>
            </a:r>
            <a:r>
              <a:rPr lang="en-US" dirty="0" smtClean="0"/>
              <a:t>combination may </a:t>
            </a:r>
            <a:r>
              <a:rPr lang="en-US" dirty="0"/>
              <a:t>be a key factor in the decision to make an acquisition. The real </a:t>
            </a:r>
            <a:r>
              <a:rPr lang="en-US" dirty="0" smtClean="0"/>
              <a:t>options approach </a:t>
            </a:r>
            <a:r>
              <a:rPr lang="en-US" dirty="0"/>
              <a:t>places a value on </a:t>
            </a:r>
            <a:r>
              <a:rPr lang="en-US" dirty="0" smtClean="0"/>
              <a:t>these opportunities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Real Option 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/>
              <a:t>• </a:t>
            </a:r>
            <a:r>
              <a:rPr lang="en-US" dirty="0"/>
              <a:t>Real option valuation explicitly models contingency and the ability of managers’ to change their mind in response to new information and business</a:t>
            </a:r>
            <a:br>
              <a:rPr lang="en-US" dirty="0"/>
            </a:br>
            <a:r>
              <a:rPr lang="en-US" dirty="0"/>
              <a:t>developments. The model requires six inputs: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/>
              <a:t>1) the present value of </a:t>
            </a:r>
            <a:r>
              <a:rPr lang="en-US" dirty="0" smtClean="0"/>
              <a:t>the net </a:t>
            </a:r>
            <a:r>
              <a:rPr lang="en-US" dirty="0"/>
              <a:t>cash flows from the project: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/>
              <a:t>2) the cost of acquiring those cash flows</a:t>
            </a:r>
            <a:r>
              <a:rPr lang="en-US" dirty="0" smtClean="0"/>
              <a:t>;</a:t>
            </a:r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/>
              <a:t>3) the risk-free interest rate;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/>
              <a:t>4) the time period during which </a:t>
            </a:r>
            <a:r>
              <a:rPr lang="en-US" dirty="0" smtClean="0"/>
              <a:t>managers have </a:t>
            </a:r>
            <a:r>
              <a:rPr lang="en-US" dirty="0"/>
              <a:t>the flexibility to make changes;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/>
              <a:t>5) any income lost due to </a:t>
            </a:r>
            <a:r>
              <a:rPr lang="en-US" dirty="0" smtClean="0"/>
              <a:t>deferring the </a:t>
            </a:r>
            <a:r>
              <a:rPr lang="en-US" dirty="0"/>
              <a:t>start of the investment and finally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/>
              <a:t>6) the volatility of the future </a:t>
            </a:r>
            <a:r>
              <a:rPr lang="en-US" dirty="0" smtClean="0"/>
              <a:t>project value </a:t>
            </a:r>
            <a:r>
              <a:rPr lang="en-US" dirty="0"/>
              <a:t>or cash flows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• </a:t>
            </a:r>
            <a:r>
              <a:rPr lang="en-US" dirty="0"/>
              <a:t>In real option valuation, as in financial options, the greater the degree of</a:t>
            </a:r>
            <a:br>
              <a:rPr lang="en-US" dirty="0"/>
            </a:br>
            <a:r>
              <a:rPr lang="en-US" dirty="0"/>
              <a:t>future uncertainty, the greater the value on being able to change one’s mind.</a:t>
            </a:r>
            <a:br>
              <a:rPr lang="en-US" dirty="0"/>
            </a:br>
            <a:r>
              <a:rPr lang="en-US" dirty="0"/>
              <a:t>The caveat is that this uncertainty must be resolved at some point in the</a:t>
            </a:r>
            <a:br>
              <a:rPr lang="en-US" dirty="0"/>
            </a:br>
            <a:r>
              <a:rPr lang="en-US" dirty="0"/>
              <a:t>future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Real Option 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• </a:t>
            </a:r>
            <a:r>
              <a:rPr lang="en-US" dirty="0"/>
              <a:t>While the techniques presented in this module are mainly arithmetic </a:t>
            </a:r>
            <a:r>
              <a:rPr lang="en-US" dirty="0" smtClean="0"/>
              <a:t>in nature</a:t>
            </a:r>
            <a:r>
              <a:rPr lang="en-US" dirty="0"/>
              <a:t>, it is important to remember that valuation is ultimately a matter </a:t>
            </a:r>
            <a:r>
              <a:rPr lang="en-US" dirty="0" smtClean="0"/>
              <a:t>of judgment. </a:t>
            </a:r>
            <a:r>
              <a:rPr lang="en-US" dirty="0"/>
              <a:t>As with all elements of the takeover process, it is important </a:t>
            </a:r>
            <a:r>
              <a:rPr lang="en-US" dirty="0" smtClean="0"/>
              <a:t>to check </a:t>
            </a:r>
            <a:r>
              <a:rPr lang="en-US" dirty="0"/>
              <a:t>the reasonableness of the results. Nowhere is this more important </a:t>
            </a:r>
            <a:r>
              <a:rPr lang="en-US" dirty="0" smtClean="0"/>
              <a:t>than in </a:t>
            </a:r>
            <a:r>
              <a:rPr lang="en-US" dirty="0"/>
              <a:t>assessing real option values. One has to be sure there is a genuine </a:t>
            </a:r>
            <a:r>
              <a:rPr lang="en-US" dirty="0" smtClean="0"/>
              <a:t>option and </a:t>
            </a:r>
            <a:r>
              <a:rPr lang="en-US" dirty="0"/>
              <a:t>that, as the model presupposes, there is real managerial flexibility to </a:t>
            </a:r>
            <a:r>
              <a:rPr lang="en-US" dirty="0" smtClean="0"/>
              <a:t>be had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and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excel file in your folders.</a:t>
            </a:r>
          </a:p>
          <a:p>
            <a:r>
              <a:rPr lang="en-US" dirty="0" smtClean="0"/>
              <a:t>Take the web pages to find more knowledge: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http://pages.stern.nyu.edu/~</a:t>
            </a:r>
            <a:r>
              <a:rPr lang="en-US" dirty="0" smtClean="0">
                <a:hlinkClick r:id="rId3"/>
              </a:rPr>
              <a:t>adamodar/New_Home_Page/spreadsh.htm#acqvaln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• </a:t>
            </a:r>
            <a:r>
              <a:rPr lang="en-US" dirty="0" smtClean="0"/>
              <a:t>the </a:t>
            </a:r>
            <a:r>
              <a:rPr lang="en-US" dirty="0"/>
              <a:t>discounted cash flow analysis method requires the user to be </a:t>
            </a:r>
            <a:r>
              <a:rPr lang="en-US" dirty="0" smtClean="0"/>
              <a:t>able to </a:t>
            </a:r>
            <a:r>
              <a:rPr lang="en-US" dirty="0"/>
              <a:t>assess four key factors: </a:t>
            </a:r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/>
              <a:t>1) the future cash flow profiles of a business;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(2) the </a:t>
            </a:r>
            <a:r>
              <a:rPr lang="en-US" dirty="0"/>
              <a:t>cost of capital;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/>
              <a:t>3) the time horizon for the analysis and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/>
              <a:t>4) the </a:t>
            </a:r>
            <a:r>
              <a:rPr lang="en-US" dirty="0" smtClean="0"/>
              <a:t>terminal value </a:t>
            </a:r>
            <a:r>
              <a:rPr lang="en-US" dirty="0"/>
              <a:t>at the time horizon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i="1" dirty="0" smtClean="0"/>
              <a:t>• </a:t>
            </a:r>
            <a:r>
              <a:rPr lang="en-US" dirty="0" smtClean="0"/>
              <a:t>valuation </a:t>
            </a:r>
            <a:r>
              <a:rPr lang="en-US" dirty="0"/>
              <a:t>involves transforming information on the costs and </a:t>
            </a:r>
            <a:r>
              <a:rPr lang="en-US" dirty="0" smtClean="0"/>
              <a:t>benefits, that </a:t>
            </a:r>
            <a:r>
              <a:rPr lang="en-US" dirty="0"/>
              <a:t>is the strategic rationale of an acquisition, into the cash flow forecast;</a:t>
            </a:r>
            <a:br>
              <a:rPr lang="en-US" dirty="0"/>
            </a:br>
            <a:r>
              <a:rPr lang="en-US" i="1" dirty="0"/>
              <a:t>• </a:t>
            </a:r>
            <a:r>
              <a:rPr lang="en-US" dirty="0"/>
              <a:t>the cost of capital requires the analyst to know </a:t>
            </a:r>
            <a:endParaRPr lang="en-US" dirty="0" smtClean="0"/>
          </a:p>
          <a:p>
            <a:pPr marL="971550" lvl="1" indent="-514350">
              <a:buAutoNum type="arabicParenBoth"/>
            </a:pPr>
            <a:r>
              <a:rPr lang="en-US" dirty="0" smtClean="0"/>
              <a:t>the </a:t>
            </a:r>
            <a:r>
              <a:rPr lang="en-US" dirty="0"/>
              <a:t>cost of equity, </a:t>
            </a:r>
            <a:endParaRPr lang="en-US" dirty="0" smtClean="0"/>
          </a:p>
          <a:p>
            <a:pPr marL="971550" lvl="1" indent="-514350">
              <a:buAutoNum type="arabicParenBoth"/>
            </a:pPr>
            <a:r>
              <a:rPr lang="en-US" dirty="0" smtClean="0"/>
              <a:t>the </a:t>
            </a:r>
            <a:r>
              <a:rPr lang="en-US" dirty="0"/>
              <a:t>cost of debt and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/>
              <a:t>3) </a:t>
            </a:r>
            <a:r>
              <a:rPr lang="en-US" dirty="0" smtClean="0"/>
              <a:t>   the </a:t>
            </a:r>
            <a:r>
              <a:rPr lang="en-US" dirty="0"/>
              <a:t>proportions of each to be used in financing </a:t>
            </a:r>
            <a:r>
              <a:rPr lang="en-US" dirty="0" smtClean="0"/>
              <a:t>the acquisition;</a:t>
            </a:r>
          </a:p>
          <a:p>
            <a:pPr marL="0" indent="0">
              <a:buNone/>
            </a:pPr>
            <a:r>
              <a:rPr lang="en-US" i="1" dirty="0" smtClean="0"/>
              <a:t>• </a:t>
            </a:r>
            <a:r>
              <a:rPr lang="en-US" dirty="0" smtClean="0"/>
              <a:t>growth </a:t>
            </a:r>
            <a:r>
              <a:rPr lang="en-US" dirty="0"/>
              <a:t>opportunities arising from an acquisition have a value;</a:t>
            </a:r>
            <a:br>
              <a:rPr lang="en-US" dirty="0"/>
            </a:br>
            <a:r>
              <a:rPr lang="en-US" i="1" dirty="0"/>
              <a:t>• </a:t>
            </a:r>
            <a:r>
              <a:rPr lang="en-US" dirty="0"/>
              <a:t>the main real options, or flexibilities, that exist in businesses;</a:t>
            </a:r>
            <a:br>
              <a:rPr lang="en-US" dirty="0"/>
            </a:br>
            <a:r>
              <a:rPr lang="en-US" i="1" dirty="0"/>
              <a:t>• </a:t>
            </a:r>
            <a:r>
              <a:rPr lang="en-US" dirty="0"/>
              <a:t>the pricing of simple real options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5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Why Firms </a:t>
            </a:r>
            <a:r>
              <a:rPr lang="en-US" i="1" dirty="0" smtClean="0"/>
              <a:t>Merge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 • </a:t>
            </a:r>
            <a:r>
              <a:rPr lang="en-US" dirty="0"/>
              <a:t>The objective is to ensure that the net advantage of merging is positive.</a:t>
            </a:r>
            <a:br>
              <a:rPr lang="en-US" dirty="0"/>
            </a:br>
            <a:r>
              <a:rPr lang="en-US" dirty="0"/>
              <a:t>This is the same in essence as any capital budgeting decision, where </a:t>
            </a:r>
            <a:r>
              <a:rPr lang="en-US" dirty="0" smtClean="0"/>
              <a:t>the choice </a:t>
            </a:r>
            <a:r>
              <a:rPr lang="en-US" dirty="0"/>
              <a:t>should be the value-</a:t>
            </a:r>
            <a:r>
              <a:rPr lang="en-US" dirty="0" err="1"/>
              <a:t>maximising</a:t>
            </a:r>
            <a:r>
              <a:rPr lang="en-US" dirty="0"/>
              <a:t> one. The main issue is that </a:t>
            </a:r>
            <a:r>
              <a:rPr lang="en-US" dirty="0" smtClean="0"/>
              <a:t>assessing mergers </a:t>
            </a:r>
            <a:r>
              <a:rPr lang="en-US" dirty="0"/>
              <a:t>and acquisitions is more complex. In particular, issues such as </a:t>
            </a:r>
            <a:r>
              <a:rPr lang="en-US" dirty="0" smtClean="0"/>
              <a:t>how the </a:t>
            </a:r>
            <a:r>
              <a:rPr lang="en-US" dirty="0"/>
              <a:t>transaction is financed and the impact of liabilities on future cash </a:t>
            </a:r>
            <a:r>
              <a:rPr lang="en-US" dirty="0" smtClean="0"/>
              <a:t>flows need </a:t>
            </a:r>
            <a:r>
              <a:rPr lang="en-US" dirty="0"/>
              <a:t>to be taken into account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• </a:t>
            </a:r>
            <a:r>
              <a:rPr lang="en-US" dirty="0"/>
              <a:t>The business model and the value drivers for the combined firms </a:t>
            </a:r>
            <a:r>
              <a:rPr lang="en-US" dirty="0" smtClean="0"/>
              <a:t>should determine </a:t>
            </a:r>
            <a:r>
              <a:rPr lang="en-US" dirty="0"/>
              <a:t>the price that the acquirer is prepared to pay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• </a:t>
            </a:r>
            <a:r>
              <a:rPr lang="en-US" dirty="0"/>
              <a:t>Where there are no benefits to the acquisition, the combination of the </a:t>
            </a:r>
            <a:r>
              <a:rPr lang="en-US" dirty="0" smtClean="0"/>
              <a:t>two firms </a:t>
            </a:r>
            <a:r>
              <a:rPr lang="en-US" dirty="0"/>
              <a:t>is simply the sum of the two firms as separate entities. Only if </a:t>
            </a:r>
            <a:r>
              <a:rPr lang="en-US" dirty="0" smtClean="0"/>
              <a:t>the acquisition </a:t>
            </a:r>
            <a:r>
              <a:rPr lang="en-US" dirty="0"/>
              <a:t>provides synergies or other strategic benefits will the </a:t>
            </a:r>
            <a:r>
              <a:rPr lang="en-US" dirty="0" smtClean="0"/>
              <a:t>acquisition increase </a:t>
            </a:r>
            <a:r>
              <a:rPr lang="en-US" dirty="0"/>
              <a:t>value. Hence, the strategic rationale plays a significant part in </a:t>
            </a:r>
            <a:r>
              <a:rPr lang="en-US" dirty="0" smtClean="0"/>
              <a:t>value creation.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• </a:t>
            </a:r>
            <a:r>
              <a:rPr lang="en-US" dirty="0"/>
              <a:t>The important fact is that for a merger to add value in a financial </a:t>
            </a:r>
            <a:r>
              <a:rPr lang="en-US" dirty="0" smtClean="0"/>
              <a:t>sense there </a:t>
            </a:r>
            <a:r>
              <a:rPr lang="en-US" dirty="0"/>
              <a:t>has to be an increase in the net cash flows from the </a:t>
            </a:r>
            <a:r>
              <a:rPr lang="en-US" dirty="0" smtClean="0"/>
              <a:t>combination (although </a:t>
            </a:r>
            <a:r>
              <a:rPr lang="en-US" dirty="0"/>
              <a:t>there may be valid non-economic reasons for merging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outcome of 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net outcome of merging </a:t>
            </a:r>
            <a:r>
              <a:rPr lang="en-US" dirty="0"/>
              <a:t>(NAM</a:t>
            </a:r>
            <a:r>
              <a:rPr lang="en-US" dirty="0" smtClean="0"/>
              <a:t>), which </a:t>
            </a:r>
            <a:r>
              <a:rPr lang="en-US" dirty="0"/>
              <a:t>can be either positive or negative, is the net additional value created </a:t>
            </a:r>
            <a:r>
              <a:rPr lang="en-US" dirty="0" smtClean="0"/>
              <a:t>or destroyed </a:t>
            </a:r>
            <a:r>
              <a:rPr lang="en-US" dirty="0"/>
              <a:t>from the combination. This is defined as:</a:t>
            </a:r>
            <a:r>
              <a:rPr lang="en-US" dirty="0"/>
              <a:t> </a:t>
            </a:r>
            <a:endParaRPr lang="en-US" dirty="0" smtClean="0"/>
          </a:p>
          <a:p>
            <a:r>
              <a:rPr lang="it-IT" dirty="0">
                <a:solidFill>
                  <a:srgbClr val="FF0000"/>
                </a:solidFill>
              </a:rPr>
              <a:t>NAM = </a:t>
            </a:r>
            <a:r>
              <a:rPr lang="it-IT" i="1" dirty="0">
                <a:solidFill>
                  <a:srgbClr val="FF0000"/>
                </a:solidFill>
              </a:rPr>
              <a:t>V</a:t>
            </a:r>
            <a:r>
              <a:rPr lang="it-IT" baseline="-25000" dirty="0">
                <a:solidFill>
                  <a:srgbClr val="FF0000"/>
                </a:solidFill>
              </a:rPr>
              <a:t>AB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i="1" dirty="0">
                <a:solidFill>
                  <a:srgbClr val="FF0000"/>
                </a:solidFill>
              </a:rPr>
              <a:t>- </a:t>
            </a:r>
            <a:r>
              <a:rPr lang="it-IT" dirty="0">
                <a:solidFill>
                  <a:srgbClr val="FF0000"/>
                </a:solidFill>
              </a:rPr>
              <a:t>(</a:t>
            </a:r>
            <a:r>
              <a:rPr lang="it-IT" i="1" dirty="0">
                <a:solidFill>
                  <a:srgbClr val="FF0000"/>
                </a:solidFill>
              </a:rPr>
              <a:t>V</a:t>
            </a:r>
            <a:r>
              <a:rPr lang="it-IT" baseline="-25000" dirty="0">
                <a:solidFill>
                  <a:srgbClr val="FF0000"/>
                </a:solidFill>
              </a:rPr>
              <a:t>B</a:t>
            </a:r>
            <a:r>
              <a:rPr lang="it-IT" dirty="0">
                <a:solidFill>
                  <a:srgbClr val="FF0000"/>
                </a:solidFill>
              </a:rPr>
              <a:t> + </a:t>
            </a:r>
            <a:r>
              <a:rPr lang="it-IT" i="1" dirty="0">
                <a:solidFill>
                  <a:srgbClr val="FF0000"/>
                </a:solidFill>
              </a:rPr>
              <a:t>P</a:t>
            </a:r>
            <a:r>
              <a:rPr lang="it-IT" baseline="-25000" dirty="0">
                <a:solidFill>
                  <a:srgbClr val="FF0000"/>
                </a:solidFill>
              </a:rPr>
              <a:t>B</a:t>
            </a:r>
            <a:r>
              <a:rPr lang="it-IT" dirty="0">
                <a:solidFill>
                  <a:srgbClr val="FF0000"/>
                </a:solidFill>
              </a:rPr>
              <a:t>) </a:t>
            </a:r>
            <a:r>
              <a:rPr lang="it-IT" i="1" dirty="0">
                <a:solidFill>
                  <a:srgbClr val="FF0000"/>
                </a:solidFill>
              </a:rPr>
              <a:t>- E - V</a:t>
            </a:r>
            <a:r>
              <a:rPr lang="it-IT" baseline="-25000" dirty="0">
                <a:solidFill>
                  <a:srgbClr val="FF0000"/>
                </a:solidFill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 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Where </a:t>
            </a:r>
            <a:r>
              <a:rPr lang="en-US" i="1" dirty="0"/>
              <a:t>V</a:t>
            </a:r>
            <a:r>
              <a:rPr lang="en-US" dirty="0"/>
              <a:t>A and </a:t>
            </a:r>
            <a:r>
              <a:rPr lang="en-US" i="1" dirty="0"/>
              <a:t>V</a:t>
            </a:r>
            <a:r>
              <a:rPr lang="en-US" dirty="0"/>
              <a:t>B are the values of firm A and B separately, </a:t>
            </a:r>
            <a:r>
              <a:rPr lang="en-US" i="1" dirty="0"/>
              <a:t>P</a:t>
            </a:r>
            <a:r>
              <a:rPr lang="en-US" dirty="0"/>
              <a:t>B is the gain </a:t>
            </a:r>
            <a:r>
              <a:rPr lang="en-US" dirty="0" smtClean="0"/>
              <a:t>to the </a:t>
            </a:r>
            <a:r>
              <a:rPr lang="en-US" dirty="0"/>
              <a:t>target’s shareholders (note, this is a cost to the bidder), and </a:t>
            </a:r>
            <a:r>
              <a:rPr lang="en-US" i="1" dirty="0"/>
              <a:t>E </a:t>
            </a:r>
            <a:r>
              <a:rPr lang="en-US" dirty="0"/>
              <a:t>is the </a:t>
            </a:r>
            <a:r>
              <a:rPr lang="en-US" dirty="0" smtClean="0"/>
              <a:t>costs and </a:t>
            </a:r>
            <a:r>
              <a:rPr lang="en-US" dirty="0"/>
              <a:t>expenses associated with the acquisition, </a:t>
            </a:r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/>
              <a:t>equivalently</a:t>
            </a:r>
            <a:r>
              <a:rPr lang="en-US" dirty="0" smtClean="0"/>
              <a:t>,</a:t>
            </a:r>
            <a:br>
              <a:rPr lang="en-US" dirty="0" smtClean="0"/>
            </a:br>
            <a:endParaRPr lang="en-US" dirty="0" smtClean="0">
              <a:solidFill>
                <a:srgbClr val="FF0000"/>
              </a:solidFill>
            </a:endParaRPr>
          </a:p>
          <a:p>
            <a:r>
              <a:rPr lang="it-IT" dirty="0"/>
              <a:t>NAM = [</a:t>
            </a:r>
            <a:r>
              <a:rPr lang="it-IT" i="1" dirty="0"/>
              <a:t>V</a:t>
            </a:r>
            <a:r>
              <a:rPr lang="it-IT" baseline="-25000" dirty="0"/>
              <a:t>AB</a:t>
            </a:r>
            <a:r>
              <a:rPr lang="it-IT" dirty="0"/>
              <a:t> </a:t>
            </a:r>
            <a:r>
              <a:rPr lang="it-IT" i="1" dirty="0"/>
              <a:t>- </a:t>
            </a:r>
            <a:r>
              <a:rPr lang="it-IT" dirty="0"/>
              <a:t>(</a:t>
            </a:r>
            <a:r>
              <a:rPr lang="it-IT" i="1" dirty="0"/>
              <a:t>V</a:t>
            </a:r>
            <a:r>
              <a:rPr lang="it-IT" baseline="-25000" dirty="0"/>
              <a:t>A</a:t>
            </a:r>
            <a:r>
              <a:rPr lang="it-IT" dirty="0"/>
              <a:t> + </a:t>
            </a:r>
            <a:r>
              <a:rPr lang="it-IT" i="1" dirty="0"/>
              <a:t>V</a:t>
            </a:r>
            <a:r>
              <a:rPr lang="it-IT" baseline="-25000" dirty="0"/>
              <a:t>B</a:t>
            </a:r>
            <a:r>
              <a:rPr lang="it-IT" dirty="0"/>
              <a:t>)] </a:t>
            </a:r>
            <a:r>
              <a:rPr lang="it-IT" i="1" dirty="0"/>
              <a:t>- P</a:t>
            </a:r>
            <a:r>
              <a:rPr lang="it-IT" baseline="-25000" dirty="0"/>
              <a:t>B</a:t>
            </a:r>
            <a:r>
              <a:rPr lang="it-IT" dirty="0"/>
              <a:t> </a:t>
            </a:r>
            <a:r>
              <a:rPr lang="it-IT" i="1" dirty="0"/>
              <a:t>- E</a:t>
            </a:r>
            <a:r>
              <a:rPr lang="it-IT" dirty="0"/>
              <a:t> </a:t>
            </a:r>
            <a:br>
              <a:rPr lang="it-IT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8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Estimating Economic Gains and Costs from Mergers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Gain = PV</a:t>
            </a:r>
            <a:r>
              <a:rPr lang="en-US" baseline="-25000" dirty="0"/>
              <a:t>(AB) </a:t>
            </a:r>
            <a:r>
              <a:rPr lang="en-US" i="1" dirty="0"/>
              <a:t>- </a:t>
            </a:r>
            <a:r>
              <a:rPr lang="en-US" dirty="0"/>
              <a:t>[PV</a:t>
            </a:r>
            <a:r>
              <a:rPr lang="en-US" baseline="-25000" dirty="0"/>
              <a:t>(A) </a:t>
            </a:r>
            <a:r>
              <a:rPr lang="en-US" dirty="0"/>
              <a:t>+ PV</a:t>
            </a:r>
            <a:r>
              <a:rPr lang="en-US" baseline="-25000" dirty="0"/>
              <a:t>(B)</a:t>
            </a:r>
            <a:r>
              <a:rPr lang="en-US" dirty="0"/>
              <a:t>]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87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Valuation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Comparable valuation</a:t>
            </a:r>
          </a:p>
          <a:p>
            <a:r>
              <a:rPr lang="en-US" dirty="0" smtClean="0"/>
              <a:t>Comparable transaction</a:t>
            </a:r>
          </a:p>
          <a:p>
            <a:pPr lvl="1"/>
            <a:r>
              <a:rPr lang="en-US" i="1" dirty="0"/>
              <a:t>Estimating Economic Gains and Costs from Mergers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i="1" dirty="0" smtClean="0"/>
              <a:t>Rights </a:t>
            </a:r>
            <a:r>
              <a:rPr lang="en-US" i="1" dirty="0"/>
              <a:t>and Wrongs in Valuation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Discounted cash flow</a:t>
            </a:r>
          </a:p>
          <a:p>
            <a:r>
              <a:rPr lang="en-US" dirty="0" smtClean="0"/>
              <a:t>Cost of capital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Valuation </a:t>
            </a:r>
            <a:r>
              <a:rPr lang="en-US" i="1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/>
              <a:t>• </a:t>
            </a:r>
            <a:r>
              <a:rPr lang="en-US" dirty="0" smtClean="0"/>
              <a:t>a </a:t>
            </a:r>
            <a:r>
              <a:rPr lang="en-US" dirty="0"/>
              <a:t>number of different valuation models available to the analyst</a:t>
            </a:r>
            <a:br>
              <a:rPr lang="en-US" dirty="0"/>
            </a:br>
            <a:r>
              <a:rPr lang="en-US" dirty="0"/>
              <a:t>ranging from the simple application of </a:t>
            </a:r>
            <a:r>
              <a:rPr lang="en-US" b="1" dirty="0"/>
              <a:t>value ratios</a:t>
            </a:r>
            <a:r>
              <a:rPr lang="en-US" dirty="0"/>
              <a:t> or </a:t>
            </a:r>
            <a:r>
              <a:rPr lang="en-US" b="1" dirty="0"/>
              <a:t>multiples</a:t>
            </a:r>
            <a:r>
              <a:rPr lang="en-US" dirty="0"/>
              <a:t> to </a:t>
            </a:r>
            <a:r>
              <a:rPr lang="en-US" dirty="0" smtClean="0"/>
              <a:t>the complex </a:t>
            </a:r>
            <a:r>
              <a:rPr lang="en-US" b="1" dirty="0"/>
              <a:t>formulations</a:t>
            </a:r>
            <a:r>
              <a:rPr lang="en-US" dirty="0"/>
              <a:t> of real options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•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comparator </a:t>
            </a:r>
            <a:r>
              <a:rPr lang="en-US" dirty="0">
                <a:solidFill>
                  <a:srgbClr val="FF0000"/>
                </a:solidFill>
              </a:rPr>
              <a:t>or multiple method </a:t>
            </a:r>
            <a:r>
              <a:rPr lang="en-US" dirty="0"/>
              <a:t>involves using key value drivers from</a:t>
            </a:r>
            <a:br>
              <a:rPr lang="en-US" dirty="0"/>
            </a:br>
            <a:r>
              <a:rPr lang="en-US" dirty="0"/>
              <a:t>firms whose value is known to determine the price of the business </a:t>
            </a:r>
            <a:r>
              <a:rPr lang="en-US" dirty="0" smtClean="0"/>
              <a:t>being valued.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• </a:t>
            </a:r>
            <a:r>
              <a:rPr lang="en-US" dirty="0"/>
              <a:t>A more complex approach, known as </a:t>
            </a:r>
            <a:r>
              <a:rPr lang="en-US" dirty="0">
                <a:solidFill>
                  <a:srgbClr val="FF0000"/>
                </a:solidFill>
              </a:rPr>
              <a:t>discounted cash flow</a:t>
            </a:r>
            <a:r>
              <a:rPr lang="en-US" dirty="0"/>
              <a:t>, involves discounting future expected cash flows, net of costs, using an </a:t>
            </a:r>
            <a:r>
              <a:rPr lang="en-US" dirty="0" smtClean="0"/>
              <a:t>appropriate interest </a:t>
            </a:r>
            <a:r>
              <a:rPr lang="en-US" dirty="0"/>
              <a:t>rate or risk-adjusted cost of capital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• </a:t>
            </a:r>
            <a:r>
              <a:rPr lang="en-US" dirty="0"/>
              <a:t>Valuation requires that the assumptions and expectations behind the acquisition are made explicit since these have to be incorporated into the analysis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• </a:t>
            </a:r>
            <a:r>
              <a:rPr lang="en-US" dirty="0"/>
              <a:t>Contingent growth opportunities, where the existence of future value </a:t>
            </a:r>
            <a:r>
              <a:rPr lang="en-US" dirty="0" smtClean="0"/>
              <a:t>is conditional </a:t>
            </a:r>
            <a:r>
              <a:rPr lang="en-US" dirty="0"/>
              <a:t>on uncertain future events, require a different approach </a:t>
            </a:r>
            <a:r>
              <a:rPr lang="en-US" dirty="0" smtClean="0"/>
              <a:t>known as </a:t>
            </a:r>
            <a:r>
              <a:rPr lang="en-US" dirty="0">
                <a:solidFill>
                  <a:srgbClr val="FF0000"/>
                </a:solidFill>
              </a:rPr>
              <a:t>real option valuation</a:t>
            </a:r>
            <a:r>
              <a:rPr lang="en-US" dirty="0"/>
              <a:t>. This is based on methods to price options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Comparator </a:t>
            </a:r>
            <a:r>
              <a:rPr lang="en-US" i="1" dirty="0" smtClean="0"/>
              <a:t>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comparable companies </a:t>
            </a:r>
            <a:r>
              <a:rPr lang="en-US" dirty="0"/>
              <a:t>approach involves identifying a group of firms that share common features with the target company. </a:t>
            </a:r>
            <a:endParaRPr lang="en-US" i="1" dirty="0" smtClean="0"/>
          </a:p>
          <a:p>
            <a:r>
              <a:rPr lang="en-US" i="1" dirty="0" smtClean="0"/>
              <a:t> </a:t>
            </a:r>
            <a:r>
              <a:rPr lang="en-US" dirty="0"/>
              <a:t>The comparator or multiples method involves finding one or more </a:t>
            </a:r>
            <a:r>
              <a:rPr lang="en-US" dirty="0" smtClean="0"/>
              <a:t>valuation metrics </a:t>
            </a:r>
            <a:r>
              <a:rPr lang="en-US" dirty="0"/>
              <a:t>and applying this to the business being </a:t>
            </a:r>
            <a:r>
              <a:rPr lang="en-US" dirty="0" smtClean="0"/>
              <a:t>valued.</a:t>
            </a:r>
          </a:p>
          <a:p>
            <a:pPr lvl="1"/>
            <a:r>
              <a:rPr lang="en-US" dirty="0" smtClean="0"/>
              <a:t>Typical </a:t>
            </a:r>
            <a:r>
              <a:rPr lang="en-US" dirty="0"/>
              <a:t>comparators, such as </a:t>
            </a:r>
            <a:r>
              <a:rPr lang="en-US" b="1" dirty="0"/>
              <a:t>price-earnings ratios </a:t>
            </a:r>
            <a:r>
              <a:rPr lang="en-US" dirty="0"/>
              <a:t>or </a:t>
            </a:r>
            <a:r>
              <a:rPr lang="en-US" b="1" dirty="0"/>
              <a:t>market (price) to </a:t>
            </a:r>
            <a:r>
              <a:rPr lang="en-US" b="1" dirty="0" smtClean="0"/>
              <a:t>book</a:t>
            </a:r>
            <a:r>
              <a:rPr lang="en-US" dirty="0" smtClean="0"/>
              <a:t>, relate </a:t>
            </a:r>
            <a:r>
              <a:rPr lang="en-US" dirty="0"/>
              <a:t>value elements for firms whose value is known in order to give </a:t>
            </a:r>
            <a:r>
              <a:rPr lang="en-US" dirty="0" smtClean="0"/>
              <a:t>an indication </a:t>
            </a:r>
            <a:r>
              <a:rPr lang="en-US" dirty="0"/>
              <a:t>for the (unknown) value of the target firm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strengths of this approach are that it is relatively </a:t>
            </a:r>
            <a:r>
              <a:rPr lang="en-US" b="1" dirty="0"/>
              <a:t>simple to </a:t>
            </a:r>
            <a:r>
              <a:rPr lang="en-US" b="1" dirty="0" smtClean="0"/>
              <a:t>undertake</a:t>
            </a:r>
            <a:r>
              <a:rPr lang="en-US" dirty="0" smtClean="0"/>
              <a:t> and </a:t>
            </a:r>
            <a:r>
              <a:rPr lang="en-US" dirty="0"/>
              <a:t>the results are easy to understand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While </a:t>
            </a:r>
            <a:r>
              <a:rPr lang="en-US" dirty="0"/>
              <a:t>simple to undertake, the weakness of the technique is that there </a:t>
            </a:r>
            <a:r>
              <a:rPr lang="en-US" dirty="0" smtClean="0"/>
              <a:t>may be </a:t>
            </a:r>
            <a:r>
              <a:rPr lang="en-US" b="1" dirty="0"/>
              <a:t>no suitable comparator firms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4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1154</Words>
  <Application>Microsoft Office PowerPoint</Application>
  <PresentationFormat>Widescreen</PresentationFormat>
  <Paragraphs>115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Palatino-Roman</vt:lpstr>
      <vt:lpstr>Office Theme</vt:lpstr>
      <vt:lpstr>Mergers and Acquisitions Valuation </vt:lpstr>
      <vt:lpstr>Objectives</vt:lpstr>
      <vt:lpstr>Objectives</vt:lpstr>
      <vt:lpstr>Why Firms Merge?</vt:lpstr>
      <vt:lpstr>Net outcome of merging</vt:lpstr>
      <vt:lpstr>Estimating Economic Gains and Costs from Mergers </vt:lpstr>
      <vt:lpstr>Valuation Methods</vt:lpstr>
      <vt:lpstr>Valuation Methods</vt:lpstr>
      <vt:lpstr>Comparator Valuation</vt:lpstr>
      <vt:lpstr>Comparator Valuation</vt:lpstr>
      <vt:lpstr>Comparator Valuation - Comparable Companies</vt:lpstr>
      <vt:lpstr>Comparator Valuation</vt:lpstr>
      <vt:lpstr>Discounted Cash Flow Valuation</vt:lpstr>
      <vt:lpstr>Discounted Cash Flow Valuation</vt:lpstr>
      <vt:lpstr>Discounted Cash Flow Valuation</vt:lpstr>
      <vt:lpstr>Discounted Cash Flow Valuation</vt:lpstr>
      <vt:lpstr>Cost of Capital</vt:lpstr>
      <vt:lpstr>Cost of Capital</vt:lpstr>
      <vt:lpstr>Cost of Capital</vt:lpstr>
      <vt:lpstr>Cost of Capital</vt:lpstr>
      <vt:lpstr>Growth Opportunities</vt:lpstr>
      <vt:lpstr>Growth Opportunities</vt:lpstr>
      <vt:lpstr>Real Option Valuation</vt:lpstr>
      <vt:lpstr>Real Option Valuation</vt:lpstr>
      <vt:lpstr>Real Option Valuation</vt:lpstr>
      <vt:lpstr>Exercises and formulas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Nhat Bao Quyen</dc:creator>
  <cp:lastModifiedBy>Hewlett-Packard Company</cp:lastModifiedBy>
  <cp:revision>55</cp:revision>
  <dcterms:created xsi:type="dcterms:W3CDTF">2017-04-20T11:03:23Z</dcterms:created>
  <dcterms:modified xsi:type="dcterms:W3CDTF">2019-02-19T00:54:59Z</dcterms:modified>
</cp:coreProperties>
</file>